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Lst>
  <p:notesMasterIdLst>
    <p:notesMasterId r:id="rId59"/>
  </p:notesMasterIdLst>
  <p:handoutMasterIdLst>
    <p:handoutMasterId r:id="rId60"/>
  </p:handoutMasterIdLst>
  <p:sldIdLst>
    <p:sldId id="390" r:id="rId2"/>
    <p:sldId id="389" r:id="rId3"/>
    <p:sldId id="313" r:id="rId4"/>
    <p:sldId id="314" r:id="rId5"/>
    <p:sldId id="387" r:id="rId6"/>
    <p:sldId id="382" r:id="rId7"/>
    <p:sldId id="383" r:id="rId8"/>
    <p:sldId id="367" r:id="rId9"/>
    <p:sldId id="292" r:id="rId10"/>
    <p:sldId id="371" r:id="rId11"/>
    <p:sldId id="296" r:id="rId12"/>
    <p:sldId id="298" r:id="rId13"/>
    <p:sldId id="315" r:id="rId14"/>
    <p:sldId id="362" r:id="rId15"/>
    <p:sldId id="317" r:id="rId16"/>
    <p:sldId id="388" r:id="rId17"/>
    <p:sldId id="365" r:id="rId18"/>
    <p:sldId id="377" r:id="rId19"/>
    <p:sldId id="384" r:id="rId20"/>
    <p:sldId id="373" r:id="rId21"/>
    <p:sldId id="304" r:id="rId22"/>
    <p:sldId id="305" r:id="rId23"/>
    <p:sldId id="395" r:id="rId24"/>
    <p:sldId id="374" r:id="rId25"/>
    <p:sldId id="324" r:id="rId26"/>
    <p:sldId id="334" r:id="rId27"/>
    <p:sldId id="335" r:id="rId28"/>
    <p:sldId id="337" r:id="rId29"/>
    <p:sldId id="338" r:id="rId30"/>
    <p:sldId id="345" r:id="rId31"/>
    <p:sldId id="346" r:id="rId32"/>
    <p:sldId id="347" r:id="rId33"/>
    <p:sldId id="357" r:id="rId34"/>
    <p:sldId id="394" r:id="rId35"/>
    <p:sldId id="396" r:id="rId36"/>
    <p:sldId id="353" r:id="rId37"/>
    <p:sldId id="375" r:id="rId38"/>
    <p:sldId id="368" r:id="rId39"/>
    <p:sldId id="358" r:id="rId40"/>
    <p:sldId id="376" r:id="rId41"/>
    <p:sldId id="369" r:id="rId42"/>
    <p:sldId id="293" r:id="rId43"/>
    <p:sldId id="308" r:id="rId44"/>
    <p:sldId id="378" r:id="rId45"/>
    <p:sldId id="380" r:id="rId46"/>
    <p:sldId id="370" r:id="rId47"/>
    <p:sldId id="323" r:id="rId48"/>
    <p:sldId id="379" r:id="rId49"/>
    <p:sldId id="311" r:id="rId50"/>
    <p:sldId id="381" r:id="rId51"/>
    <p:sldId id="393" r:id="rId52"/>
    <p:sldId id="318" r:id="rId53"/>
    <p:sldId id="321" r:id="rId54"/>
    <p:sldId id="392" r:id="rId55"/>
    <p:sldId id="361" r:id="rId56"/>
    <p:sldId id="386" r:id="rId57"/>
    <p:sldId id="359" r:id="rId58"/>
  </p:sldIdLst>
  <p:sldSz cx="9144000" cy="6858000" type="screen4x3"/>
  <p:notesSz cx="6669088" cy="9926638"/>
  <p:defaultTex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8A8F"/>
    <a:srgbClr val="C0C0C0"/>
    <a:srgbClr val="ED2939"/>
    <a:srgbClr val="A8621C"/>
    <a:srgbClr val="DD51B8"/>
    <a:srgbClr val="448D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3" autoAdjust="0"/>
    <p:restoredTop sz="80986" autoAdjust="0"/>
  </p:normalViewPr>
  <p:slideViewPr>
    <p:cSldViewPr snapToGrid="0">
      <p:cViewPr>
        <p:scale>
          <a:sx n="80" d="100"/>
          <a:sy n="80" d="100"/>
        </p:scale>
        <p:origin x="-1284" y="-72"/>
      </p:cViewPr>
      <p:guideLst>
        <p:guide orient="horz" pos="2160"/>
        <p:guide pos="6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5AC4C95E-504C-409B-B5CE-951EE9FC9538}" type="datetimeFigureOut">
              <a:rPr lang="nl-BE" smtClean="0"/>
              <a:pPr/>
              <a:t>14/02/2014</a:t>
            </a:fld>
            <a:endParaRPr lang="nl-BE"/>
          </a:p>
        </p:txBody>
      </p:sp>
      <p:sp>
        <p:nvSpPr>
          <p:cNvPr id="4" name="Tijdelijke aanduiding voor voettekst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C8702C62-291F-43AF-BA5D-507231BA5ABC}" type="slidenum">
              <a:rPr lang="nl-BE" smtClean="0"/>
              <a:pPr/>
              <a:t>‹nr.›</a:t>
            </a:fld>
            <a:endParaRPr lang="nl-BE"/>
          </a:p>
        </p:txBody>
      </p:sp>
    </p:spTree>
    <p:extLst>
      <p:ext uri="{BB962C8B-B14F-4D97-AF65-F5344CB8AC3E}">
        <p14:creationId xmlns:p14="http://schemas.microsoft.com/office/powerpoint/2010/main" val="4126825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889938"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nl-NL"/>
          </a:p>
        </p:txBody>
      </p:sp>
      <p:sp>
        <p:nvSpPr>
          <p:cNvPr id="3075" name="Rectangle 3"/>
          <p:cNvSpPr>
            <a:spLocks noGrp="1" noChangeArrowheads="1"/>
          </p:cNvSpPr>
          <p:nvPr>
            <p:ph type="dt" idx="1"/>
          </p:nvPr>
        </p:nvSpPr>
        <p:spPr bwMode="auto">
          <a:xfrm>
            <a:off x="3777607" y="0"/>
            <a:ext cx="2889938" cy="4963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nl-NL"/>
          </a:p>
        </p:txBody>
      </p:sp>
      <p:sp>
        <p:nvSpPr>
          <p:cNvPr id="12292" name="Rectangle 4"/>
          <p:cNvSpPr>
            <a:spLocks noGrp="1" noRot="1" noChangeAspect="1" noChangeArrowheads="1" noTextEdit="1"/>
          </p:cNvSpPr>
          <p:nvPr>
            <p:ph type="sldImg" idx="2"/>
          </p:nvPr>
        </p:nvSpPr>
        <p:spPr bwMode="auto">
          <a:xfrm>
            <a:off x="854075" y="744538"/>
            <a:ext cx="4960938" cy="37226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66909" y="4715153"/>
            <a:ext cx="5335270" cy="4466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3078" name="Rectangle 6"/>
          <p:cNvSpPr>
            <a:spLocks noGrp="1" noChangeArrowheads="1"/>
          </p:cNvSpPr>
          <p:nvPr>
            <p:ph type="ftr" sz="quarter" idx="4"/>
          </p:nvPr>
        </p:nvSpPr>
        <p:spPr bwMode="auto">
          <a:xfrm>
            <a:off x="0" y="9428583"/>
            <a:ext cx="2889938"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nl-NL"/>
          </a:p>
        </p:txBody>
      </p:sp>
      <p:sp>
        <p:nvSpPr>
          <p:cNvPr id="3079" name="Rectangle 7"/>
          <p:cNvSpPr>
            <a:spLocks noGrp="1" noChangeArrowheads="1"/>
          </p:cNvSpPr>
          <p:nvPr>
            <p:ph type="sldNum" sz="quarter" idx="5"/>
          </p:nvPr>
        </p:nvSpPr>
        <p:spPr bwMode="auto">
          <a:xfrm>
            <a:off x="3777607" y="9428583"/>
            <a:ext cx="2889938" cy="49633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9E33DCD-D859-4050-A78C-E9EB03E4BDC2}" type="slidenum">
              <a:rPr lang="nl-NL"/>
              <a:pPr>
                <a:defRPr/>
              </a:pPr>
              <a:t>‹nr.›</a:t>
            </a:fld>
            <a:endParaRPr lang="nl-NL"/>
          </a:p>
        </p:txBody>
      </p:sp>
    </p:spTree>
    <p:extLst>
      <p:ext uri="{BB962C8B-B14F-4D97-AF65-F5344CB8AC3E}">
        <p14:creationId xmlns:p14="http://schemas.microsoft.com/office/powerpoint/2010/main" val="3639127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Chef klaarzetten op Hoofdstuk 2 – 5:00 minuten</a:t>
            </a:r>
          </a:p>
          <a:p>
            <a:r>
              <a:rPr lang="nl-BE" dirty="0" err="1" smtClean="0"/>
              <a:t>Bokskes</a:t>
            </a:r>
            <a:r>
              <a:rPr lang="nl-BE" dirty="0" smtClean="0"/>
              <a:t> aanzetten</a:t>
            </a:r>
          </a:p>
          <a:p>
            <a:r>
              <a:rPr lang="nl-BE" dirty="0" err="1" smtClean="0"/>
              <a:t>Beamer</a:t>
            </a:r>
            <a:r>
              <a:rPr lang="nl-BE" dirty="0" smtClean="0"/>
              <a:t> mee</a:t>
            </a:r>
          </a:p>
          <a:p>
            <a:r>
              <a:rPr lang="nl-BE" dirty="0" err="1" smtClean="0"/>
              <a:t>Infraroodafstandsbediening</a:t>
            </a:r>
            <a:r>
              <a:rPr lang="nl-BE" baseline="0" dirty="0" smtClean="0"/>
              <a:t> inschakelen</a:t>
            </a:r>
            <a:endParaRPr lang="nl-BE" dirty="0" smtClean="0"/>
          </a:p>
          <a:p>
            <a:r>
              <a:rPr lang="nl-BE" dirty="0" smtClean="0"/>
              <a:t>Menukaart klaarleggen</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1</a:t>
            </a:fld>
            <a:endParaRPr lang="nl-NL"/>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Hier heb ik meerdere subpunten</a:t>
            </a:r>
            <a:r>
              <a:rPr lang="nl-BE" baseline="0" dirty="0" smtClean="0"/>
              <a:t> die ik met jullie wil doorlopen. </a:t>
            </a:r>
          </a:p>
          <a:p>
            <a:r>
              <a:rPr lang="nl-BE" baseline="0" dirty="0" smtClean="0"/>
              <a:t>Laat ons beginnen met gratis publiciteit.</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10</a:t>
            </a:fld>
            <a:endParaRPr 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47F95DDC-BF9F-4C63-B76A-C3A3A96B8D9D}" type="slidenum">
              <a:rPr lang="nl-NL" smtClean="0"/>
              <a:pPr/>
              <a:t>11</a:t>
            </a:fld>
            <a:endParaRPr lang="nl-NL"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r>
              <a:rPr lang="en-US" dirty="0" smtClean="0"/>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47F95DDC-BF9F-4C63-B76A-C3A3A96B8D9D}" type="slidenum">
              <a:rPr lang="nl-NL" smtClean="0"/>
              <a:pPr/>
              <a:t>12</a:t>
            </a:fld>
            <a:endParaRPr lang="nl-NL"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r>
              <a:rPr lang="en-US" dirty="0" smtClean="0"/>
              <a:t>Hoe begin je </a:t>
            </a:r>
            <a:r>
              <a:rPr lang="en-US" dirty="0" err="1" smtClean="0"/>
              <a:t>er</a:t>
            </a:r>
            <a:r>
              <a:rPr lang="en-US" dirty="0" smtClean="0"/>
              <a:t> </a:t>
            </a:r>
            <a:r>
              <a:rPr lang="en-US" dirty="0" err="1" smtClean="0"/>
              <a:t>aan</a:t>
            </a:r>
            <a:r>
              <a:rPr lang="en-US" dirty="0" smtClean="0"/>
              <a:t>?</a:t>
            </a:r>
          </a:p>
          <a:p>
            <a:pPr eaLnBrk="1" hangingPunct="1"/>
            <a:r>
              <a:rPr lang="en-US" dirty="0" smtClean="0"/>
              <a:t>Want </a:t>
            </a:r>
            <a:r>
              <a:rPr lang="en-US" dirty="0" err="1" smtClean="0"/>
              <a:t>weet</a:t>
            </a:r>
            <a:r>
              <a:rPr lang="en-US" baseline="0" dirty="0" smtClean="0"/>
              <a:t> </a:t>
            </a:r>
            <a:r>
              <a:rPr lang="en-US" baseline="0" dirty="0" err="1" smtClean="0"/>
              <a:t>dat</a:t>
            </a:r>
            <a:r>
              <a:rPr lang="en-US" baseline="0" dirty="0" smtClean="0"/>
              <a:t> het </a:t>
            </a:r>
            <a:r>
              <a:rPr lang="en-US" baseline="0" dirty="0" err="1" smtClean="0"/>
              <a:t>niet</a:t>
            </a:r>
            <a:r>
              <a:rPr lang="en-US" baseline="0" dirty="0" smtClean="0"/>
              <a:t> </a:t>
            </a:r>
            <a:r>
              <a:rPr lang="en-US" baseline="0" dirty="0" err="1" smtClean="0"/>
              <a:t>altijd</a:t>
            </a:r>
            <a:r>
              <a:rPr lang="en-US" baseline="0" dirty="0" smtClean="0"/>
              <a:t> </a:t>
            </a:r>
            <a:r>
              <a:rPr lang="en-US" baseline="0" dirty="0" err="1" smtClean="0"/>
              <a:t>revolutionair</a:t>
            </a:r>
            <a:r>
              <a:rPr lang="en-US" baseline="0" dirty="0" smtClean="0"/>
              <a:t> </a:t>
            </a:r>
            <a:r>
              <a:rPr lang="en-US" baseline="0" dirty="0" err="1" smtClean="0"/>
              <a:t>hoeft</a:t>
            </a:r>
            <a:r>
              <a:rPr lang="en-US" baseline="0" dirty="0" smtClean="0"/>
              <a:t> </a:t>
            </a:r>
            <a:r>
              <a:rPr lang="en-US" baseline="0" dirty="0" err="1" smtClean="0"/>
              <a:t>te</a:t>
            </a:r>
            <a:r>
              <a:rPr lang="en-US" baseline="0" dirty="0" smtClean="0"/>
              <a:t> </a:t>
            </a:r>
            <a:r>
              <a:rPr lang="en-US" baseline="0" dirty="0" err="1" smtClean="0"/>
              <a:t>zijn</a:t>
            </a:r>
            <a:r>
              <a:rPr lang="en-US" baseline="0" dirty="0" smtClean="0"/>
              <a:t>.</a:t>
            </a:r>
          </a:p>
          <a:p>
            <a:pPr eaLnBrk="1" hangingPunct="1"/>
            <a:r>
              <a:rPr lang="en-US" baseline="0" dirty="0" err="1" smtClean="0"/>
              <a:t>Ik</a:t>
            </a:r>
            <a:r>
              <a:rPr lang="en-US" baseline="0" dirty="0" smtClean="0"/>
              <a:t> </a:t>
            </a:r>
            <a:r>
              <a:rPr lang="en-US" baseline="0" dirty="0" err="1" smtClean="0"/>
              <a:t>geef</a:t>
            </a:r>
            <a:r>
              <a:rPr lang="en-US" baseline="0" dirty="0" smtClean="0"/>
              <a:t> je </a:t>
            </a:r>
            <a:r>
              <a:rPr lang="en-US" baseline="0" dirty="0" err="1" smtClean="0"/>
              <a:t>enkele</a:t>
            </a:r>
            <a:r>
              <a:rPr lang="en-US" baseline="0" dirty="0" smtClean="0"/>
              <a:t> </a:t>
            </a:r>
            <a:r>
              <a:rPr lang="en-US" baseline="0" dirty="0" err="1" smtClean="0"/>
              <a:t>kapstokken</a:t>
            </a:r>
            <a:r>
              <a:rPr lang="en-US" baseline="0" dirty="0" smtClean="0"/>
              <a:t> </a:t>
            </a:r>
            <a:r>
              <a:rPr lang="en-US" baseline="0" dirty="0" err="1" smtClean="0"/>
              <a:t>mee</a:t>
            </a:r>
            <a:r>
              <a:rPr lang="en-US" baseline="0" dirty="0" smtClean="0"/>
              <a:t> </a:t>
            </a:r>
            <a:r>
              <a:rPr lang="en-US" baseline="0" dirty="0" err="1" smtClean="0"/>
              <a:t>waar</a:t>
            </a:r>
            <a:r>
              <a:rPr lang="en-US" baseline="0" dirty="0" smtClean="0"/>
              <a:t> je </a:t>
            </a:r>
            <a:r>
              <a:rPr lang="en-US" baseline="0" dirty="0" err="1" smtClean="0"/>
              <a:t>mits</a:t>
            </a:r>
            <a:r>
              <a:rPr lang="en-US" baseline="0" dirty="0" smtClean="0"/>
              <a:t> </a:t>
            </a:r>
            <a:r>
              <a:rPr lang="en-US" baseline="0" dirty="0" err="1" smtClean="0"/>
              <a:t>wat</a:t>
            </a:r>
            <a:r>
              <a:rPr lang="en-US" baseline="0" dirty="0" smtClean="0"/>
              <a:t> </a:t>
            </a:r>
            <a:r>
              <a:rPr lang="en-US" baseline="0" dirty="0" err="1" smtClean="0"/>
              <a:t>creatieviteit</a:t>
            </a:r>
            <a:r>
              <a:rPr lang="en-US" baseline="0" dirty="0" smtClean="0"/>
              <a:t> </a:t>
            </a:r>
            <a:r>
              <a:rPr lang="en-US" baseline="0" dirty="0" err="1" smtClean="0"/>
              <a:t>nieuws</a:t>
            </a:r>
            <a:r>
              <a:rPr lang="en-US" baseline="0" dirty="0" smtClean="0"/>
              <a:t> </a:t>
            </a:r>
            <a:r>
              <a:rPr lang="en-US" baseline="0" dirty="0" err="1" smtClean="0"/>
              <a:t>aan</a:t>
            </a:r>
            <a:r>
              <a:rPr lang="en-US" baseline="0" dirty="0" smtClean="0"/>
              <a:t> </a:t>
            </a:r>
            <a:r>
              <a:rPr lang="en-US" baseline="0" dirty="0" err="1" smtClean="0"/>
              <a:t>kan</a:t>
            </a:r>
            <a:r>
              <a:rPr lang="en-US" baseline="0" dirty="0" smtClean="0"/>
              <a:t> </a:t>
            </a:r>
            <a:r>
              <a:rPr lang="en-US" baseline="0" dirty="0" err="1" smtClean="0"/>
              <a:t>koppelen</a:t>
            </a:r>
            <a:r>
              <a:rPr lang="en-US" baseline="0" dirty="0" smtClean="0"/>
              <a:t>. Door op de </a:t>
            </a:r>
            <a:r>
              <a:rPr lang="en-US" baseline="0" dirty="0" err="1" smtClean="0"/>
              <a:t>vliegen</a:t>
            </a:r>
            <a:r>
              <a:rPr lang="en-US" baseline="0" dirty="0" smtClean="0"/>
              <a:t> </a:t>
            </a:r>
            <a:r>
              <a:rPr lang="en-US" baseline="0" dirty="0" err="1" smtClean="0"/>
              <a:t>te</a:t>
            </a:r>
            <a:r>
              <a:rPr lang="en-US" baseline="0" dirty="0" smtClean="0"/>
              <a:t> </a:t>
            </a:r>
            <a:r>
              <a:rPr lang="en-US" baseline="0" dirty="0" err="1" smtClean="0"/>
              <a:t>klikken</a:t>
            </a:r>
            <a:r>
              <a:rPr lang="en-US" baseline="0" dirty="0" smtClean="0"/>
              <a:t> </a:t>
            </a:r>
            <a:r>
              <a:rPr lang="en-US" baseline="0" dirty="0" err="1" smtClean="0"/>
              <a:t>geef</a:t>
            </a:r>
            <a:r>
              <a:rPr lang="en-US" baseline="0" dirty="0" smtClean="0"/>
              <a:t> </a:t>
            </a:r>
            <a:r>
              <a:rPr lang="en-US" baseline="0" dirty="0" err="1" smtClean="0"/>
              <a:t>ik</a:t>
            </a:r>
            <a:r>
              <a:rPr lang="en-US" baseline="0" dirty="0" smtClean="0"/>
              <a:t> je </a:t>
            </a:r>
            <a:r>
              <a:rPr lang="en-US" baseline="0" dirty="0" err="1" smtClean="0"/>
              <a:t>telkens</a:t>
            </a:r>
            <a:r>
              <a:rPr lang="en-US" baseline="0" dirty="0" smtClean="0"/>
              <a:t> </a:t>
            </a:r>
            <a:r>
              <a:rPr lang="en-US" baseline="0" dirty="0" err="1" smtClean="0"/>
              <a:t>wat</a:t>
            </a:r>
            <a:r>
              <a:rPr lang="en-US" baseline="0" dirty="0" smtClean="0"/>
              <a:t> </a:t>
            </a:r>
            <a:r>
              <a:rPr lang="en-US" baseline="0" dirty="0" err="1" smtClean="0"/>
              <a:t>voorbeelden</a:t>
            </a:r>
            <a:r>
              <a:rPr lang="en-US" baseline="0" dirty="0" smtClean="0"/>
              <a:t> hoe </a:t>
            </a:r>
            <a:r>
              <a:rPr lang="en-US" baseline="0" dirty="0" err="1" smtClean="0"/>
              <a:t>andere</a:t>
            </a:r>
            <a:r>
              <a:rPr lang="en-US" baseline="0" dirty="0" smtClean="0"/>
              <a:t> </a:t>
            </a:r>
            <a:r>
              <a:rPr lang="en-US" baseline="0" dirty="0" err="1" smtClean="0"/>
              <a:t>horecazaken</a:t>
            </a:r>
            <a:r>
              <a:rPr lang="en-US" baseline="0" dirty="0" smtClean="0"/>
              <a:t> </a:t>
            </a:r>
            <a:r>
              <a:rPr lang="en-US" baseline="0" dirty="0" err="1" smtClean="0"/>
              <a:t>hiermee</a:t>
            </a:r>
            <a:r>
              <a:rPr lang="en-US" baseline="0" dirty="0" smtClean="0"/>
              <a:t> recent het </a:t>
            </a:r>
            <a:r>
              <a:rPr lang="en-US" baseline="0" dirty="0" err="1" smtClean="0"/>
              <a:t>nieuws</a:t>
            </a:r>
            <a:r>
              <a:rPr lang="en-US" baseline="0" dirty="0" smtClean="0"/>
              <a:t> </a:t>
            </a:r>
            <a:r>
              <a:rPr lang="en-US" baseline="0" dirty="0" err="1" smtClean="0"/>
              <a:t>haalden</a:t>
            </a:r>
            <a:r>
              <a:rPr lang="en-US" baseline="0" dirty="0" smtClean="0"/>
              <a:t>.</a:t>
            </a:r>
          </a:p>
          <a:p>
            <a:pPr eaLnBrk="1" hangingPunct="1"/>
            <a:r>
              <a:rPr lang="en-US" baseline="0" dirty="0" smtClean="0"/>
              <a:t>…</a:t>
            </a: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16</a:t>
            </a:fld>
            <a:endParaRPr 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a:t>
            </a:r>
          </a:p>
          <a:p>
            <a:r>
              <a:rPr lang="nl-BE" dirty="0" smtClean="0"/>
              <a:t>Kies</a:t>
            </a:r>
            <a:r>
              <a:rPr lang="nl-BE" baseline="0" dirty="0" smtClean="0"/>
              <a:t> bijvoorbeeld niet voor het organiseren van een volkse “tractor </a:t>
            </a:r>
            <a:r>
              <a:rPr lang="nl-BE" baseline="0" dirty="0" err="1" smtClean="0"/>
              <a:t>pulling</a:t>
            </a:r>
            <a:r>
              <a:rPr lang="nl-BE" baseline="0" dirty="0" smtClean="0"/>
              <a:t>” als je een sterren restaurant hebt. Maar waarom niet als je een bruine kroeg hebt in de buurt van dit evenement?</a:t>
            </a:r>
          </a:p>
          <a:p>
            <a:r>
              <a:rPr lang="nl-BE" baseline="0" dirty="0" smtClean="0"/>
              <a:t>…</a:t>
            </a:r>
          </a:p>
          <a:p>
            <a:r>
              <a:rPr lang="nl-BE" baseline="0" dirty="0" smtClean="0"/>
              <a:t>Veel kans dat je het nieuws anders niet haalt.</a:t>
            </a:r>
          </a:p>
          <a:p>
            <a:r>
              <a:rPr lang="nl-BE" baseline="0" dirty="0" smtClean="0"/>
              <a:t>…</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19</a:t>
            </a:fld>
            <a:endParaRPr 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Hoe kan je meer</a:t>
            </a:r>
            <a:r>
              <a:rPr lang="nl-BE" baseline="0" dirty="0" smtClean="0"/>
              <a:t> klanten lokken. Naast het </a:t>
            </a:r>
            <a:r>
              <a:rPr lang="nl-BE" baseline="0" dirty="0" err="1" smtClean="0"/>
              <a:t>creëeren</a:t>
            </a:r>
            <a:r>
              <a:rPr lang="nl-BE" baseline="0" dirty="0" smtClean="0"/>
              <a:t> van gratis publiciteit wil ik de nadruk leggen op het belang van een eigen website.</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20</a:t>
            </a:fld>
            <a:endParaRPr lang="nl-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47F95DDC-BF9F-4C63-B76A-C3A3A96B8D9D}" type="slidenum">
              <a:rPr lang="nl-NL" smtClean="0"/>
              <a:pPr/>
              <a:t>21</a:t>
            </a:fld>
            <a:endParaRPr lang="nl-NL"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r>
              <a:rPr lang="en-US" dirty="0" smtClean="0"/>
              <a:t>Want de </a:t>
            </a:r>
            <a:r>
              <a:rPr lang="en-US" dirty="0" err="1" smtClean="0"/>
              <a:t>cijfers</a:t>
            </a:r>
            <a:r>
              <a:rPr lang="en-US" dirty="0" smtClean="0"/>
              <a:t> </a:t>
            </a:r>
            <a:r>
              <a:rPr lang="en-US" dirty="0" err="1" smtClean="0"/>
              <a:t>zijn</a:t>
            </a:r>
            <a:r>
              <a:rPr lang="en-US" dirty="0" smtClean="0"/>
              <a:t> erg</a:t>
            </a:r>
            <a:r>
              <a:rPr lang="en-US" baseline="0" dirty="0" smtClean="0"/>
              <a:t> </a:t>
            </a:r>
            <a:r>
              <a:rPr lang="en-US" baseline="0" dirty="0" err="1" smtClean="0"/>
              <a:t>duidelijk</a:t>
            </a:r>
            <a:r>
              <a:rPr lang="en-US" baseline="0" dirty="0" smtClean="0"/>
              <a:t>.</a:t>
            </a:r>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47F95DDC-BF9F-4C63-B76A-C3A3A96B8D9D}" type="slidenum">
              <a:rPr lang="nl-NL" smtClean="0"/>
              <a:pPr/>
              <a:t>22</a:t>
            </a:fld>
            <a:endParaRPr lang="nl-NL" smtClean="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r>
              <a:rPr lang="en-US" dirty="0" smtClean="0"/>
              <a:t>Je </a:t>
            </a:r>
            <a:r>
              <a:rPr lang="en-US" dirty="0" err="1" smtClean="0"/>
              <a:t>kan</a:t>
            </a:r>
            <a:r>
              <a:rPr lang="en-US" dirty="0" smtClean="0"/>
              <a:t> nu </a:t>
            </a:r>
            <a:r>
              <a:rPr lang="en-US" dirty="0" err="1" smtClean="0"/>
              <a:t>misschien</a:t>
            </a:r>
            <a:r>
              <a:rPr lang="en-US" dirty="0" smtClean="0"/>
              <a:t> al </a:t>
            </a:r>
            <a:r>
              <a:rPr lang="en-US" dirty="0" err="1" smtClean="0"/>
              <a:t>een</a:t>
            </a:r>
            <a:r>
              <a:rPr lang="en-US" dirty="0" smtClean="0"/>
              <a:t> </a:t>
            </a:r>
            <a:r>
              <a:rPr lang="en-US" dirty="0" err="1" smtClean="0"/>
              <a:t>pareltje</a:t>
            </a:r>
            <a:r>
              <a:rPr lang="en-US" dirty="0" smtClean="0"/>
              <a:t> van </a:t>
            </a:r>
            <a:r>
              <a:rPr lang="en-US" dirty="0" err="1" smtClean="0"/>
              <a:t>een</a:t>
            </a:r>
            <a:r>
              <a:rPr lang="en-US" dirty="0" smtClean="0"/>
              <a:t> website</a:t>
            </a:r>
            <a:r>
              <a:rPr lang="en-US" baseline="0" dirty="0" smtClean="0"/>
              <a:t> </a:t>
            </a:r>
            <a:r>
              <a:rPr lang="en-US" baseline="0" dirty="0" err="1" smtClean="0"/>
              <a:t>hebben</a:t>
            </a:r>
            <a:r>
              <a:rPr lang="en-US" baseline="0" dirty="0" smtClean="0"/>
              <a:t> (</a:t>
            </a:r>
            <a:r>
              <a:rPr lang="en-US" baseline="0" dirty="0" err="1" smtClean="0"/>
              <a:t>indien</a:t>
            </a:r>
            <a:r>
              <a:rPr lang="en-US" baseline="0" dirty="0" smtClean="0"/>
              <a:t> </a:t>
            </a:r>
            <a:r>
              <a:rPr lang="en-US" baseline="0" dirty="0" err="1" smtClean="0"/>
              <a:t>niet</a:t>
            </a:r>
            <a:r>
              <a:rPr lang="en-US" baseline="0" dirty="0" smtClean="0"/>
              <a:t>, </a:t>
            </a:r>
            <a:r>
              <a:rPr lang="en-US" baseline="0" dirty="0" err="1" smtClean="0"/>
              <a:t>dan</a:t>
            </a:r>
            <a:r>
              <a:rPr lang="en-US" baseline="0" dirty="0" smtClean="0"/>
              <a:t> is het </a:t>
            </a:r>
            <a:r>
              <a:rPr lang="en-US" baseline="0" dirty="0" err="1" smtClean="0"/>
              <a:t>dringend</a:t>
            </a:r>
            <a:r>
              <a:rPr lang="en-US" baseline="0" dirty="0" smtClean="0"/>
              <a:t> </a:t>
            </a:r>
            <a:r>
              <a:rPr lang="en-US" baseline="0" dirty="0" err="1" smtClean="0"/>
              <a:t>tijd</a:t>
            </a:r>
            <a:r>
              <a:rPr lang="en-US" baseline="0" dirty="0" smtClean="0"/>
              <a:t> </a:t>
            </a:r>
            <a:r>
              <a:rPr lang="en-US" baseline="0" dirty="0" err="1" smtClean="0"/>
              <a:t>om</a:t>
            </a:r>
            <a:r>
              <a:rPr lang="en-US" baseline="0" dirty="0" smtClean="0"/>
              <a:t> </a:t>
            </a:r>
            <a:r>
              <a:rPr lang="en-US" baseline="0" dirty="0" err="1" smtClean="0"/>
              <a:t>daar</a:t>
            </a:r>
            <a:r>
              <a:rPr lang="en-US" baseline="0" dirty="0" smtClean="0"/>
              <a:t> </a:t>
            </a:r>
            <a:r>
              <a:rPr lang="en-US" baseline="0" dirty="0" err="1" smtClean="0"/>
              <a:t>eerst</a:t>
            </a:r>
            <a:r>
              <a:rPr lang="en-US" baseline="0" dirty="0" smtClean="0"/>
              <a:t> werk van </a:t>
            </a:r>
            <a:r>
              <a:rPr lang="en-US" baseline="0" dirty="0" err="1" smtClean="0"/>
              <a:t>te</a:t>
            </a:r>
            <a:r>
              <a:rPr lang="en-US" baseline="0" dirty="0" smtClean="0"/>
              <a:t> </a:t>
            </a:r>
            <a:r>
              <a:rPr lang="en-US" baseline="0" dirty="0" err="1" smtClean="0"/>
              <a:t>maken</a:t>
            </a:r>
            <a:r>
              <a:rPr lang="en-US" baseline="0" dirty="0" smtClean="0"/>
              <a:t>), </a:t>
            </a:r>
            <a:r>
              <a:rPr lang="en-US" baseline="0" dirty="0" err="1" smtClean="0"/>
              <a:t>maar</a:t>
            </a:r>
            <a:r>
              <a:rPr lang="en-US" baseline="0" dirty="0" smtClean="0"/>
              <a:t> </a:t>
            </a:r>
            <a:r>
              <a:rPr lang="en-US" baseline="0" dirty="0" err="1" smtClean="0"/>
              <a:t>belangrijker</a:t>
            </a:r>
            <a:r>
              <a:rPr lang="en-US" baseline="0" dirty="0" smtClean="0"/>
              <a:t> is </a:t>
            </a:r>
            <a:r>
              <a:rPr lang="en-US" baseline="0" dirty="0" err="1" smtClean="0"/>
              <a:t>nog</a:t>
            </a:r>
            <a:r>
              <a:rPr lang="en-US" baseline="0" dirty="0" smtClean="0"/>
              <a:t> </a:t>
            </a:r>
            <a:r>
              <a:rPr lang="en-US" baseline="0" dirty="0" err="1" smtClean="0"/>
              <a:t>dat</a:t>
            </a:r>
            <a:r>
              <a:rPr lang="en-US" baseline="0" dirty="0" smtClean="0"/>
              <a:t> die website </a:t>
            </a:r>
            <a:r>
              <a:rPr lang="en-US" baseline="0" dirty="0" err="1" smtClean="0"/>
              <a:t>goed</a:t>
            </a:r>
            <a:r>
              <a:rPr lang="en-US" baseline="0" dirty="0" smtClean="0"/>
              <a:t> </a:t>
            </a:r>
            <a:r>
              <a:rPr lang="en-US" baseline="0" dirty="0" err="1" smtClean="0"/>
              <a:t>vindbaar</a:t>
            </a:r>
            <a:r>
              <a:rPr lang="en-US" baseline="0" dirty="0" smtClean="0"/>
              <a:t> is, en met name via de </a:t>
            </a:r>
            <a:r>
              <a:rPr lang="en-US" baseline="0" dirty="0" err="1" smtClean="0"/>
              <a:t>belangrijkste</a:t>
            </a:r>
            <a:r>
              <a:rPr lang="en-US" baseline="0" dirty="0" smtClean="0"/>
              <a:t> </a:t>
            </a:r>
            <a:r>
              <a:rPr lang="en-US" baseline="0" dirty="0" err="1" smtClean="0"/>
              <a:t>zoekmachine</a:t>
            </a:r>
            <a:r>
              <a:rPr lang="en-US" baseline="0" dirty="0" smtClean="0"/>
              <a:t> </a:t>
            </a:r>
            <a:r>
              <a:rPr lang="en-US" baseline="0" dirty="0" err="1" smtClean="0"/>
              <a:t>google</a:t>
            </a:r>
            <a:r>
              <a:rPr lang="en-US" baseline="0" dirty="0" smtClean="0"/>
              <a:t>.</a:t>
            </a:r>
          </a:p>
          <a:p>
            <a:pPr eaLnBrk="1" hangingPunct="1"/>
            <a:r>
              <a:rPr lang="en-US" baseline="0" dirty="0" smtClean="0"/>
              <a:t>Want </a:t>
            </a:r>
            <a:r>
              <a:rPr lang="en-US" baseline="0" dirty="0" err="1" smtClean="0"/>
              <a:t>als</a:t>
            </a:r>
            <a:r>
              <a:rPr lang="en-US" baseline="0" dirty="0" smtClean="0"/>
              <a:t> we </a:t>
            </a:r>
            <a:r>
              <a:rPr lang="en-US" baseline="0" dirty="0" err="1" smtClean="0"/>
              <a:t>kijken</a:t>
            </a:r>
            <a:r>
              <a:rPr lang="en-US" baseline="0" dirty="0" smtClean="0"/>
              <a:t> </a:t>
            </a:r>
            <a:r>
              <a:rPr lang="en-US" baseline="0" dirty="0" err="1" smtClean="0"/>
              <a:t>naar</a:t>
            </a:r>
            <a:r>
              <a:rPr lang="en-US" baseline="0" dirty="0" smtClean="0"/>
              <a:t> de </a:t>
            </a:r>
            <a:r>
              <a:rPr lang="en-US" baseline="0" dirty="0" err="1" smtClean="0"/>
              <a:t>figuur</a:t>
            </a:r>
            <a:r>
              <a:rPr lang="en-US" baseline="0" dirty="0" smtClean="0"/>
              <a:t> </a:t>
            </a:r>
            <a:r>
              <a:rPr lang="en-US" baseline="0" dirty="0" err="1" smtClean="0"/>
              <a:t>dan</a:t>
            </a:r>
            <a:r>
              <a:rPr lang="en-US" baseline="0" dirty="0" smtClean="0"/>
              <a:t> </a:t>
            </a:r>
            <a:r>
              <a:rPr lang="en-US" baseline="0" dirty="0" err="1" smtClean="0"/>
              <a:t>zien</a:t>
            </a:r>
            <a:r>
              <a:rPr lang="en-US" baseline="0" dirty="0" smtClean="0"/>
              <a:t> we </a:t>
            </a:r>
            <a:r>
              <a:rPr lang="en-US" baseline="0" dirty="0" err="1" smtClean="0"/>
              <a:t>dat</a:t>
            </a:r>
            <a:r>
              <a:rPr lang="en-US" baseline="0" dirty="0" smtClean="0"/>
              <a:t> 90% van de </a:t>
            </a:r>
            <a:r>
              <a:rPr lang="en-US" baseline="0" dirty="0" err="1" smtClean="0"/>
              <a:t>bezoekers</a:t>
            </a:r>
            <a:r>
              <a:rPr lang="en-US" baseline="0" dirty="0" smtClean="0"/>
              <a:t> op je website via de </a:t>
            </a:r>
            <a:r>
              <a:rPr lang="en-US" baseline="0" dirty="0" err="1" smtClean="0"/>
              <a:t>zoekmachine</a:t>
            </a:r>
            <a:r>
              <a:rPr lang="en-US" baseline="0" dirty="0" smtClean="0"/>
              <a:t> </a:t>
            </a:r>
            <a:r>
              <a:rPr lang="en-US" baseline="0" dirty="0" err="1" smtClean="0"/>
              <a:t>doorverbonden</a:t>
            </a:r>
            <a:r>
              <a:rPr lang="en-US" baseline="0" dirty="0" smtClean="0"/>
              <a:t> </a:t>
            </a:r>
            <a:r>
              <a:rPr lang="en-US" baseline="0" dirty="0" err="1" smtClean="0"/>
              <a:t>werden</a:t>
            </a:r>
            <a:r>
              <a:rPr lang="en-US" baseline="0" dirty="0" smtClean="0"/>
              <a:t>. </a:t>
            </a:r>
            <a:r>
              <a:rPr lang="en-US" baseline="0" dirty="0" err="1" smtClean="0"/>
              <a:t>Slechts</a:t>
            </a:r>
            <a:r>
              <a:rPr lang="en-US" baseline="0" dirty="0" smtClean="0"/>
              <a:t> 3% </a:t>
            </a:r>
            <a:r>
              <a:rPr lang="en-US" baseline="0" dirty="0" err="1" smtClean="0"/>
              <a:t>typten</a:t>
            </a:r>
            <a:r>
              <a:rPr lang="en-US" baseline="0" dirty="0" smtClean="0"/>
              <a:t> </a:t>
            </a:r>
            <a:r>
              <a:rPr lang="en-US" baseline="0" dirty="0" err="1" smtClean="0"/>
              <a:t>rechtstreeks</a:t>
            </a:r>
            <a:r>
              <a:rPr lang="en-US" baseline="0" dirty="0" smtClean="0"/>
              <a:t> je </a:t>
            </a:r>
            <a:r>
              <a:rPr lang="en-US" baseline="0" dirty="0" err="1" smtClean="0"/>
              <a:t>url</a:t>
            </a:r>
            <a:r>
              <a:rPr lang="en-US" baseline="0" dirty="0" smtClean="0"/>
              <a:t>: </a:t>
            </a:r>
            <a:r>
              <a:rPr lang="en-US" baseline="0" dirty="0" err="1" smtClean="0"/>
              <a:t>bv</a:t>
            </a:r>
            <a:r>
              <a:rPr lang="en-US" baseline="0" dirty="0" smtClean="0"/>
              <a:t> www.cafedendraak.be.</a:t>
            </a:r>
          </a:p>
          <a:p>
            <a:pPr eaLnBrk="1" hangingPunct="1"/>
            <a:r>
              <a:rPr lang="en-US" baseline="0" dirty="0" err="1" smtClean="0"/>
              <a:t>Ik</a:t>
            </a:r>
            <a:r>
              <a:rPr lang="en-US" baseline="0" dirty="0" smtClean="0"/>
              <a:t> </a:t>
            </a:r>
            <a:r>
              <a:rPr lang="en-US" baseline="0" dirty="0" err="1" smtClean="0"/>
              <a:t>geef</a:t>
            </a:r>
            <a:r>
              <a:rPr lang="en-US" baseline="0" dirty="0" smtClean="0"/>
              <a:t> je </a:t>
            </a:r>
            <a:r>
              <a:rPr lang="en-US" baseline="0" dirty="0" err="1" smtClean="0"/>
              <a:t>kort</a:t>
            </a:r>
            <a:r>
              <a:rPr lang="en-US" baseline="0" dirty="0" smtClean="0"/>
              <a:t> </a:t>
            </a:r>
            <a:r>
              <a:rPr lang="en-US" baseline="0" dirty="0" err="1" smtClean="0"/>
              <a:t>nog</a:t>
            </a:r>
            <a:r>
              <a:rPr lang="en-US" baseline="0" dirty="0" smtClean="0"/>
              <a:t> even </a:t>
            </a:r>
            <a:r>
              <a:rPr lang="en-US" baseline="0" dirty="0" err="1" smtClean="0"/>
              <a:t>mee</a:t>
            </a:r>
            <a:r>
              <a:rPr lang="en-US" baseline="0" dirty="0" smtClean="0"/>
              <a:t> </a:t>
            </a:r>
            <a:r>
              <a:rPr lang="en-US" baseline="0" dirty="0" err="1" smtClean="0"/>
              <a:t>wat</a:t>
            </a:r>
            <a:r>
              <a:rPr lang="en-US" baseline="0" dirty="0" smtClean="0"/>
              <a:t> je </a:t>
            </a:r>
            <a:r>
              <a:rPr lang="en-US" baseline="0" dirty="0" err="1" smtClean="0"/>
              <a:t>kan</a:t>
            </a:r>
            <a:r>
              <a:rPr lang="en-US" baseline="0" dirty="0" smtClean="0"/>
              <a:t> </a:t>
            </a:r>
            <a:r>
              <a:rPr lang="en-US" baseline="0" dirty="0" err="1" smtClean="0"/>
              <a:t>doen</a:t>
            </a:r>
            <a:r>
              <a:rPr lang="en-US" baseline="0" dirty="0" smtClean="0"/>
              <a:t> </a:t>
            </a:r>
            <a:r>
              <a:rPr lang="en-US" baseline="0" dirty="0" err="1" smtClean="0"/>
              <a:t>om</a:t>
            </a:r>
            <a:r>
              <a:rPr lang="en-US" baseline="0" dirty="0" smtClean="0"/>
              <a:t> </a:t>
            </a:r>
            <a:r>
              <a:rPr lang="en-US" baseline="0" dirty="0" err="1" smtClean="0"/>
              <a:t>hoger</a:t>
            </a:r>
            <a:r>
              <a:rPr lang="en-US" baseline="0" dirty="0" smtClean="0"/>
              <a:t> </a:t>
            </a:r>
            <a:r>
              <a:rPr lang="en-US" baseline="0" dirty="0" err="1" smtClean="0"/>
              <a:t>te</a:t>
            </a:r>
            <a:r>
              <a:rPr lang="en-US" baseline="0" dirty="0" smtClean="0"/>
              <a:t> </a:t>
            </a:r>
            <a:r>
              <a:rPr lang="en-US" baseline="0" dirty="0" err="1" smtClean="0"/>
              <a:t>scoren</a:t>
            </a:r>
            <a:r>
              <a:rPr lang="en-US" baseline="0" dirty="0" smtClean="0"/>
              <a:t> in </a:t>
            </a:r>
            <a:r>
              <a:rPr lang="en-US" baseline="0" dirty="0" err="1" smtClean="0"/>
              <a:t>google</a:t>
            </a:r>
            <a:r>
              <a:rPr lang="en-US" baseline="0" dirty="0" smtClean="0"/>
              <a:t>, </a:t>
            </a:r>
            <a:r>
              <a:rPr lang="en-US" baseline="0" dirty="0" err="1" smtClean="0"/>
              <a:t>zodat</a:t>
            </a:r>
            <a:r>
              <a:rPr lang="en-US" baseline="0" dirty="0" smtClean="0"/>
              <a:t> je op </a:t>
            </a:r>
            <a:r>
              <a:rPr lang="en-US" baseline="0" dirty="0" err="1" smtClean="0"/>
              <a:t>plaats</a:t>
            </a:r>
            <a:r>
              <a:rPr lang="en-US" baseline="0" dirty="0" smtClean="0"/>
              <a:t> 1 of 2 of </a:t>
            </a:r>
            <a:r>
              <a:rPr lang="en-US" baseline="0" dirty="0" err="1" smtClean="0"/>
              <a:t>zeker</a:t>
            </a:r>
            <a:r>
              <a:rPr lang="en-US" baseline="0" dirty="0" smtClean="0"/>
              <a:t> de </a:t>
            </a:r>
            <a:r>
              <a:rPr lang="en-US" baseline="0" dirty="0" err="1" smtClean="0"/>
              <a:t>eerste</a:t>
            </a:r>
            <a:r>
              <a:rPr lang="en-US" baseline="0" dirty="0" smtClean="0"/>
              <a:t> </a:t>
            </a:r>
            <a:r>
              <a:rPr lang="en-US" baseline="0" dirty="0" err="1" smtClean="0"/>
              <a:t>pagina</a:t>
            </a:r>
            <a:r>
              <a:rPr lang="en-US" baseline="0" dirty="0" smtClean="0"/>
              <a:t> </a:t>
            </a:r>
            <a:r>
              <a:rPr lang="en-US" baseline="0" dirty="0" err="1" smtClean="0"/>
              <a:t>verschijnt</a:t>
            </a:r>
            <a:r>
              <a:rPr lang="en-US" baseline="0" dirty="0" smtClean="0"/>
              <a:t>. </a:t>
            </a:r>
            <a:r>
              <a:rPr lang="en-US" baseline="0" dirty="0" err="1" smtClean="0"/>
              <a:t>Maar</a:t>
            </a:r>
            <a:r>
              <a:rPr lang="en-US" baseline="0" dirty="0" smtClean="0"/>
              <a:t> </a:t>
            </a:r>
            <a:r>
              <a:rPr lang="en-US" baseline="0" dirty="0" err="1" smtClean="0"/>
              <a:t>eerlijk</a:t>
            </a:r>
            <a:r>
              <a:rPr lang="en-US" baseline="0" dirty="0" smtClean="0"/>
              <a:t> </a:t>
            </a:r>
            <a:r>
              <a:rPr lang="en-US" baseline="0" dirty="0" err="1" smtClean="0"/>
              <a:t>toegegeven</a:t>
            </a:r>
            <a:r>
              <a:rPr lang="en-US" baseline="0" dirty="0" smtClean="0"/>
              <a:t> is </a:t>
            </a:r>
            <a:r>
              <a:rPr lang="en-US" baseline="0" dirty="0" err="1" smtClean="0"/>
              <a:t>dit</a:t>
            </a:r>
            <a:r>
              <a:rPr lang="en-US" baseline="0" dirty="0" smtClean="0"/>
              <a:t> </a:t>
            </a:r>
            <a:r>
              <a:rPr lang="en-US" baseline="0" dirty="0" err="1" smtClean="0"/>
              <a:t>eigenlijk</a:t>
            </a:r>
            <a:r>
              <a:rPr lang="en-US" baseline="0" dirty="0" smtClean="0"/>
              <a:t> het werk van SEO </a:t>
            </a:r>
            <a:r>
              <a:rPr lang="en-US" baseline="0" dirty="0" err="1" smtClean="0"/>
              <a:t>specialisten</a:t>
            </a:r>
            <a:r>
              <a:rPr lang="en-US" baseline="0" dirty="0" smtClean="0"/>
              <a:t>, </a:t>
            </a:r>
            <a:r>
              <a:rPr lang="en-US" baseline="0" dirty="0" err="1" smtClean="0"/>
              <a:t>dus</a:t>
            </a:r>
            <a:r>
              <a:rPr lang="en-US" baseline="0" dirty="0" smtClean="0"/>
              <a:t> </a:t>
            </a:r>
            <a:r>
              <a:rPr lang="en-US" baseline="0" dirty="0" err="1" smtClean="0"/>
              <a:t>laat</a:t>
            </a:r>
            <a:r>
              <a:rPr lang="en-US" baseline="0" dirty="0" smtClean="0"/>
              <a:t> </a:t>
            </a:r>
            <a:r>
              <a:rPr lang="en-US" baseline="0" dirty="0" err="1" smtClean="0"/>
              <a:t>dit</a:t>
            </a:r>
            <a:r>
              <a:rPr lang="en-US" baseline="0" dirty="0" smtClean="0"/>
              <a:t> werk het </a:t>
            </a:r>
            <a:r>
              <a:rPr lang="en-US" baseline="0" dirty="0" err="1" smtClean="0"/>
              <a:t>beste</a:t>
            </a:r>
            <a:r>
              <a:rPr lang="en-US" baseline="0" dirty="0" smtClean="0"/>
              <a:t> door hen </a:t>
            </a:r>
            <a:r>
              <a:rPr lang="en-US" baseline="0" dirty="0" err="1" smtClean="0"/>
              <a:t>doen</a:t>
            </a:r>
            <a:r>
              <a:rPr lang="en-US" baseline="0" dirty="0" smtClean="0"/>
              <a:t>.</a:t>
            </a:r>
          </a:p>
          <a:p>
            <a:pPr eaLnBrk="1" hangingPunct="1"/>
            <a:r>
              <a:rPr lang="en-US" baseline="0" dirty="0" smtClean="0"/>
              <a:t>…</a:t>
            </a: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Naast</a:t>
            </a:r>
            <a:r>
              <a:rPr lang="nl-BE" baseline="0" dirty="0" smtClean="0"/>
              <a:t> het belang van je eigen website is het dus nog belangrijker om linken te leggen. Hiermee bedoel ik linken in de online wereld, als in de offline, de echte wereld. </a:t>
            </a:r>
          </a:p>
          <a:p>
            <a:r>
              <a:rPr lang="nl-BE" baseline="0" dirty="0" smtClean="0"/>
              <a:t>Zo vergroot je de kans dat mensen over je horen, je ergens zien en zo verder informeren of je zaak bezoeken.</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24</a:t>
            </a:fld>
            <a:endParaRPr lang="nl-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Laat ons beginnen met de online wereld:</a:t>
            </a:r>
          </a:p>
          <a:p>
            <a:r>
              <a:rPr lang="nl-BE" dirty="0" smtClean="0"/>
              <a:t>Er</a:t>
            </a:r>
            <a:r>
              <a:rPr lang="nl-BE" baseline="0" dirty="0" smtClean="0"/>
              <a:t> bestaan ondertussen </a:t>
            </a:r>
            <a:r>
              <a:rPr lang="nl-BE" baseline="0" dirty="0" err="1" smtClean="0"/>
              <a:t>enrom</a:t>
            </a:r>
            <a:r>
              <a:rPr lang="nl-BE" baseline="0" dirty="0" smtClean="0"/>
              <a:t> veel mogelijkheden om te communiceren in de online wereld. Het voordeel is opnieuw dat veel gratis is. Ik heb er persoonlijk enkele uit geselecteerd die voor jullie nuttig kunnen zijn.</a:t>
            </a:r>
          </a:p>
          <a:p>
            <a:r>
              <a:rPr lang="nl-BE" baseline="0" dirty="0" smtClean="0"/>
              <a:t>…</a:t>
            </a:r>
          </a:p>
          <a:p>
            <a:r>
              <a:rPr lang="nl-BE" baseline="0" dirty="0" smtClean="0"/>
              <a:t>Ik ga elk van hen nu kort even overlopen. Ik raad je aan om ze na deze sessie zelf op te starten en uit te proberen. Pas dan kan je zelf beoordelen of het wel of niet iets voor je zaak kan betekenen!</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25</a:t>
            </a:fld>
            <a:endParaRPr lang="nl-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Dit filmpje betreft</a:t>
            </a:r>
            <a:r>
              <a:rPr lang="nl-BE" baseline="0" dirty="0" smtClean="0"/>
              <a:t> vooral het </a:t>
            </a:r>
            <a:r>
              <a:rPr lang="nl-BE" b="1" baseline="0" dirty="0" smtClean="0"/>
              <a:t>3</a:t>
            </a:r>
            <a:r>
              <a:rPr lang="nl-BE" b="1" baseline="30000" dirty="0" smtClean="0"/>
              <a:t>de</a:t>
            </a:r>
            <a:r>
              <a:rPr lang="nl-BE" b="1" baseline="0" dirty="0" smtClean="0"/>
              <a:t> punt </a:t>
            </a:r>
            <a:r>
              <a:rPr lang="nl-BE" baseline="0" dirty="0" smtClean="0"/>
              <a:t>van de presentatie, namelijk hoe jij kan omgaan met klachten of negatieve publiciteit.</a:t>
            </a:r>
          </a:p>
          <a:p>
            <a:r>
              <a:rPr lang="nl-BE" b="1" baseline="0" dirty="0" smtClean="0"/>
              <a:t>In punt 2 </a:t>
            </a:r>
            <a:r>
              <a:rPr lang="nl-BE" baseline="0" dirty="0" smtClean="0"/>
              <a:t>laat ik je zien hoe je zelf actie kan ondernemen om publiciteit te creëren en zo klanten naar je zaak te lokken.</a:t>
            </a:r>
          </a:p>
          <a:p>
            <a:pPr marL="0" marR="0" indent="0" algn="l" defTabSz="914400" rtl="0" eaLnBrk="0" fontAlgn="base" latinLnBrk="0" hangingPunct="0">
              <a:lnSpc>
                <a:spcPct val="100000"/>
              </a:lnSpc>
              <a:spcBef>
                <a:spcPct val="30000"/>
              </a:spcBef>
              <a:spcAft>
                <a:spcPct val="0"/>
              </a:spcAft>
              <a:buClrTx/>
              <a:buSzTx/>
              <a:buFontTx/>
              <a:buNone/>
              <a:tabLst/>
              <a:defRPr/>
            </a:pPr>
            <a:r>
              <a:rPr lang="nl-BE" baseline="0" dirty="0" smtClean="0"/>
              <a:t>Maar vandaag starten we met hoe communicatie voor jullie </a:t>
            </a:r>
            <a:r>
              <a:rPr lang="nl-BE" baseline="0" dirty="0" err="1" smtClean="0"/>
              <a:t>horecauitbaters</a:t>
            </a:r>
            <a:r>
              <a:rPr lang="nl-BE" baseline="0" dirty="0" smtClean="0"/>
              <a:t> </a:t>
            </a:r>
            <a:r>
              <a:rPr lang="nl-BE" b="1" baseline="0" dirty="0" smtClean="0"/>
              <a:t>anders</a:t>
            </a:r>
            <a:r>
              <a:rPr lang="nl-BE" baseline="0" dirty="0" smtClean="0"/>
              <a:t> en meer nog, beter kan zijn </a:t>
            </a:r>
            <a:r>
              <a:rPr lang="nl-BE" b="1" baseline="0" dirty="0" smtClean="0"/>
              <a:t>dan bij grote bedrijven </a:t>
            </a:r>
            <a:r>
              <a:rPr lang="nl-BE" baseline="0" dirty="0" smtClean="0"/>
              <a:t>die voornamelijk met massa media werken. Zij moeten enorm investeren om hun doelgroep te bereiken.</a:t>
            </a:r>
            <a:endParaRPr lang="nl-BE" dirty="0" smtClean="0"/>
          </a:p>
          <a:p>
            <a:endParaRPr lang="nl-BE" baseline="0" dirty="0" smtClean="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2</a:t>
            </a:fld>
            <a:endParaRPr lang="nl-NL"/>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Wat kan je doen met </a:t>
            </a:r>
            <a:r>
              <a:rPr lang="nl-BE" dirty="0" err="1" smtClean="0"/>
              <a:t>facebook</a:t>
            </a:r>
            <a:r>
              <a:rPr lang="nl-BE" dirty="0" smtClean="0"/>
              <a:t>?</a:t>
            </a:r>
          </a:p>
          <a:p>
            <a:r>
              <a:rPr lang="nl-BE" dirty="0" smtClean="0"/>
              <a:t>…</a:t>
            </a:r>
          </a:p>
          <a:p>
            <a:r>
              <a:rPr lang="nl-BE" dirty="0" smtClean="0"/>
              <a:t>Je moet je fans of verder ook je volgers, af en</a:t>
            </a:r>
            <a:r>
              <a:rPr lang="nl-BE" baseline="0" dirty="0" smtClean="0"/>
              <a:t> toe wel iets exclusiefs geven, anders heeft het voor hen geen nut of voordeel om fan van je te zijn.</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26</a:t>
            </a:fld>
            <a:endParaRPr lang="nl-N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Hier</a:t>
            </a:r>
            <a:r>
              <a:rPr lang="nl-BE" baseline="0" dirty="0" smtClean="0"/>
              <a:t> een voorbeeld hoe pizzahut het doet.</a:t>
            </a:r>
          </a:p>
          <a:p>
            <a:r>
              <a:rPr lang="nl-BE" baseline="0" dirty="0" smtClean="0"/>
              <a:t>Zij melden hier bijvoorbeeld wat hun nieuwe pizza is, wat de prijs hiervan is, en waarom ook niet een foto ervan er bij zetten.</a:t>
            </a:r>
          </a:p>
          <a:p>
            <a:r>
              <a:rPr lang="nl-BE" baseline="0" dirty="0" smtClean="0"/>
              <a:t>Of beloon bijvoorbeeld je 100</a:t>
            </a:r>
            <a:r>
              <a:rPr lang="nl-BE" baseline="30000" dirty="0" smtClean="0"/>
              <a:t>ste</a:t>
            </a:r>
            <a:r>
              <a:rPr lang="nl-BE" baseline="0" dirty="0" smtClean="0"/>
              <a:t> fan.</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27</a:t>
            </a:fld>
            <a:endParaRPr lang="nl-NL"/>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Wat kan je met </a:t>
            </a:r>
            <a:r>
              <a:rPr lang="nl-BE" dirty="0" err="1" smtClean="0"/>
              <a:t>Twitter</a:t>
            </a:r>
            <a:r>
              <a:rPr lang="nl-BE" dirty="0" smtClean="0"/>
              <a:t>?</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28</a:t>
            </a:fld>
            <a:endParaRPr lang="nl-NL"/>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a:t>
            </a:r>
          </a:p>
          <a:p>
            <a:r>
              <a:rPr lang="nl-BE" dirty="0" smtClean="0"/>
              <a:t>Doe </a:t>
            </a:r>
            <a:r>
              <a:rPr lang="nl-BE" dirty="0" err="1" smtClean="0"/>
              <a:t>inspriatie</a:t>
            </a:r>
            <a:r>
              <a:rPr lang="nl-BE" dirty="0" smtClean="0"/>
              <a:t> op hoe</a:t>
            </a:r>
            <a:r>
              <a:rPr lang="nl-BE" baseline="0" dirty="0" smtClean="0"/>
              <a:t> zij het doen.</a:t>
            </a:r>
          </a:p>
          <a:p>
            <a:r>
              <a:rPr lang="nl-BE" baseline="0" dirty="0" smtClean="0"/>
              <a:t>…</a:t>
            </a:r>
          </a:p>
          <a:p>
            <a:r>
              <a:rPr lang="nl-BE" baseline="0" dirty="0" smtClean="0"/>
              <a:t>Belg in New York, die zijn volgers beloont met …</a:t>
            </a:r>
          </a:p>
          <a:p>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29</a:t>
            </a:fld>
            <a:endParaRPr lang="nl-NL"/>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Laat een filmpje</a:t>
            </a:r>
            <a:r>
              <a:rPr lang="nl-BE" baseline="0" dirty="0" smtClean="0"/>
              <a:t> maken over je zaak of een filmpje als je een openstaande vacature voor een nieuwe hulpkok hebt.</a:t>
            </a:r>
          </a:p>
          <a:p>
            <a:r>
              <a:rPr lang="nl-BE" baseline="0" dirty="0" smtClean="0"/>
              <a:t>Zet die link dan op je website, op je </a:t>
            </a:r>
            <a:r>
              <a:rPr lang="nl-BE" baseline="0" dirty="0" err="1" smtClean="0"/>
              <a:t>facebook</a:t>
            </a:r>
            <a:r>
              <a:rPr lang="nl-BE" baseline="0" dirty="0" smtClean="0"/>
              <a:t>, </a:t>
            </a:r>
            <a:r>
              <a:rPr lang="nl-BE" baseline="0" dirty="0" err="1" smtClean="0"/>
              <a:t>twitter</a:t>
            </a:r>
            <a:r>
              <a:rPr lang="nl-BE" baseline="0" dirty="0" smtClean="0"/>
              <a:t> die en plaats die op vacature websites. Zo laat je overal kruimeltjes achter.</a:t>
            </a:r>
          </a:p>
          <a:p>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30</a:t>
            </a:fld>
            <a:endParaRPr lang="nl-NL"/>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Idem dito voor mooie fotografie</a:t>
            </a:r>
            <a:r>
              <a:rPr lang="nl-BE" baseline="0" dirty="0" smtClean="0"/>
              <a:t> van je gerechten bijvoorbeeld.</a:t>
            </a:r>
          </a:p>
          <a:p>
            <a:r>
              <a:rPr lang="nl-BE" baseline="0" dirty="0" smtClean="0"/>
              <a:t>Hier zie je hoe </a:t>
            </a:r>
            <a:r>
              <a:rPr lang="nl-BE" baseline="0" dirty="0" err="1" smtClean="0"/>
              <a:t>sergio</a:t>
            </a:r>
            <a:r>
              <a:rPr lang="nl-BE" baseline="0" dirty="0" smtClean="0"/>
              <a:t> </a:t>
            </a:r>
            <a:r>
              <a:rPr lang="nl-BE" baseline="0" dirty="0" err="1" smtClean="0"/>
              <a:t>herman</a:t>
            </a:r>
            <a:r>
              <a:rPr lang="nl-BE" baseline="0" dirty="0" smtClean="0"/>
              <a:t> het reeds doet.</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31</a:t>
            </a:fld>
            <a:endParaRPr lang="nl-NL"/>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Want voeding =</a:t>
            </a:r>
            <a:r>
              <a:rPr lang="nl-BE" baseline="0" dirty="0" smtClean="0"/>
              <a:t> visueel.</a:t>
            </a:r>
          </a:p>
          <a:p>
            <a:r>
              <a:rPr lang="nl-BE" baseline="0" dirty="0" smtClean="0"/>
              <a:t>…</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32</a:t>
            </a:fld>
            <a:endParaRPr lang="nl-NL"/>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Is een professioneel netwerk die ook kan helpen.</a:t>
            </a:r>
          </a:p>
          <a:p>
            <a:r>
              <a:rPr lang="nl-BE" dirty="0" smtClean="0"/>
              <a:t>Link hier dan bijvoorbeeld met contacten uit</a:t>
            </a:r>
            <a:r>
              <a:rPr lang="nl-BE" baseline="0" dirty="0" smtClean="0"/>
              <a:t> de sector. </a:t>
            </a:r>
          </a:p>
          <a:p>
            <a:r>
              <a:rPr lang="nl-BE" baseline="0" dirty="0" smtClean="0"/>
              <a:t>En link met groepen gelijk </a:t>
            </a:r>
            <a:r>
              <a:rPr lang="nl-BE" baseline="0" dirty="0" err="1" smtClean="0"/>
              <a:t>gezinden</a:t>
            </a:r>
            <a:r>
              <a:rPr lang="nl-BE" baseline="0" dirty="0" smtClean="0"/>
              <a:t>.</a:t>
            </a:r>
          </a:p>
          <a:p>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33</a:t>
            </a:fld>
            <a:endParaRPr lang="nl-NL"/>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We hebben nu enkele online</a:t>
            </a:r>
            <a:r>
              <a:rPr lang="nl-BE" baseline="0" dirty="0" smtClean="0"/>
              <a:t> acties overlopen die je kan opstarten of misschien reeds doet. </a:t>
            </a:r>
            <a:br>
              <a:rPr lang="nl-BE" baseline="0" dirty="0" smtClean="0"/>
            </a:br>
            <a:r>
              <a:rPr lang="nl-BE" baseline="0" dirty="0" smtClean="0"/>
              <a:t>Zijn er hier onder jullie die hier reeds actief mee bezig zijn??</a:t>
            </a:r>
          </a:p>
          <a:p>
            <a:r>
              <a:rPr lang="nl-BE" baseline="0" dirty="0" smtClean="0"/>
              <a:t>Maar het is ook belangrijk dat je die online linken offline verspreidt!</a:t>
            </a:r>
          </a:p>
          <a:p>
            <a:r>
              <a:rPr lang="nl-BE" baseline="0" dirty="0" smtClean="0"/>
              <a:t>…</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36</a:t>
            </a:fld>
            <a:endParaRPr lang="nl-NL"/>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Dat</a:t>
            </a:r>
            <a:r>
              <a:rPr lang="nl-BE" baseline="0" dirty="0" smtClean="0"/>
              <a:t> brengt ons naadloos bij de andere ondersteunende middelen die je kan inzetten om meer klanten naar je zaak te lokken.</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37</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Het grote voordeel is dat jij</a:t>
            </a:r>
            <a:r>
              <a:rPr lang="nl-BE" baseline="0" dirty="0" smtClean="0"/>
              <a:t> of dit kan ook je barman zijn of je ober, persoonlijk in contact staat met je klant.</a:t>
            </a:r>
          </a:p>
          <a:p>
            <a:r>
              <a:rPr lang="nl-BE" baseline="0" dirty="0" smtClean="0"/>
              <a:t>….</a:t>
            </a:r>
          </a:p>
          <a:p>
            <a:r>
              <a:rPr lang="nl-BE" baseline="0" dirty="0" smtClean="0"/>
              <a:t>Voor jou is het eerder een verhaal over hoe je kan </a:t>
            </a:r>
            <a:r>
              <a:rPr lang="nl-BE" b="1" baseline="0" dirty="0" smtClean="0"/>
              <a:t>slim</a:t>
            </a:r>
            <a:r>
              <a:rPr lang="nl-BE" baseline="0" dirty="0" smtClean="0"/>
              <a:t> zijn </a:t>
            </a:r>
            <a:r>
              <a:rPr lang="nl-BE" baseline="0" dirty="0" err="1" smtClean="0"/>
              <a:t>ipv</a:t>
            </a:r>
            <a:r>
              <a:rPr lang="nl-BE" baseline="0" dirty="0" smtClean="0"/>
              <a:t> veel geld te investeren.</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3</a:t>
            </a:fld>
            <a:endParaRPr lang="nl-NL"/>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Dan denken we bijvoorbeeld aan:</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38</a:t>
            </a:fld>
            <a:endParaRPr lang="nl-NL"/>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Hoe moet jij je aandacht,</a:t>
            </a:r>
            <a:r>
              <a:rPr lang="nl-BE" baseline="0" dirty="0" smtClean="0"/>
              <a:t> tijd en budget verdelen over het onderhouden van huidige klanten en het ronselen van nieuwe klanten?</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40</a:t>
            </a:fld>
            <a:endParaRPr lang="nl-NL"/>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En dan zijn we nu toe aan het laatste stuk in de presentatie:</a:t>
            </a:r>
          </a:p>
          <a:p>
            <a:r>
              <a:rPr lang="nl-BE" dirty="0" smtClean="0"/>
              <a:t>Hoe</a:t>
            </a:r>
            <a:r>
              <a:rPr lang="nl-BE" baseline="0" dirty="0" smtClean="0"/>
              <a:t> omgaan met negatieve publiciteit of klachten die vandaag op allerhande </a:t>
            </a:r>
            <a:r>
              <a:rPr lang="nl-BE" baseline="0" dirty="0" err="1" smtClean="0"/>
              <a:t>review</a:t>
            </a:r>
            <a:r>
              <a:rPr lang="nl-BE" baseline="0" dirty="0" smtClean="0"/>
              <a:t> sites openlijk te vinden zijn?</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42</a:t>
            </a:fld>
            <a:endParaRPr lang="nl-NL"/>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Ik begin met een voorbeeldje van hoe het verkeerd kan lopen.</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43</a:t>
            </a:fld>
            <a:endParaRPr lang="nl-NL"/>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Misschien heb jij</a:t>
            </a:r>
            <a:r>
              <a:rPr lang="nl-BE" baseline="0" dirty="0" smtClean="0"/>
              <a:t> de indruk dat jouw klanten geen klachten hebben. Maar ga ervan uit dat ze het misschien niet zeggen, maar wel denken.</a:t>
            </a:r>
          </a:p>
          <a:p>
            <a:r>
              <a:rPr lang="nl-BE" baseline="0" dirty="0" smtClean="0"/>
              <a:t>Ze spreken er pas over als ze je zaak reeds uit zijn.</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44</a:t>
            </a:fld>
            <a:endParaRPr lang="nl-NL"/>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Dit heet negatieve word</a:t>
            </a:r>
            <a:r>
              <a:rPr lang="nl-BE" baseline="0" dirty="0" smtClean="0"/>
              <a:t> of </a:t>
            </a:r>
            <a:r>
              <a:rPr lang="nl-BE" baseline="0" dirty="0" err="1" smtClean="0"/>
              <a:t>mouth</a:t>
            </a:r>
            <a:r>
              <a:rPr lang="nl-BE" baseline="0" dirty="0" smtClean="0"/>
              <a:t> en kan je zaak enorme schade berokkenen. Want een tevreden klant deelt deze beleving slechts met enkele mensen, terwijl een ontevreden klant dit …</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45</a:t>
            </a:fld>
            <a:endParaRPr lang="nl-NL"/>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Hoe kan je nu omgaan met klachten. Hoe kan je ze opvangen en iets mee doen?</a:t>
            </a:r>
          </a:p>
          <a:p>
            <a:r>
              <a:rPr lang="nl-BE" dirty="0" smtClean="0"/>
              <a:t>Ten eerste…</a:t>
            </a:r>
          </a:p>
          <a:p>
            <a:r>
              <a:rPr lang="nl-BE" dirty="0" smtClean="0"/>
              <a:t>…</a:t>
            </a:r>
          </a:p>
          <a:p>
            <a:r>
              <a:rPr lang="nl-BE" dirty="0" smtClean="0"/>
              <a:t>Natuurlijk zijn niet alle klachten gegrond.</a:t>
            </a:r>
            <a:r>
              <a:rPr lang="nl-BE" baseline="0" dirty="0" smtClean="0"/>
              <a:t> Wat doe je bijvoorbeeld met ongegronde klachten?</a:t>
            </a:r>
          </a:p>
          <a:p>
            <a:r>
              <a:rPr lang="nl-BE" baseline="0" dirty="0" smtClean="0"/>
              <a:t>…</a:t>
            </a:r>
          </a:p>
          <a:p>
            <a:r>
              <a:rPr lang="nl-BE" baseline="0" dirty="0" smtClean="0"/>
              <a:t>Maar hoe kan je te weten komen waar er online over je </a:t>
            </a:r>
            <a:r>
              <a:rPr lang="nl-BE" baseline="0" dirty="0" err="1" smtClean="0"/>
              <a:t>geroddelt</a:t>
            </a:r>
            <a:r>
              <a:rPr lang="nl-BE" baseline="0" dirty="0" smtClean="0"/>
              <a:t> wordt? Moet je zelf alle </a:t>
            </a:r>
            <a:r>
              <a:rPr lang="nl-BE" baseline="0" dirty="0" err="1" smtClean="0"/>
              <a:t>review</a:t>
            </a:r>
            <a:r>
              <a:rPr lang="nl-BE" baseline="0" dirty="0" smtClean="0"/>
              <a:t> websites nasurfen elke week? Nee, er bestaat een middeltje die je hierbij helpt zonder dat je er iets voor moet doen!</a:t>
            </a:r>
          </a:p>
          <a:p>
            <a:r>
              <a:rPr lang="nl-BE" baseline="0" dirty="0" smtClean="0"/>
              <a:t>…</a:t>
            </a:r>
          </a:p>
          <a:p>
            <a:r>
              <a:rPr lang="nl-BE" baseline="0" dirty="0" smtClean="0"/>
              <a:t>En dan last </a:t>
            </a:r>
            <a:r>
              <a:rPr lang="nl-BE" baseline="0" dirty="0" err="1" smtClean="0"/>
              <a:t>but</a:t>
            </a:r>
            <a:r>
              <a:rPr lang="nl-BE" baseline="0" dirty="0" smtClean="0"/>
              <a:t> </a:t>
            </a:r>
            <a:r>
              <a:rPr lang="nl-BE" baseline="0" dirty="0" err="1" smtClean="0"/>
              <a:t>not</a:t>
            </a:r>
            <a:r>
              <a:rPr lang="nl-BE" baseline="0" dirty="0" smtClean="0"/>
              <a:t> </a:t>
            </a:r>
            <a:r>
              <a:rPr lang="nl-BE" baseline="0" dirty="0" err="1" smtClean="0"/>
              <a:t>least</a:t>
            </a:r>
            <a:r>
              <a:rPr lang="nl-BE" baseline="0" dirty="0" smtClean="0"/>
              <a:t>: ….</a:t>
            </a:r>
          </a:p>
          <a:p>
            <a:r>
              <a:rPr lang="nl-BE" baseline="0" dirty="0" smtClean="0"/>
              <a:t>Als de klant een materiële klacht heeft, bijvoorbeeld “er zit een vlieg in mijn soep”, compenseer dan ook bijvoorbeeld materieel met een nieuw kop verse dampende soep of een drankje van de zaak. </a:t>
            </a:r>
          </a:p>
          <a:p>
            <a:r>
              <a:rPr lang="nl-BE" baseline="0" dirty="0" smtClean="0"/>
              <a:t>Als de klacht immaterieel is, zoals bijvoorbeeld “de bediening was wel erg traag”, zeg dan dat je de klacht gaat noteren in bijvoorbeeld een </a:t>
            </a:r>
            <a:r>
              <a:rPr lang="nl-BE" baseline="0" dirty="0" err="1" smtClean="0"/>
              <a:t>registratie-systeem</a:t>
            </a:r>
            <a:r>
              <a:rPr lang="nl-BE" baseline="0" dirty="0" smtClean="0"/>
              <a:t> die jullie hebben en dat na de service met de voltallige ploeg de klachten bekeken worden en gezocht wordt naar hoe deze klacht in de toekomst vermeden kan worden.</a:t>
            </a:r>
          </a:p>
          <a:p>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46</a:t>
            </a:fld>
            <a:endParaRPr lang="nl-NL"/>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Wat kan je bijvoorbeeld doen in je zaak: geef tijdens het</a:t>
            </a:r>
            <a:r>
              <a:rPr lang="nl-BE" baseline="0" dirty="0" smtClean="0"/>
              <a:t> afrekenen een klachtenbrief, je zal zien dat veel klanten die graag invullen. </a:t>
            </a:r>
          </a:p>
          <a:p>
            <a:r>
              <a:rPr lang="nl-BE" baseline="0" dirty="0" smtClean="0"/>
              <a:t>Je leert er veel van: zo kan je een database opbouwen en deze klanten een nieuwsbrief sturen, je weet hoe ze je leerden kennen en de klachten worden zo reeds in je zaak geventileerd.</a:t>
            </a:r>
          </a:p>
          <a:p>
            <a:r>
              <a:rPr lang="nl-BE" baseline="0" dirty="0" smtClean="0"/>
              <a:t>Je kan ook steeds beter vragen, “</a:t>
            </a:r>
            <a:r>
              <a:rPr lang="nl-BE" b="1" baseline="0" dirty="0" smtClean="0"/>
              <a:t>was het naar wens</a:t>
            </a:r>
            <a:r>
              <a:rPr lang="nl-BE" baseline="0" dirty="0" smtClean="0"/>
              <a:t>” </a:t>
            </a:r>
            <a:r>
              <a:rPr lang="nl-BE" baseline="0" dirty="0" err="1" smtClean="0"/>
              <a:t>ipv</a:t>
            </a:r>
            <a:r>
              <a:rPr lang="nl-BE" baseline="0" dirty="0" smtClean="0"/>
              <a:t> “heeft het gesmaakt”. </a:t>
            </a:r>
            <a:br>
              <a:rPr lang="nl-BE" baseline="0" dirty="0" smtClean="0"/>
            </a:br>
            <a:r>
              <a:rPr lang="nl-BE" baseline="0" dirty="0" smtClean="0"/>
              <a:t>Stel je vooral open voor klachten. Het is een kwestie van je voelsprieten op te zetten en proberen de eventuele klacht van de klant naar buiten te lokken.</a:t>
            </a:r>
          </a:p>
          <a:p>
            <a:r>
              <a:rPr lang="nl-BE" baseline="0" dirty="0" smtClean="0"/>
              <a:t>Maar ook nadien: </a:t>
            </a:r>
          </a:p>
          <a:p>
            <a:r>
              <a:rPr lang="nl-BE" baseline="0" dirty="0" smtClean="0"/>
              <a:t>Zorg er bijvoorbeeld voor dat er op je website duidelijk contactgegevens te vinden zijn om je nadien te contacteren. Of bij hotel websites is het zelfs relevant om een gastenboek te hebben.</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47</a:t>
            </a:fld>
            <a:endParaRPr lang="nl-NL"/>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Je baadt een </a:t>
            </a:r>
            <a:r>
              <a:rPr lang="nl-BE" dirty="0" err="1" smtClean="0"/>
              <a:t>thais</a:t>
            </a:r>
            <a:r>
              <a:rPr lang="nl-BE" dirty="0" smtClean="0"/>
              <a:t> restaurant uit, en er zijn meerdere</a:t>
            </a:r>
            <a:r>
              <a:rPr lang="nl-BE" baseline="0" dirty="0" smtClean="0"/>
              <a:t> gerechten die met 1, 2 of 3 pepertjes de mate van pikantheid aanduiden.</a:t>
            </a:r>
          </a:p>
          <a:p>
            <a:r>
              <a:rPr lang="nl-BE" baseline="0" dirty="0" smtClean="0"/>
              <a:t>Indien een klant voor 2 of 3 pepertjes kiest, wordt er nog eens extra tijdens het opnemen van de bestelling door de kelner duidelijk gemaakt dat de klant weldegelijk kiest voor een pikant gerecht.</a:t>
            </a:r>
          </a:p>
          <a:p>
            <a:r>
              <a:rPr lang="nl-BE" baseline="0" dirty="0" smtClean="0"/>
              <a:t>Wat doe je nu als de klant toch nadien te kennen geeft dat het veel te pikant was?</a:t>
            </a:r>
          </a:p>
          <a:p>
            <a:r>
              <a:rPr lang="nl-BE" baseline="0" dirty="0" smtClean="0"/>
              <a:t>Je kunt hem alleen rustig vertellen dat je daarom hem er reeds op voorhand op gewezen hebt, net omdat jullie weten dat het toch wel degelijk pikant is.</a:t>
            </a:r>
          </a:p>
          <a:p>
            <a:r>
              <a:rPr lang="nl-BE" baseline="0" dirty="0" smtClean="0"/>
              <a:t>Meer kan je op dat moment niet doen.</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48</a:t>
            </a:fld>
            <a:endParaRPr lang="nl-NL"/>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Surf naar: </a:t>
            </a:r>
            <a:r>
              <a:rPr lang="nl-BE" dirty="0" err="1" smtClean="0"/>
              <a:t>www.google.com</a:t>
            </a:r>
            <a:r>
              <a:rPr lang="nl-BE" dirty="0" smtClean="0"/>
              <a:t>/alerts</a:t>
            </a:r>
          </a:p>
          <a:p>
            <a:r>
              <a:rPr lang="nl-BE" dirty="0" smtClean="0"/>
              <a:t>Geef</a:t>
            </a:r>
            <a:r>
              <a:rPr lang="nl-BE" baseline="0" dirty="0" smtClean="0"/>
              <a:t> de naam van je zaak in</a:t>
            </a:r>
          </a:p>
          <a:p>
            <a:r>
              <a:rPr lang="nl-BE" baseline="0" dirty="0" smtClean="0"/>
              <a:t>En stel in hoe vaak je verwittigende </a:t>
            </a:r>
            <a:r>
              <a:rPr lang="nl-BE" baseline="0" dirty="0" err="1" smtClean="0"/>
              <a:t>emailtje</a:t>
            </a:r>
            <a:r>
              <a:rPr lang="nl-BE" baseline="0" dirty="0" smtClean="0"/>
              <a:t> wenst te ontvangen.</a:t>
            </a:r>
          </a:p>
          <a:p>
            <a:r>
              <a:rPr lang="nl-BE" baseline="0" dirty="0" smtClean="0"/>
              <a:t>Natuurlijk krijg je veel linken doorgestuurd als je zaak bijvoorbeeld een erg algemene naam heeft zoals “de draak”. </a:t>
            </a:r>
          </a:p>
          <a:p>
            <a:r>
              <a:rPr lang="nl-BE" baseline="0" dirty="0" smtClean="0"/>
              <a:t>Test dit zeker thuis zelf eens uit, je kan het ten allen tijde weer stopzetten ook.</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49</a:t>
            </a:fld>
            <a:endParaRPr lang="nl-N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a:t>
            </a:r>
          </a:p>
          <a:p>
            <a:r>
              <a:rPr lang="nl-BE" dirty="0" smtClean="0"/>
              <a:t>Vb. ik heb zin in een gezonde snelle snack, ah! Ik ga bij</a:t>
            </a:r>
            <a:r>
              <a:rPr lang="nl-BE" baseline="0" dirty="0" smtClean="0"/>
              <a:t> </a:t>
            </a:r>
            <a:r>
              <a:rPr lang="nl-BE" baseline="0" dirty="0" err="1" smtClean="0"/>
              <a:t>Exki</a:t>
            </a:r>
            <a:r>
              <a:rPr lang="nl-BE" baseline="0" dirty="0" smtClean="0"/>
              <a:t> langs.</a:t>
            </a:r>
          </a:p>
          <a:p>
            <a:r>
              <a:rPr lang="nl-BE" baseline="0" dirty="0" smtClean="0"/>
              <a:t>…</a:t>
            </a:r>
          </a:p>
          <a:p>
            <a:r>
              <a:rPr lang="nl-BE" baseline="0" dirty="0" smtClean="0"/>
              <a:t>Voor we nu echt in het publiciteitsverhaal duiken en </a:t>
            </a:r>
            <a:r>
              <a:rPr lang="nl-BE" b="1" baseline="0" dirty="0" smtClean="0"/>
              <a:t>zonder al te theoretisch te worden</a:t>
            </a:r>
            <a:r>
              <a:rPr lang="nl-BE" baseline="0" dirty="0" smtClean="0"/>
              <a:t>, hebben we toch eerst </a:t>
            </a:r>
            <a:r>
              <a:rPr lang="nl-BE" b="1" baseline="0" dirty="0" smtClean="0"/>
              <a:t>enkele basisvragen en beslissingen </a:t>
            </a:r>
            <a:r>
              <a:rPr lang="nl-BE" baseline="0" dirty="0" smtClean="0"/>
              <a:t>die je moet beantwoorden voor jezelf. Zo vermijd je dat je doelloos </a:t>
            </a:r>
            <a:r>
              <a:rPr lang="nl-BE" baseline="0" dirty="0" err="1" smtClean="0"/>
              <a:t>vanalles</a:t>
            </a:r>
            <a:r>
              <a:rPr lang="nl-BE" baseline="0" dirty="0" smtClean="0"/>
              <a:t> aanvangt zonder iemand te bereiken en op die manier eigenlijk veel tijd en geld te verkwisten.</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4</a:t>
            </a:fld>
            <a:endParaRPr lang="nl-NL"/>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Betrek</a:t>
            </a:r>
            <a:r>
              <a:rPr lang="nl-BE" baseline="0" dirty="0" smtClean="0"/>
              <a:t> je personeel</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50</a:t>
            </a:fld>
            <a:endParaRPr lang="nl-NL"/>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a:t>
            </a:r>
          </a:p>
          <a:p>
            <a:r>
              <a:rPr lang="nl-BE" dirty="0" smtClean="0"/>
              <a:t>Eigenlijk is dit een beetje hetzelfde</a:t>
            </a:r>
            <a:r>
              <a:rPr lang="nl-BE" baseline="0" dirty="0" smtClean="0"/>
              <a:t> als bij een klacht in je zaak:</a:t>
            </a:r>
          </a:p>
          <a:p>
            <a:r>
              <a:rPr lang="nl-BE" baseline="0" dirty="0" smtClean="0"/>
              <a:t>…</a:t>
            </a:r>
          </a:p>
          <a:p>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51</a:t>
            </a:fld>
            <a:endParaRPr lang="nl-NL"/>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Als je zelf eens wil surfen doorheen</a:t>
            </a:r>
            <a:r>
              <a:rPr lang="nl-BE" baseline="0" dirty="0" smtClean="0"/>
              <a:t> de belangrijkste </a:t>
            </a:r>
            <a:r>
              <a:rPr lang="nl-BE" baseline="0" dirty="0" err="1" smtClean="0"/>
              <a:t>review</a:t>
            </a:r>
            <a:r>
              <a:rPr lang="nl-BE" baseline="0" dirty="0" smtClean="0"/>
              <a:t> websites, dus daar waar klanten hun positieve of negatieve ervaring kunnen achterlaten. Dan heb ik hier een lijstje van de belangrijkste. Probeer </a:t>
            </a:r>
            <a:r>
              <a:rPr lang="nl-BE" baseline="0" dirty="0" err="1" smtClean="0"/>
              <a:t>zowieso</a:t>
            </a:r>
            <a:r>
              <a:rPr lang="nl-BE" baseline="0" dirty="0" smtClean="0"/>
              <a:t> hier eerst en vooral reeds je te registreren als zaak.</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52</a:t>
            </a:fld>
            <a:endParaRPr lang="nl-NL"/>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Vergeet niet dat als je werknemers hebt die in</a:t>
            </a:r>
            <a:r>
              <a:rPr lang="nl-BE" baseline="0" dirty="0" smtClean="0"/>
              <a:t> contact staan met je klanten die steeds bij HVV terecht kunnen voor gratis opleidingen.</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55</a:t>
            </a:fld>
            <a:endParaRPr lang="nl-NL"/>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En als je nog wat meer wil lezen over deze onderwerpen,</a:t>
            </a:r>
            <a:r>
              <a:rPr lang="nl-BE" baseline="0" dirty="0" smtClean="0"/>
              <a:t> heb ik ook nog een lijstje met interessante literatuur.</a:t>
            </a:r>
          </a:p>
          <a:p>
            <a:r>
              <a:rPr lang="nl-BE" baseline="0" dirty="0" smtClean="0"/>
              <a:t>De </a:t>
            </a:r>
            <a:r>
              <a:rPr lang="nl-BE" b="1" baseline="0" dirty="0" smtClean="0"/>
              <a:t>bladwijzer</a:t>
            </a:r>
            <a:r>
              <a:rPr lang="nl-BE" baseline="0" dirty="0" smtClean="0"/>
              <a:t> die ik je gegeven heb, helpt je voor als je straks buiten deze zaal komt te herinneren wat de belangrijkste dingen zijn die je kan doen, denken of investeren…</a:t>
            </a:r>
          </a:p>
          <a:p>
            <a:r>
              <a:rPr lang="nl-BE" baseline="0" dirty="0" smtClean="0"/>
              <a:t>Ik zou zeggen succes!</a:t>
            </a:r>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56</a:t>
            </a:fld>
            <a:endParaRPr lang="nl-NL"/>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DB817941-C428-4D52-A248-16DE59A709EB}" type="slidenum">
              <a:rPr lang="nl-NL" smtClean="0"/>
              <a:pPr/>
              <a:t>57</a:t>
            </a:fld>
            <a:endParaRPr lang="nl-NL"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Eerst en vooral moet je </a:t>
            </a:r>
            <a:r>
              <a:rPr lang="nl-BE" dirty="0" err="1" smtClean="0"/>
              <a:t>je</a:t>
            </a:r>
            <a:r>
              <a:rPr lang="nl-BE" dirty="0" smtClean="0"/>
              <a:t> doelgroep kiezen.</a:t>
            </a:r>
            <a:r>
              <a:rPr lang="nl-BE" baseline="0" dirty="0" smtClean="0"/>
              <a:t> Want je kan niet voor iedereen goed doen.</a:t>
            </a:r>
          </a:p>
          <a:p>
            <a:r>
              <a:rPr lang="nl-BE" baseline="0" dirty="0" smtClean="0"/>
              <a:t>Daarna moet je </a:t>
            </a:r>
            <a:r>
              <a:rPr lang="nl-BE" baseline="0" dirty="0" err="1" smtClean="0"/>
              <a:t>je</a:t>
            </a:r>
            <a:r>
              <a:rPr lang="nl-BE" baseline="0" dirty="0" smtClean="0"/>
              <a:t> zo goed mogelijk proberen in te leven in de leefwereld van die gekozen doelgroep om zijn behoeftes te weten te komen.</a:t>
            </a:r>
          </a:p>
          <a:p>
            <a:r>
              <a:rPr lang="nl-BE" baseline="0" dirty="0" smtClean="0"/>
              <a:t>En tot slot speel je hierop zo goed mogelijk in en creëer je hierin een meerwaarde voor die klant, iets wat ie zelf niet kan of nergens anders zo goed kan vinden.</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5</a:t>
            </a:fld>
            <a:endParaRPr lang="nl-N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Restaurant ‘O </a:t>
            </a:r>
            <a:r>
              <a:rPr lang="nl-BE" dirty="0" err="1" smtClean="0"/>
              <a:t>Sole</a:t>
            </a:r>
            <a:r>
              <a:rPr lang="nl-BE" dirty="0" smtClean="0"/>
              <a:t> </a:t>
            </a:r>
            <a:r>
              <a:rPr lang="nl-BE" dirty="0" err="1" smtClean="0"/>
              <a:t>Mio</a:t>
            </a:r>
            <a:r>
              <a:rPr lang="nl-BE" dirty="0" smtClean="0"/>
              <a:t>.</a:t>
            </a:r>
            <a:r>
              <a:rPr lang="nl-BE" baseline="0" dirty="0" smtClean="0"/>
              <a:t> Op hun website beschrijven ze hun concept als volgt:</a:t>
            </a:r>
          </a:p>
          <a:p>
            <a:r>
              <a:rPr lang="nl-BE" baseline="0" dirty="0" smtClean="0"/>
              <a:t>…</a:t>
            </a:r>
          </a:p>
          <a:p>
            <a:r>
              <a:rPr lang="nl-BE" baseline="0" dirty="0" smtClean="0"/>
              <a:t>De vraag is nu, heb je zin om dit te ontdekken, loopt het water je al in de mond?</a:t>
            </a:r>
          </a:p>
          <a:p>
            <a:r>
              <a:rPr lang="nl-BE" baseline="0" dirty="0" smtClean="0"/>
              <a:t>Je voelt het… dit kan veel beter!</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6</a:t>
            </a:fld>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Als tweede voorbeeld van een Italiaans restaurant neem ik </a:t>
            </a:r>
            <a:r>
              <a:rPr lang="nl-BE" dirty="0" err="1" smtClean="0"/>
              <a:t>Botticelli</a:t>
            </a:r>
            <a:r>
              <a:rPr lang="nl-BE" dirty="0" smtClean="0"/>
              <a:t>.</a:t>
            </a:r>
          </a:p>
          <a:p>
            <a:r>
              <a:rPr lang="nl-BE" dirty="0" smtClean="0"/>
              <a:t>Als je al op hun</a:t>
            </a:r>
            <a:r>
              <a:rPr lang="nl-BE" baseline="0" dirty="0" smtClean="0"/>
              <a:t> website surft, straalt de Italiaanse sfeer er al vanaf. Je krijgt er de geur net niet bij.</a:t>
            </a:r>
          </a:p>
          <a:p>
            <a:r>
              <a:rPr lang="nl-BE" baseline="0" dirty="0" smtClean="0"/>
              <a:t>Ze serveren antipasta (…) en wijn (…) en je ziet aan alles: het woordgebruik, de beelden, hun interieur, hun menu dat ze gaan voor authenticiteit.</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7</a:t>
            </a:fld>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Het</a:t>
            </a:r>
            <a:r>
              <a:rPr lang="nl-BE" baseline="0" dirty="0" smtClean="0"/>
              <a:t> is </a:t>
            </a:r>
            <a:r>
              <a:rPr lang="nl-BE" dirty="0" smtClean="0"/>
              <a:t>belangrijk dat je jouw</a:t>
            </a:r>
            <a:r>
              <a:rPr lang="nl-BE" baseline="0" dirty="0" smtClean="0"/>
              <a:t> concept, of jouw liftverhaal kan vertellen. Wat is dat?</a:t>
            </a:r>
          </a:p>
          <a:p>
            <a:r>
              <a:rPr lang="nl-BE" baseline="0" dirty="0" smtClean="0"/>
              <a:t>Stel, je stapt in op de begane grond en je wilt naar de 24</a:t>
            </a:r>
            <a:r>
              <a:rPr lang="nl-BE" baseline="30000" dirty="0" smtClean="0"/>
              <a:t>ste</a:t>
            </a:r>
            <a:r>
              <a:rPr lang="nl-BE" baseline="0" dirty="0" smtClean="0"/>
              <a:t> verdieping. Onder je arm heb je een mapje bij waarop de naam staat van je restaurant en het logo. Je staat samen in de lift met een deftige heer, een belangrijk en rijk zakenman. Net op het moment dat je het knopje 24 drukt vraagt de man “leuke naam, waar staat het voor?” Je hebt dus 24 verdiepingen de tijd om te antwoorden. Met de bedoeling dat die man jouw passie voelt, geïnteresseerd is, je businessconcept begrijpt en je kaartje vraagt.</a:t>
            </a:r>
          </a:p>
          <a:p>
            <a:r>
              <a:rPr lang="nl-BE" baseline="0" dirty="0" smtClean="0"/>
              <a:t>….</a:t>
            </a:r>
          </a:p>
          <a:p>
            <a:r>
              <a:rPr lang="nl-BE" baseline="0" dirty="0" smtClean="0"/>
              <a:t>+ kies iemand uit de groep die dit probeert.</a:t>
            </a:r>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8</a:t>
            </a:fld>
            <a:endParaRPr lang="nl-N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r>
              <a:rPr lang="nl-BE" dirty="0" smtClean="0"/>
              <a:t>Zo,</a:t>
            </a:r>
            <a:r>
              <a:rPr lang="nl-BE" baseline="0" dirty="0" smtClean="0"/>
              <a:t> als je 1 ding moet onthouden tot nu toe, dan is het wel het grote voordeel die jij hebt dat je </a:t>
            </a:r>
            <a:r>
              <a:rPr lang="nl-BE" baseline="0" dirty="0" err="1" smtClean="0"/>
              <a:t>je</a:t>
            </a:r>
            <a:r>
              <a:rPr lang="nl-BE" baseline="0" dirty="0" smtClean="0"/>
              <a:t> klanten persoonlijk kan benaderen. </a:t>
            </a:r>
          </a:p>
          <a:p>
            <a:r>
              <a:rPr lang="nl-BE" baseline="0" dirty="0" smtClean="0"/>
              <a:t>Nu gaan we over naar puntje 2: Hoe gaan we nu zelf op een zo slimme, goedkope en effectieve manier meer klanten lokken?</a:t>
            </a:r>
            <a:endParaRPr lang="nl-BE" dirty="0"/>
          </a:p>
        </p:txBody>
      </p:sp>
      <p:sp>
        <p:nvSpPr>
          <p:cNvPr id="4" name="Tijdelijke aanduiding voor dianummer 3"/>
          <p:cNvSpPr>
            <a:spLocks noGrp="1"/>
          </p:cNvSpPr>
          <p:nvPr>
            <p:ph type="sldNum" sz="quarter" idx="10"/>
          </p:nvPr>
        </p:nvSpPr>
        <p:spPr/>
        <p:txBody>
          <a:bodyPr/>
          <a:lstStyle/>
          <a:p>
            <a:pPr>
              <a:defRPr/>
            </a:pPr>
            <a:fld id="{59E33DCD-D859-4050-A78C-E9EB03E4BDC2}" type="slidenum">
              <a:rPr lang="nl-NL" smtClean="0"/>
              <a:pPr>
                <a:defRPr/>
              </a:pPr>
              <a:t>9</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defRPr>
                <a:solidFill>
                  <a:srgbClr val="ED2939"/>
                </a:solidFill>
              </a:defRPr>
            </a:lvl1pPr>
          </a:lstStyle>
          <a:p>
            <a:r>
              <a:rPr lang="nl-NL" smtClean="0"/>
              <a:t>Klik om de stijl te bewerken</a:t>
            </a:r>
            <a:endParaRPr lang="en-US"/>
          </a:p>
        </p:txBody>
      </p:sp>
      <p:pic>
        <p:nvPicPr>
          <p:cNvPr id="4" name="Afbeelding 3" descr="316A09001 LOGO2.jpg"/>
          <p:cNvPicPr>
            <a:picLocks noChangeAspect="1"/>
          </p:cNvPicPr>
          <p:nvPr userDrawn="1"/>
        </p:nvPicPr>
        <p:blipFill>
          <a:blip r:embed="rId2" cstate="print"/>
          <a:stretch>
            <a:fillRect/>
          </a:stretch>
        </p:blipFill>
        <p:spPr>
          <a:xfrm>
            <a:off x="263466" y="5692806"/>
            <a:ext cx="1350981" cy="929246"/>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en-US"/>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en-US"/>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l-NL" noProof="0" smtClean="0"/>
              <a:t>Klik op het pictogram als u een afbeelding wilt toevoegen</a:t>
            </a:r>
            <a:endParaRPr lang="en-US"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en-US"/>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Agenda Titeldia">
    <p:bg>
      <p:bgRef idx="1001">
        <a:schemeClr val="bg2"/>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685800" y="361908"/>
            <a:ext cx="7772400" cy="1470025"/>
          </a:xfrm>
        </p:spPr>
        <p:txBody>
          <a:bodyPr/>
          <a:lstStyle>
            <a:lvl1pPr>
              <a:defRPr sz="4000">
                <a:solidFill>
                  <a:srgbClr val="ED2939"/>
                </a:solidFill>
              </a:defRPr>
            </a:lvl1pPr>
          </a:lstStyle>
          <a:p>
            <a:r>
              <a:rPr lang="nl-NL" smtClean="0"/>
              <a:t>Klik om de stijl te bewerken</a:t>
            </a:r>
            <a:endParaRPr lang="en-US" dirty="0"/>
          </a:p>
        </p:txBody>
      </p:sp>
      <p:sp>
        <p:nvSpPr>
          <p:cNvPr id="3" name="Ondertitel 2"/>
          <p:cNvSpPr>
            <a:spLocks noGrp="1"/>
          </p:cNvSpPr>
          <p:nvPr>
            <p:ph type="subTitle" idx="1"/>
          </p:nvPr>
        </p:nvSpPr>
        <p:spPr>
          <a:xfrm>
            <a:off x="1833524" y="1895454"/>
            <a:ext cx="6608853" cy="4491099"/>
          </a:xfrm>
        </p:spPr>
        <p:txBody>
          <a:bodyPr/>
          <a:lstStyle>
            <a:lvl1pPr marL="174625" indent="-174625" algn="l">
              <a:buFont typeface="Arial" pitchFamily="34" charset="0"/>
              <a:buChar char="•"/>
              <a:defRPr sz="28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l-NL" smtClean="0"/>
              <a:t>Klik om het opmaakprofiel van de modelondertitel te bewerken</a:t>
            </a:r>
            <a:endParaRPr lang="en-US" dirty="0"/>
          </a:p>
        </p:txBody>
      </p:sp>
      <p:pic>
        <p:nvPicPr>
          <p:cNvPr id="5" name="Afbeelding 4" descr="316A09001 LOGO2.jpg"/>
          <p:cNvPicPr>
            <a:picLocks noChangeAspect="1"/>
          </p:cNvPicPr>
          <p:nvPr userDrawn="1"/>
        </p:nvPicPr>
        <p:blipFill>
          <a:blip r:embed="rId2" cstate="print"/>
          <a:stretch>
            <a:fillRect/>
          </a:stretch>
        </p:blipFill>
        <p:spPr>
          <a:xfrm>
            <a:off x="263466" y="5692806"/>
            <a:ext cx="1350981" cy="929246"/>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4" name="Picture 2" descr="316A09001 tekst slides"/>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12" name="Titel 11"/>
          <p:cNvSpPr>
            <a:spLocks noGrp="1"/>
          </p:cNvSpPr>
          <p:nvPr>
            <p:ph type="title"/>
          </p:nvPr>
        </p:nvSpPr>
        <p:spPr/>
        <p:txBody>
          <a:bodyPr/>
          <a:lstStyle>
            <a:lvl1pPr>
              <a:defRPr sz="4000"/>
            </a:lvl1pPr>
          </a:lstStyle>
          <a:p>
            <a:r>
              <a:rPr lang="nl-NL" smtClean="0"/>
              <a:t>Klik om de stijl te bewerken</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artnership_Titel en object ">
    <p:spTree>
      <p:nvGrpSpPr>
        <p:cNvPr id="1" name=""/>
        <p:cNvGrpSpPr/>
        <p:nvPr/>
      </p:nvGrpSpPr>
      <p:grpSpPr>
        <a:xfrm>
          <a:off x="0" y="0"/>
          <a:ext cx="0" cy="0"/>
          <a:chOff x="0" y="0"/>
          <a:chExt cx="0" cy="0"/>
        </a:xfrm>
      </p:grpSpPr>
      <p:pic>
        <p:nvPicPr>
          <p:cNvPr id="4" name="Picture 4" descr="316A09001 partner slides"/>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12" name="Titel 11"/>
          <p:cNvSpPr>
            <a:spLocks noGrp="1"/>
          </p:cNvSpPr>
          <p:nvPr>
            <p:ph type="title"/>
          </p:nvPr>
        </p:nvSpPr>
        <p:spPr/>
        <p:txBody>
          <a:bodyPr/>
          <a:lstStyle>
            <a:lvl1pPr>
              <a:defRPr sz="4000"/>
            </a:lvl1pPr>
          </a:lstStyle>
          <a:p>
            <a:r>
              <a:rPr lang="nl-NL" smtClean="0"/>
              <a:t>Klik om de stijl te bewerken</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en-US"/>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NL" smtClean="0"/>
              <a:t>Klik om de modelstijlen te bewerken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en-US"/>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inde">
    <p:spTree>
      <p:nvGrpSpPr>
        <p:cNvPr id="1" name=""/>
        <p:cNvGrpSpPr/>
        <p:nvPr/>
      </p:nvGrpSpPr>
      <p:grpSpPr>
        <a:xfrm>
          <a:off x="0" y="0"/>
          <a:ext cx="0" cy="0"/>
          <a:chOff x="0" y="0"/>
          <a:chExt cx="0" cy="0"/>
        </a:xfrm>
      </p:grpSpPr>
      <p:pic>
        <p:nvPicPr>
          <p:cNvPr id="2" name="Picture 5" descr="316A09001 intro slides"/>
          <p:cNvPicPr>
            <a:picLocks noChangeAspect="1" noChangeArrowheads="1"/>
          </p:cNvPicPr>
          <p:nvPr userDrawn="1"/>
        </p:nvPicPr>
        <p:blipFill>
          <a:blip r:embed="rId2" cstate="print"/>
          <a:srcRect/>
          <a:stretch>
            <a:fillRect/>
          </a:stretch>
        </p:blipFill>
        <p:spPr bwMode="auto">
          <a:xfrm>
            <a:off x="0" y="0"/>
            <a:ext cx="9144000" cy="6859588"/>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White">
      <p:bgRef idx="1001">
        <a:schemeClr val="bg1"/>
      </p:bgRef>
    </p:bg>
    <p:spTree>
      <p:nvGrpSpPr>
        <p:cNvPr id="1" name=""/>
        <p:cNvGrpSpPr/>
        <p:nvPr/>
      </p:nvGrpSpPr>
      <p:grpSpPr>
        <a:xfrm>
          <a:off x="0" y="0"/>
          <a:ext cx="0" cy="0"/>
          <a:chOff x="0" y="0"/>
          <a:chExt cx="0" cy="0"/>
        </a:xfrm>
      </p:grpSpPr>
      <p:pic>
        <p:nvPicPr>
          <p:cNvPr id="1026" name="Picture 2" descr="316A09001 tekst slides"/>
          <p:cNvPicPr>
            <a:picLocks noChangeAspect="1" noChangeArrowheads="1"/>
          </p:cNvPicPr>
          <p:nvPr/>
        </p:nvPicPr>
        <p:blipFill>
          <a:blip r:embed="rId15" cstate="print"/>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smtClean="0"/>
              <a:t>Klik om het opmaakprofiel te bewerken</a:t>
            </a:r>
          </a:p>
        </p:txBody>
      </p:sp>
      <p:sp>
        <p:nvSpPr>
          <p:cNvPr id="102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smtClean="0"/>
              <a:t>Klik om de opmaakprofielen van de modeltekst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694" r:id="rId5"/>
    <p:sldLayoutId id="2147483695" r:id="rId6"/>
    <p:sldLayoutId id="2147483696" r:id="rId7"/>
    <p:sldLayoutId id="2147483697" r:id="rId8"/>
    <p:sldLayoutId id="2147483706" r:id="rId9"/>
    <p:sldLayoutId id="2147483698" r:id="rId10"/>
    <p:sldLayoutId id="2147483699" r:id="rId11"/>
    <p:sldLayoutId id="2147483700" r:id="rId12"/>
    <p:sldLayoutId id="2147483701" r:id="rId13"/>
  </p:sldLayoutIdLst>
  <p:hf hdr="0" dt="0"/>
  <p:txStyles>
    <p:titleStyle>
      <a:lvl1pPr algn="l" rtl="0" eaLnBrk="1" fontAlgn="base" hangingPunct="1">
        <a:spcBef>
          <a:spcPct val="0"/>
        </a:spcBef>
        <a:spcAft>
          <a:spcPct val="0"/>
        </a:spcAft>
        <a:defRPr sz="4000">
          <a:solidFill>
            <a:srgbClr val="818A8F"/>
          </a:solidFill>
          <a:latin typeface="+mj-lt"/>
          <a:ea typeface="+mj-ea"/>
          <a:cs typeface="+mj-cs"/>
        </a:defRPr>
      </a:lvl1pPr>
      <a:lvl2pPr algn="l" rtl="0" eaLnBrk="1" fontAlgn="base" hangingPunct="1">
        <a:spcBef>
          <a:spcPct val="0"/>
        </a:spcBef>
        <a:spcAft>
          <a:spcPct val="0"/>
        </a:spcAft>
        <a:defRPr sz="4000">
          <a:solidFill>
            <a:srgbClr val="818A8F"/>
          </a:solidFill>
          <a:latin typeface="Arial" charset="0"/>
          <a:cs typeface="Arial" charset="0"/>
        </a:defRPr>
      </a:lvl2pPr>
      <a:lvl3pPr algn="l" rtl="0" eaLnBrk="1" fontAlgn="base" hangingPunct="1">
        <a:spcBef>
          <a:spcPct val="0"/>
        </a:spcBef>
        <a:spcAft>
          <a:spcPct val="0"/>
        </a:spcAft>
        <a:defRPr sz="4000">
          <a:solidFill>
            <a:srgbClr val="818A8F"/>
          </a:solidFill>
          <a:latin typeface="Arial" charset="0"/>
          <a:cs typeface="Arial" charset="0"/>
        </a:defRPr>
      </a:lvl3pPr>
      <a:lvl4pPr algn="l" rtl="0" eaLnBrk="1" fontAlgn="base" hangingPunct="1">
        <a:spcBef>
          <a:spcPct val="0"/>
        </a:spcBef>
        <a:spcAft>
          <a:spcPct val="0"/>
        </a:spcAft>
        <a:defRPr sz="4000">
          <a:solidFill>
            <a:srgbClr val="818A8F"/>
          </a:solidFill>
          <a:latin typeface="Arial" charset="0"/>
          <a:cs typeface="Arial" charset="0"/>
        </a:defRPr>
      </a:lvl4pPr>
      <a:lvl5pPr algn="l" rtl="0" eaLnBrk="1" fontAlgn="base" hangingPunct="1">
        <a:spcBef>
          <a:spcPct val="0"/>
        </a:spcBef>
        <a:spcAft>
          <a:spcPct val="0"/>
        </a:spcAft>
        <a:defRPr sz="4000">
          <a:solidFill>
            <a:srgbClr val="818A8F"/>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rgbClr val="818A8F"/>
          </a:solidFill>
          <a:latin typeface="+mn-lt"/>
          <a:ea typeface="+mn-ea"/>
          <a:cs typeface="+mn-cs"/>
        </a:defRPr>
      </a:lvl1pPr>
      <a:lvl2pPr marL="742950" indent="-285750" algn="l" rtl="0" eaLnBrk="1" fontAlgn="base" hangingPunct="1">
        <a:spcBef>
          <a:spcPct val="20000"/>
        </a:spcBef>
        <a:spcAft>
          <a:spcPct val="0"/>
        </a:spcAft>
        <a:buChar char="–"/>
        <a:defRPr sz="2800">
          <a:solidFill>
            <a:srgbClr val="818A8F"/>
          </a:solidFill>
          <a:latin typeface="+mn-lt"/>
          <a:cs typeface="+mn-cs"/>
        </a:defRPr>
      </a:lvl2pPr>
      <a:lvl3pPr marL="1143000" indent="-228600" algn="l" rtl="0" eaLnBrk="1" fontAlgn="base" hangingPunct="1">
        <a:spcBef>
          <a:spcPct val="20000"/>
        </a:spcBef>
        <a:spcAft>
          <a:spcPct val="0"/>
        </a:spcAft>
        <a:buChar char="•"/>
        <a:defRPr sz="2400">
          <a:solidFill>
            <a:srgbClr val="818A8F"/>
          </a:solidFill>
          <a:latin typeface="+mn-lt"/>
          <a:cs typeface="+mn-cs"/>
        </a:defRPr>
      </a:lvl3pPr>
      <a:lvl4pPr marL="1600200" indent="-228600" algn="l" rtl="0" eaLnBrk="1" fontAlgn="base" hangingPunct="1">
        <a:spcBef>
          <a:spcPct val="20000"/>
        </a:spcBef>
        <a:spcAft>
          <a:spcPct val="0"/>
        </a:spcAft>
        <a:buChar char="–"/>
        <a:defRPr sz="2000">
          <a:solidFill>
            <a:srgbClr val="818A8F"/>
          </a:solidFill>
          <a:latin typeface="+mn-lt"/>
          <a:cs typeface="+mn-cs"/>
        </a:defRPr>
      </a:lvl4pPr>
      <a:lvl5pPr marL="2057400" indent="-228600" algn="l" rtl="0" eaLnBrk="1" fontAlgn="base" hangingPunct="1">
        <a:spcBef>
          <a:spcPct val="20000"/>
        </a:spcBef>
        <a:spcAft>
          <a:spcPct val="0"/>
        </a:spcAft>
        <a:buChar char="»"/>
        <a:defRPr sz="2000">
          <a:solidFill>
            <a:srgbClr val="818A8F"/>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7" Type="http://schemas.openxmlformats.org/officeDocument/2006/relationships/slide" Target="slide16.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slide" Target="slide17.xml"/><Relationship Id="rId5" Type="http://schemas.openxmlformats.org/officeDocument/2006/relationships/slide" Target="slide14.xml"/><Relationship Id="rId4" Type="http://schemas.openxmlformats.org/officeDocument/2006/relationships/slide" Target="slide15.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slide" Target="slide12.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slide" Target="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image" Target="../media/image25.jpeg"/><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slide" Target="slide1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2.jpe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image" Target="../media/image33.jpeg"/><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slide" Target="slide18.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 Target="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hyperlink" Target="http://www.google.be/addurl" TargetMode="External"/><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39.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xml"/><Relationship Id="rId5" Type="http://schemas.openxmlformats.org/officeDocument/2006/relationships/image" Target="../media/image64.jpeg"/><Relationship Id="rId4" Type="http://schemas.openxmlformats.org/officeDocument/2006/relationships/slide" Target="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slide" Target="slide50.xml"/><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slide" Target="slide48.xml"/><Relationship Id="rId5" Type="http://schemas.openxmlformats.org/officeDocument/2006/relationships/slide" Target="slide49.xml"/><Relationship Id="rId4" Type="http://schemas.openxmlformats.org/officeDocument/2006/relationships/slide" Target="slide47.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slide" Target="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slide" Target="slide46.xml"/><Relationship Id="rId4" Type="http://schemas.openxmlformats.org/officeDocument/2006/relationships/image" Target="../media/image74.jpeg"/></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slide" Target="slide46.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slide" Target="slide4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in de soep.jpg"/>
          <p:cNvPicPr>
            <a:picLocks noChangeAspect="1"/>
          </p:cNvPicPr>
          <p:nvPr/>
        </p:nvPicPr>
        <p:blipFill>
          <a:blip r:embed="rId3" cstate="print"/>
          <a:stretch>
            <a:fillRect/>
          </a:stretch>
        </p:blipFill>
        <p:spPr>
          <a:xfrm>
            <a:off x="2252199" y="1381353"/>
            <a:ext cx="6342278" cy="5314493"/>
          </a:xfrm>
          <a:prstGeom prst="rect">
            <a:avLst/>
          </a:prstGeom>
        </p:spPr>
      </p:pic>
      <p:grpSp>
        <p:nvGrpSpPr>
          <p:cNvPr id="4" name="Groep 3"/>
          <p:cNvGrpSpPr/>
          <p:nvPr/>
        </p:nvGrpSpPr>
        <p:grpSpPr>
          <a:xfrm rot="20134880">
            <a:off x="122723" y="300806"/>
            <a:ext cx="1069564" cy="825155"/>
            <a:chOff x="412980" y="1495603"/>
            <a:chExt cx="732669" cy="565245"/>
          </a:xfrm>
        </p:grpSpPr>
        <p:sp>
          <p:nvSpPr>
            <p:cNvPr id="5" name="Ovaal 4"/>
            <p:cNvSpPr/>
            <p:nvPr/>
          </p:nvSpPr>
          <p:spPr>
            <a:xfrm rot="18728200">
              <a:off x="755819" y="1645325"/>
              <a:ext cx="539552" cy="240108"/>
            </a:xfrm>
            <a:prstGeom prst="ellipse">
              <a:avLst/>
            </a:prstGeom>
            <a:solidFill>
              <a:schemeClr val="tx1"/>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Ovaal 5"/>
            <p:cNvSpPr/>
            <p:nvPr/>
          </p:nvSpPr>
          <p:spPr>
            <a:xfrm rot="13044603">
              <a:off x="412980" y="1695991"/>
              <a:ext cx="539552" cy="240108"/>
            </a:xfrm>
            <a:prstGeom prst="ellipse">
              <a:avLst/>
            </a:prstGeom>
            <a:solidFill>
              <a:schemeClr val="tx1"/>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p:cNvSpPr/>
            <p:nvPr/>
          </p:nvSpPr>
          <p:spPr>
            <a:xfrm>
              <a:off x="683568" y="1772816"/>
              <a:ext cx="288032" cy="288032"/>
            </a:xfrm>
            <a:prstGeom prst="ellipse">
              <a:avLst/>
            </a:prstGeom>
            <a:solidFill>
              <a:schemeClr val="bg1"/>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8" name="Titel 1"/>
          <p:cNvSpPr txBox="1">
            <a:spLocks/>
          </p:cNvSpPr>
          <p:nvPr/>
        </p:nvSpPr>
        <p:spPr bwMode="auto">
          <a:xfrm>
            <a:off x="395536" y="836712"/>
            <a:ext cx="8208912"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nl-BE" sz="4000" b="0" i="0" u="none" strike="noStrike" kern="0" cap="none" spc="0" normalizeH="0" baseline="0" noProof="0" smtClean="0">
                <a:ln>
                  <a:noFill/>
                </a:ln>
                <a:solidFill>
                  <a:srgbClr val="ED2939"/>
                </a:solidFill>
                <a:effectLst/>
                <a:uLnTx/>
                <a:uFillTx/>
                <a:latin typeface="+mj-lt"/>
                <a:ea typeface="+mj-ea"/>
                <a:cs typeface="+mj-cs"/>
              </a:rPr>
              <a:t>   ber…er zit een vlieg in mijn soep</a:t>
            </a:r>
            <a:br>
              <a:rPr kumimoji="0" lang="nl-BE" sz="4000" b="0" i="0" u="none" strike="noStrike" kern="0" cap="none" spc="0" normalizeH="0" baseline="0" noProof="0" smtClean="0">
                <a:ln>
                  <a:noFill/>
                </a:ln>
                <a:solidFill>
                  <a:srgbClr val="ED2939"/>
                </a:solidFill>
                <a:effectLst/>
                <a:uLnTx/>
                <a:uFillTx/>
                <a:latin typeface="+mj-lt"/>
                <a:ea typeface="+mj-ea"/>
                <a:cs typeface="+mj-cs"/>
              </a:rPr>
            </a:br>
            <a:r>
              <a:rPr kumimoji="0" lang="nl-BE" sz="1800" b="0" i="0" u="none" strike="noStrike" kern="0" cap="none" spc="0" normalizeH="0" baseline="0" noProof="0" smtClean="0">
                <a:ln>
                  <a:noFill/>
                </a:ln>
                <a:solidFill>
                  <a:srgbClr val="ED2939"/>
                </a:solidFill>
                <a:effectLst/>
                <a:uLnTx/>
                <a:uFillTx/>
                <a:latin typeface="+mj-lt"/>
                <a:ea typeface="+mj-ea"/>
                <a:cs typeface="+mj-cs"/>
              </a:rPr>
              <a:t>Hoe omgaan met (negatieve) publiciteit</a:t>
            </a:r>
            <a:r>
              <a:rPr kumimoji="0" lang="nl-BE" sz="4000" b="0" i="0" u="none" strike="noStrike" kern="0" cap="none" spc="0" normalizeH="0" baseline="0" noProof="0" smtClean="0">
                <a:ln>
                  <a:noFill/>
                </a:ln>
                <a:solidFill>
                  <a:srgbClr val="ED2939"/>
                </a:solidFill>
                <a:effectLst/>
                <a:uLnTx/>
                <a:uFillTx/>
                <a:latin typeface="+mj-lt"/>
                <a:ea typeface="+mj-ea"/>
                <a:cs typeface="+mj-cs"/>
              </a:rPr>
              <a:t/>
            </a:r>
            <a:br>
              <a:rPr kumimoji="0" lang="nl-BE" sz="4000" b="0" i="0" u="none" strike="noStrike" kern="0" cap="none" spc="0" normalizeH="0" baseline="0" noProof="0" smtClean="0">
                <a:ln>
                  <a:noFill/>
                </a:ln>
                <a:solidFill>
                  <a:srgbClr val="ED2939"/>
                </a:solidFill>
                <a:effectLst/>
                <a:uLnTx/>
                <a:uFillTx/>
                <a:latin typeface="+mj-lt"/>
                <a:ea typeface="+mj-ea"/>
                <a:cs typeface="+mj-cs"/>
              </a:rPr>
            </a:br>
            <a:r>
              <a:rPr kumimoji="0" lang="nl-BE" sz="4000" b="0" i="0" u="none" strike="noStrike" kern="0" cap="none" spc="0" normalizeH="0" baseline="0" noProof="0" smtClean="0">
                <a:ln>
                  <a:noFill/>
                </a:ln>
                <a:solidFill>
                  <a:srgbClr val="ED2939"/>
                </a:solidFill>
                <a:effectLst/>
                <a:uLnTx/>
                <a:uFillTx/>
                <a:latin typeface="+mj-lt"/>
                <a:ea typeface="+mj-ea"/>
                <a:cs typeface="+mj-cs"/>
              </a:rPr>
              <a:t/>
            </a:r>
            <a:br>
              <a:rPr kumimoji="0" lang="nl-BE" sz="4000" b="0" i="0" u="none" strike="noStrike" kern="0" cap="none" spc="0" normalizeH="0" baseline="0" noProof="0" smtClean="0">
                <a:ln>
                  <a:noFill/>
                </a:ln>
                <a:solidFill>
                  <a:srgbClr val="ED2939"/>
                </a:solidFill>
                <a:effectLst/>
                <a:uLnTx/>
                <a:uFillTx/>
                <a:latin typeface="+mj-lt"/>
                <a:ea typeface="+mj-ea"/>
                <a:cs typeface="+mj-cs"/>
              </a:rPr>
            </a:br>
            <a:endParaRPr kumimoji="0" lang="nl-BE" sz="4000" b="0" i="0" u="none" strike="noStrike" kern="0" cap="none" spc="0" normalizeH="0" baseline="0" noProof="0" dirty="0">
              <a:ln>
                <a:noFill/>
              </a:ln>
              <a:solidFill>
                <a:srgbClr val="ED2939"/>
              </a:solidFill>
              <a:effectLst/>
              <a:uLnTx/>
              <a:uFillTx/>
              <a:latin typeface="+mj-lt"/>
              <a:ea typeface="+mj-ea"/>
              <a:cs typeface="+mj-cs"/>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smtClean="0"/>
              <a:t>Hoe omgaan met publiciteit</a:t>
            </a:r>
            <a:endParaRPr lang="nl-BE" dirty="0"/>
          </a:p>
        </p:txBody>
      </p:sp>
      <p:sp>
        <p:nvSpPr>
          <p:cNvPr id="3" name="Ondertitel 2"/>
          <p:cNvSpPr>
            <a:spLocks noGrp="1"/>
          </p:cNvSpPr>
          <p:nvPr>
            <p:ph type="subTitle" idx="1"/>
          </p:nvPr>
        </p:nvSpPr>
        <p:spPr/>
        <p:txBody>
          <a:bodyPr/>
          <a:lstStyle/>
          <a:p>
            <a:r>
              <a:rPr lang="nl-BE" dirty="0" smtClean="0">
                <a:solidFill>
                  <a:schemeClr val="tx1">
                    <a:lumMod val="50000"/>
                  </a:schemeClr>
                </a:solidFill>
              </a:rPr>
              <a:t>Persoonlijk contact als troef</a:t>
            </a:r>
          </a:p>
          <a:p>
            <a:r>
              <a:rPr lang="nl-BE" dirty="0" smtClean="0">
                <a:solidFill>
                  <a:schemeClr val="tx1"/>
                </a:solidFill>
              </a:rPr>
              <a:t>Hoe meer klanten lokken</a:t>
            </a:r>
          </a:p>
          <a:p>
            <a:pPr>
              <a:buNone/>
            </a:pPr>
            <a:r>
              <a:rPr lang="nl-BE" dirty="0" smtClean="0">
                <a:solidFill>
                  <a:schemeClr val="tx1"/>
                </a:solidFill>
              </a:rPr>
              <a:t>		</a:t>
            </a:r>
            <a:r>
              <a:rPr lang="nl-BE" sz="2000" dirty="0" smtClean="0">
                <a:solidFill>
                  <a:schemeClr val="tx1"/>
                </a:solidFill>
              </a:rPr>
              <a:t>- Gratis publiciteit</a:t>
            </a:r>
          </a:p>
          <a:p>
            <a:pPr>
              <a:buNone/>
            </a:pPr>
            <a:r>
              <a:rPr lang="nl-BE" sz="2000" dirty="0" smtClean="0">
                <a:solidFill>
                  <a:schemeClr val="tx1"/>
                </a:solidFill>
              </a:rPr>
              <a:t>	</a:t>
            </a:r>
            <a:r>
              <a:rPr lang="nl-BE" sz="2000" dirty="0" smtClean="0">
                <a:solidFill>
                  <a:schemeClr val="tx1">
                    <a:lumMod val="50000"/>
                  </a:schemeClr>
                </a:solidFill>
              </a:rPr>
              <a:t>	- Je website is belangrijk</a:t>
            </a:r>
          </a:p>
          <a:p>
            <a:pPr>
              <a:buNone/>
            </a:pPr>
            <a:r>
              <a:rPr lang="nl-BE" sz="2000" dirty="0" smtClean="0">
                <a:solidFill>
                  <a:schemeClr val="tx1">
                    <a:lumMod val="50000"/>
                  </a:schemeClr>
                </a:solidFill>
              </a:rPr>
              <a:t>		- Leg linken</a:t>
            </a:r>
          </a:p>
          <a:p>
            <a:pPr>
              <a:buNone/>
            </a:pPr>
            <a:r>
              <a:rPr lang="nl-BE" sz="2000" dirty="0" smtClean="0">
                <a:solidFill>
                  <a:schemeClr val="tx1">
                    <a:lumMod val="50000"/>
                  </a:schemeClr>
                </a:solidFill>
              </a:rPr>
              <a:t>		- Andere ondersteunende middelen</a:t>
            </a:r>
          </a:p>
          <a:p>
            <a:pPr>
              <a:buNone/>
            </a:pPr>
            <a:r>
              <a:rPr lang="nl-BE" sz="2000" dirty="0" smtClean="0">
                <a:solidFill>
                  <a:schemeClr val="tx1">
                    <a:lumMod val="50000"/>
                  </a:schemeClr>
                </a:solidFill>
              </a:rPr>
              <a:t>		- Huidige versus nieuwe klanten</a:t>
            </a:r>
          </a:p>
          <a:p>
            <a:r>
              <a:rPr lang="nl-BE" dirty="0" smtClean="0">
                <a:solidFill>
                  <a:schemeClr val="tx1">
                    <a:lumMod val="50000"/>
                  </a:schemeClr>
                </a:solidFill>
              </a:rPr>
              <a:t>Hoe omgaan met klachten of (negatieve) pers</a:t>
            </a:r>
          </a:p>
          <a:p>
            <a:pPr>
              <a:buNone/>
            </a:pPr>
            <a:endParaRPr lang="nl-BE" dirty="0" smtClean="0">
              <a:solidFill>
                <a:schemeClr val="tx1">
                  <a:lumMod val="50000"/>
                </a:schemeClr>
              </a:solidFill>
            </a:endParaRPr>
          </a:p>
          <a:p>
            <a:pPr lvl="1"/>
            <a:endParaRPr lang="nl-BE" dirty="0" smtClean="0">
              <a:solidFill>
                <a:schemeClr val="tx1">
                  <a:lumMod val="50000"/>
                </a:schemeClr>
              </a:solidFill>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idx="1"/>
          </p:nvPr>
        </p:nvSpPr>
        <p:spPr>
          <a:xfrm>
            <a:off x="428596" y="1357298"/>
            <a:ext cx="8229600" cy="4525963"/>
          </a:xfrm>
        </p:spPr>
        <p:txBody>
          <a:bodyPr/>
          <a:lstStyle/>
          <a:p>
            <a:pPr>
              <a:buNone/>
            </a:pPr>
            <a:r>
              <a:rPr lang="nl-BE" sz="1800" dirty="0" smtClean="0"/>
              <a:t>… de beste reclame die er is!</a:t>
            </a:r>
          </a:p>
          <a:p>
            <a:pPr>
              <a:buNone/>
            </a:pPr>
            <a:r>
              <a:rPr lang="nl-BE" sz="1800" dirty="0" smtClean="0"/>
              <a:t>Als een journalist iets schrijft = objectieve informatie = eerder waar dan de inhoud van een advertentie.</a:t>
            </a:r>
          </a:p>
          <a:p>
            <a:pPr>
              <a:buNone/>
            </a:pPr>
            <a:endParaRPr lang="nl-BE" sz="1800" dirty="0" smtClean="0"/>
          </a:p>
          <a:p>
            <a:pPr>
              <a:buNone/>
            </a:pPr>
            <a:r>
              <a:rPr lang="nl-BE" sz="1800" dirty="0" smtClean="0"/>
              <a:t>De 6 </a:t>
            </a:r>
            <a:r>
              <a:rPr lang="nl-BE" sz="1800" b="1" dirty="0" smtClean="0"/>
              <a:t>voordelen</a:t>
            </a:r>
            <a:r>
              <a:rPr lang="nl-BE" sz="1800" dirty="0" smtClean="0"/>
              <a:t> van gratis publiciteit 	Het enige </a:t>
            </a:r>
            <a:r>
              <a:rPr lang="nl-BE" sz="1800" b="1" dirty="0" smtClean="0"/>
              <a:t>nadeel</a:t>
            </a:r>
            <a:r>
              <a:rPr lang="nl-BE" sz="1800" dirty="0" smtClean="0"/>
              <a:t>:</a:t>
            </a:r>
          </a:p>
          <a:p>
            <a:pPr lvl="1">
              <a:buAutoNum type="arabicPeriod"/>
            </a:pPr>
            <a:r>
              <a:rPr lang="nl-BE" sz="1400" dirty="0" smtClean="0"/>
              <a:t>Geloofwaardig			je hebt geen controle</a:t>
            </a:r>
          </a:p>
          <a:p>
            <a:pPr lvl="1">
              <a:buAutoNum type="arabicPeriod"/>
            </a:pPr>
            <a:r>
              <a:rPr lang="nl-BE" sz="1400" dirty="0" smtClean="0"/>
              <a:t>Versterkt je imago			over de informatie, </a:t>
            </a:r>
          </a:p>
          <a:p>
            <a:pPr lvl="1">
              <a:buAutoNum type="arabicPeriod"/>
            </a:pPr>
            <a:r>
              <a:rPr lang="nl-BE" sz="1400" dirty="0" smtClean="0"/>
              <a:t>Wordt onthouden			over de manier waarop</a:t>
            </a:r>
          </a:p>
          <a:p>
            <a:pPr lvl="1">
              <a:buAutoNum type="arabicPeriod"/>
            </a:pPr>
            <a:r>
              <a:rPr lang="nl-BE" sz="1400" dirty="0" smtClean="0"/>
              <a:t>Bereikt veel mensen			en het moment wanneer</a:t>
            </a:r>
          </a:p>
          <a:p>
            <a:pPr lvl="1">
              <a:buAutoNum type="arabicPeriod"/>
            </a:pPr>
            <a:r>
              <a:rPr lang="nl-BE" sz="1400" dirty="0" smtClean="0"/>
              <a:t>Wekt vertrouwen			het verschijnt</a:t>
            </a:r>
          </a:p>
          <a:p>
            <a:pPr lvl="1">
              <a:buAutoNum type="arabicPeriod"/>
            </a:pPr>
            <a:r>
              <a:rPr lang="nl-BE" sz="1400" dirty="0" smtClean="0"/>
              <a:t>Is gratis</a:t>
            </a:r>
          </a:p>
          <a:p>
            <a:pPr>
              <a:buNone/>
            </a:pPr>
            <a:endParaRPr lang="nl-BE" sz="1400" dirty="0" smtClean="0"/>
          </a:p>
          <a:p>
            <a:pPr marL="514350" indent="-514350" eaLnBrk="1" hangingPunct="1">
              <a:buNone/>
            </a:pPr>
            <a:endParaRPr lang="nl-BE" dirty="0" smtClean="0"/>
          </a:p>
          <a:p>
            <a:pPr eaLnBrk="1" hangingPunct="1">
              <a:buNone/>
            </a:pPr>
            <a:endParaRPr lang="nl-NL" sz="1800" dirty="0" smtClean="0"/>
          </a:p>
        </p:txBody>
      </p:sp>
      <p:sp>
        <p:nvSpPr>
          <p:cNvPr id="9221" name="Rectangle 3"/>
          <p:cNvSpPr>
            <a:spLocks noGrp="1" noChangeArrowheads="1"/>
          </p:cNvSpPr>
          <p:nvPr>
            <p:ph type="title"/>
          </p:nvPr>
        </p:nvSpPr>
        <p:spPr/>
        <p:txBody>
          <a:bodyPr/>
          <a:lstStyle/>
          <a:p>
            <a:pPr eaLnBrk="1" hangingPunct="1"/>
            <a:r>
              <a:rPr lang="nl-NL" dirty="0" smtClean="0"/>
              <a:t>Gratis Publiciteit</a:t>
            </a:r>
          </a:p>
        </p:txBody>
      </p:sp>
      <p:grpSp>
        <p:nvGrpSpPr>
          <p:cNvPr id="17" name="Groep 16"/>
          <p:cNvGrpSpPr/>
          <p:nvPr/>
        </p:nvGrpSpPr>
        <p:grpSpPr>
          <a:xfrm>
            <a:off x="2195736" y="6109537"/>
            <a:ext cx="4968552" cy="497107"/>
            <a:chOff x="2195736" y="6109537"/>
            <a:chExt cx="4968552" cy="497107"/>
          </a:xfrm>
        </p:grpSpPr>
        <p:sp>
          <p:nvSpPr>
            <p:cNvPr id="18" name="Tekstvak 17"/>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19" name="Groep 13"/>
            <p:cNvGrpSpPr/>
            <p:nvPr/>
          </p:nvGrpSpPr>
          <p:grpSpPr>
            <a:xfrm>
              <a:off x="2195736" y="6109537"/>
              <a:ext cx="433809" cy="403553"/>
              <a:chOff x="2195736" y="6109537"/>
              <a:chExt cx="433809" cy="403553"/>
            </a:xfrm>
          </p:grpSpPr>
          <p:sp>
            <p:nvSpPr>
              <p:cNvPr id="20" name="Ovaal 19"/>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Ovaal 20"/>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Ovaal 21"/>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ep 27"/>
          <p:cNvGrpSpPr/>
          <p:nvPr/>
        </p:nvGrpSpPr>
        <p:grpSpPr>
          <a:xfrm rot="3196778">
            <a:off x="8462946" y="3401178"/>
            <a:ext cx="433809" cy="403553"/>
            <a:chOff x="2267029" y="6109537"/>
            <a:chExt cx="433809" cy="403553"/>
          </a:xfrm>
        </p:grpSpPr>
        <p:sp>
          <p:nvSpPr>
            <p:cNvPr id="29" name="Ovaal 28"/>
            <p:cNvSpPr/>
            <p:nvPr/>
          </p:nvSpPr>
          <p:spPr>
            <a:xfrm rot="17263080">
              <a:off x="2452530" y="6204905"/>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Ovaal 29"/>
            <p:cNvSpPr/>
            <p:nvPr/>
          </p:nvSpPr>
          <p:spPr>
            <a:xfrm rot="11579483">
              <a:off x="2267029" y="6324568"/>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1" name="Ovaal 30"/>
            <p:cNvSpPr/>
            <p:nvPr/>
          </p:nvSpPr>
          <p:spPr>
            <a:xfrm rot="20134880">
              <a:off x="2457671" y="6329624"/>
              <a:ext cx="183466" cy="183466"/>
            </a:xfrm>
            <a:prstGeom prst="ellipse">
              <a:avLst/>
            </a:prstGeom>
            <a:solidFill>
              <a:srgbClr val="818A8F"/>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23" name="Groep 22"/>
          <p:cNvGrpSpPr/>
          <p:nvPr/>
        </p:nvGrpSpPr>
        <p:grpSpPr>
          <a:xfrm rot="3196778">
            <a:off x="8456156" y="2465075"/>
            <a:ext cx="433809" cy="403553"/>
            <a:chOff x="2267029" y="6109537"/>
            <a:chExt cx="433809" cy="403553"/>
          </a:xfrm>
        </p:grpSpPr>
        <p:sp>
          <p:nvSpPr>
            <p:cNvPr id="24" name="Ovaal 23"/>
            <p:cNvSpPr/>
            <p:nvPr/>
          </p:nvSpPr>
          <p:spPr>
            <a:xfrm rot="17263080">
              <a:off x="2452530" y="6204905"/>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Ovaal 24"/>
            <p:cNvSpPr/>
            <p:nvPr/>
          </p:nvSpPr>
          <p:spPr>
            <a:xfrm rot="11579483">
              <a:off x="2267029" y="6324568"/>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Ovaal 25"/>
            <p:cNvSpPr/>
            <p:nvPr/>
          </p:nvSpPr>
          <p:spPr>
            <a:xfrm rot="20134880">
              <a:off x="2457671" y="6329624"/>
              <a:ext cx="183466" cy="183466"/>
            </a:xfrm>
            <a:prstGeom prst="ellipse">
              <a:avLst/>
            </a:prstGeom>
            <a:solidFill>
              <a:srgbClr val="818A8F"/>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9218" name="Rectangle 4"/>
          <p:cNvSpPr>
            <a:spLocks noGrp="1" noChangeArrowheads="1"/>
          </p:cNvSpPr>
          <p:nvPr>
            <p:ph idx="1"/>
          </p:nvPr>
        </p:nvSpPr>
        <p:spPr>
          <a:xfrm>
            <a:off x="428596" y="1806821"/>
            <a:ext cx="8319868" cy="4525963"/>
          </a:xfrm>
        </p:spPr>
        <p:txBody>
          <a:bodyPr/>
          <a:lstStyle/>
          <a:p>
            <a:pPr>
              <a:buNone/>
            </a:pPr>
            <a:r>
              <a:rPr lang="nl-BE" sz="1800" dirty="0" smtClean="0">
                <a:ea typeface="+mn-ea"/>
              </a:rPr>
              <a:t>Gebruik creativiteit om lokale nieuws te maken!</a:t>
            </a:r>
          </a:p>
          <a:p>
            <a:pPr>
              <a:buNone/>
            </a:pPr>
            <a:r>
              <a:rPr lang="nl-BE" sz="1400" dirty="0" smtClean="0"/>
              <a:t>	&gt; Onderneem een activiteit om nieuwswaarde te creëren:</a:t>
            </a:r>
          </a:p>
          <a:p>
            <a:pPr>
              <a:buNone/>
            </a:pPr>
            <a:r>
              <a:rPr lang="nl-BE" sz="1400" dirty="0" smtClean="0"/>
              <a:t>		- Haak in op de </a:t>
            </a:r>
            <a:r>
              <a:rPr lang="nl-BE" sz="1400" b="1" dirty="0" smtClean="0"/>
              <a:t>actualiteit</a:t>
            </a:r>
          </a:p>
          <a:p>
            <a:pPr>
              <a:buNone/>
            </a:pPr>
            <a:r>
              <a:rPr lang="nl-BE" sz="1400" dirty="0" smtClean="0"/>
              <a:t>		- Zet iets op touw; bijvoorbeeld een recordpoging, een </a:t>
            </a:r>
            <a:r>
              <a:rPr lang="nl-BE" sz="1400" b="1" dirty="0" smtClean="0"/>
              <a:t>goed doel</a:t>
            </a:r>
            <a:r>
              <a:rPr lang="nl-BE" sz="1400" dirty="0" smtClean="0"/>
              <a:t>, …</a:t>
            </a:r>
          </a:p>
          <a:p>
            <a:pPr>
              <a:buNone/>
            </a:pPr>
            <a:r>
              <a:rPr lang="nl-BE" sz="1400" dirty="0" smtClean="0"/>
              <a:t>		- Doe mee aan </a:t>
            </a:r>
            <a:r>
              <a:rPr lang="nl-BE" sz="1400" b="1" dirty="0" smtClean="0"/>
              <a:t>wedstrijden</a:t>
            </a:r>
          </a:p>
          <a:p>
            <a:pPr>
              <a:buNone/>
            </a:pPr>
            <a:r>
              <a:rPr lang="nl-BE" sz="1400" dirty="0" smtClean="0"/>
              <a:t>		- Spraakmakend </a:t>
            </a:r>
            <a:r>
              <a:rPr lang="nl-BE" sz="1400" b="1" dirty="0" smtClean="0"/>
              <a:t>evenement</a:t>
            </a:r>
            <a:r>
              <a:rPr lang="nl-BE" sz="1400" dirty="0" smtClean="0"/>
              <a:t> (mede) organiseren</a:t>
            </a:r>
          </a:p>
          <a:p>
            <a:pPr>
              <a:buNone/>
            </a:pPr>
            <a:r>
              <a:rPr lang="nl-BE" sz="1400" dirty="0" smtClean="0"/>
              <a:t>		- Inspelen op een </a:t>
            </a:r>
            <a:r>
              <a:rPr lang="nl-BE" sz="1400" b="1" dirty="0" smtClean="0"/>
              <a:t>trend</a:t>
            </a:r>
          </a:p>
          <a:p>
            <a:pPr>
              <a:buNone/>
            </a:pPr>
            <a:r>
              <a:rPr lang="nl-BE" sz="1400" dirty="0" smtClean="0"/>
              <a:t>		- Een (eenvoudig) </a:t>
            </a:r>
            <a:r>
              <a:rPr lang="nl-BE" sz="1400" b="1" dirty="0" smtClean="0"/>
              <a:t>onderzoek</a:t>
            </a:r>
            <a:r>
              <a:rPr lang="nl-BE" sz="1400" dirty="0" smtClean="0"/>
              <a:t> te doen, journalisten zijn tuk op cijfertjes</a:t>
            </a:r>
          </a:p>
          <a:p>
            <a:pPr>
              <a:buNone/>
            </a:pPr>
            <a:r>
              <a:rPr lang="nl-BE" sz="1400" dirty="0" smtClean="0"/>
              <a:t>		- </a:t>
            </a:r>
            <a:r>
              <a:rPr lang="nl-BE" sz="1400" b="1" dirty="0" smtClean="0"/>
              <a:t>Humor</a:t>
            </a:r>
          </a:p>
          <a:p>
            <a:pPr>
              <a:buNone/>
            </a:pPr>
            <a:r>
              <a:rPr lang="nl-BE" sz="1400" dirty="0" smtClean="0"/>
              <a:t>		</a:t>
            </a:r>
          </a:p>
          <a:p>
            <a:pPr>
              <a:buNone/>
            </a:pPr>
            <a:r>
              <a:rPr lang="nl-BE" sz="1400" dirty="0" smtClean="0"/>
              <a:t>	&gt; Stel je continu de vraag of er in je bedrijf zaken spelen die </a:t>
            </a:r>
            <a:r>
              <a:rPr lang="nl-BE" sz="1400" b="1" dirty="0" smtClean="0"/>
              <a:t>nieuwswaarde</a:t>
            </a:r>
            <a:r>
              <a:rPr lang="nl-BE" sz="1400" dirty="0" smtClean="0"/>
              <a:t> hebben.</a:t>
            </a:r>
          </a:p>
          <a:p>
            <a:pPr>
              <a:buNone/>
            </a:pPr>
            <a:endParaRPr lang="nl-BE" sz="1400" dirty="0" smtClean="0"/>
          </a:p>
          <a:p>
            <a:pPr>
              <a:buNone/>
            </a:pPr>
            <a:r>
              <a:rPr lang="nl-BE" sz="1400" dirty="0" smtClean="0"/>
              <a:t>	</a:t>
            </a:r>
          </a:p>
          <a:p>
            <a:pPr>
              <a:buNone/>
            </a:pPr>
            <a:endParaRPr lang="nl-BE" sz="1400" dirty="0" smtClean="0"/>
          </a:p>
          <a:p>
            <a:pPr>
              <a:buNone/>
            </a:pPr>
            <a:r>
              <a:rPr lang="nl-BE" sz="1400" dirty="0" smtClean="0"/>
              <a:t>		</a:t>
            </a:r>
          </a:p>
          <a:p>
            <a:pPr>
              <a:buNone/>
            </a:pPr>
            <a:endParaRPr lang="nl-BE" sz="1400" dirty="0" smtClean="0"/>
          </a:p>
          <a:p>
            <a:pPr marL="514350" indent="-514350" eaLnBrk="1" hangingPunct="1">
              <a:buNone/>
            </a:pPr>
            <a:endParaRPr lang="nl-BE" dirty="0" smtClean="0"/>
          </a:p>
          <a:p>
            <a:pPr eaLnBrk="1" hangingPunct="1">
              <a:buNone/>
            </a:pPr>
            <a:endParaRPr lang="nl-NL" sz="1800" dirty="0" smtClean="0"/>
          </a:p>
        </p:txBody>
      </p:sp>
      <p:sp>
        <p:nvSpPr>
          <p:cNvPr id="9221" name="Rectangle 3"/>
          <p:cNvSpPr>
            <a:spLocks noGrp="1" noChangeArrowheads="1"/>
          </p:cNvSpPr>
          <p:nvPr>
            <p:ph type="title"/>
          </p:nvPr>
        </p:nvSpPr>
        <p:spPr/>
        <p:txBody>
          <a:bodyPr/>
          <a:lstStyle/>
          <a:p>
            <a:pPr eaLnBrk="1" hangingPunct="1"/>
            <a:r>
              <a:rPr lang="nl-NL" dirty="0" smtClean="0"/>
              <a:t>Gratis Publiciteit</a:t>
            </a:r>
          </a:p>
        </p:txBody>
      </p:sp>
      <p:sp>
        <p:nvSpPr>
          <p:cNvPr id="6" name="Tekstvak 5"/>
          <p:cNvSpPr txBox="1"/>
          <p:nvPr/>
        </p:nvSpPr>
        <p:spPr>
          <a:xfrm>
            <a:off x="6231850" y="1412757"/>
            <a:ext cx="2736304" cy="523220"/>
          </a:xfrm>
          <a:prstGeom prst="rect">
            <a:avLst/>
          </a:prstGeom>
          <a:noFill/>
        </p:spPr>
        <p:txBody>
          <a:bodyPr wrap="square" rtlCol="0">
            <a:spAutoFit/>
          </a:bodyPr>
          <a:lstStyle/>
          <a:p>
            <a:r>
              <a:rPr lang="nl-BE" sz="1400" i="1" dirty="0" smtClean="0">
                <a:solidFill>
                  <a:srgbClr val="ED2939"/>
                </a:solidFill>
                <a:latin typeface="+mn-lt"/>
                <a:cs typeface="+mn-cs"/>
              </a:rPr>
              <a:t>Tip: het hoeft niet altijd revolutionair te zijn!</a:t>
            </a:r>
          </a:p>
        </p:txBody>
      </p:sp>
      <p:sp>
        <p:nvSpPr>
          <p:cNvPr id="32" name="Ovaal 31">
            <a:hlinkClick r:id="rId3" action="ppaction://hlinksldjump"/>
          </p:cNvPr>
          <p:cNvSpPr/>
          <p:nvPr/>
        </p:nvSpPr>
        <p:spPr>
          <a:xfrm>
            <a:off x="8525651" y="2732385"/>
            <a:ext cx="144016" cy="144016"/>
          </a:xfrm>
          <a:prstGeom prst="ellipse">
            <a:avLst/>
          </a:pr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3" name="Ovaal 32">
            <a:hlinkClick r:id="rId4" action="ppaction://hlinksldjump"/>
          </p:cNvPr>
          <p:cNvSpPr/>
          <p:nvPr/>
        </p:nvSpPr>
        <p:spPr>
          <a:xfrm>
            <a:off x="8532440" y="3668488"/>
            <a:ext cx="144016" cy="144016"/>
          </a:xfrm>
          <a:prstGeom prst="ellipse">
            <a:avLst/>
          </a:pr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34" name="Groep 33"/>
          <p:cNvGrpSpPr/>
          <p:nvPr/>
        </p:nvGrpSpPr>
        <p:grpSpPr>
          <a:xfrm rot="3196778">
            <a:off x="8462946" y="2969130"/>
            <a:ext cx="433809" cy="403553"/>
            <a:chOff x="2267029" y="6109537"/>
            <a:chExt cx="433809" cy="403553"/>
          </a:xfrm>
        </p:grpSpPr>
        <p:sp>
          <p:nvSpPr>
            <p:cNvPr id="35" name="Ovaal 34"/>
            <p:cNvSpPr/>
            <p:nvPr/>
          </p:nvSpPr>
          <p:spPr>
            <a:xfrm rot="17263080">
              <a:off x="2452530" y="6204905"/>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6" name="Ovaal 35"/>
            <p:cNvSpPr/>
            <p:nvPr/>
          </p:nvSpPr>
          <p:spPr>
            <a:xfrm rot="11579483">
              <a:off x="2267029" y="6324568"/>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 name="Ovaal 36"/>
            <p:cNvSpPr/>
            <p:nvPr/>
          </p:nvSpPr>
          <p:spPr>
            <a:xfrm rot="20134880">
              <a:off x="2457671" y="6329624"/>
              <a:ext cx="183466" cy="183466"/>
            </a:xfrm>
            <a:prstGeom prst="ellipse">
              <a:avLst/>
            </a:prstGeom>
            <a:solidFill>
              <a:srgbClr val="818A8F"/>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38" name="Ovaal 37">
            <a:hlinkClick r:id="rId5" action="ppaction://hlinksldjump"/>
          </p:cNvPr>
          <p:cNvSpPr/>
          <p:nvPr/>
        </p:nvSpPr>
        <p:spPr>
          <a:xfrm>
            <a:off x="8532440" y="3236440"/>
            <a:ext cx="144016" cy="144016"/>
          </a:xfrm>
          <a:prstGeom prst="ellipse">
            <a:avLst/>
          </a:pr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27" name="Groep 26"/>
          <p:cNvGrpSpPr/>
          <p:nvPr/>
        </p:nvGrpSpPr>
        <p:grpSpPr>
          <a:xfrm rot="3196778">
            <a:off x="8462947" y="4316798"/>
            <a:ext cx="433809" cy="403553"/>
            <a:chOff x="2267029" y="6109537"/>
            <a:chExt cx="433809" cy="403553"/>
          </a:xfrm>
        </p:grpSpPr>
        <p:sp>
          <p:nvSpPr>
            <p:cNvPr id="39" name="Ovaal 38"/>
            <p:cNvSpPr/>
            <p:nvPr/>
          </p:nvSpPr>
          <p:spPr>
            <a:xfrm rot="17263080">
              <a:off x="2452530" y="6204905"/>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0" name="Ovaal 39"/>
            <p:cNvSpPr/>
            <p:nvPr/>
          </p:nvSpPr>
          <p:spPr>
            <a:xfrm rot="11579483">
              <a:off x="2267029" y="6324568"/>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1" name="Ovaal 40"/>
            <p:cNvSpPr/>
            <p:nvPr/>
          </p:nvSpPr>
          <p:spPr>
            <a:xfrm rot="20134880">
              <a:off x="2457671" y="6329624"/>
              <a:ext cx="183466" cy="183466"/>
            </a:xfrm>
            <a:prstGeom prst="ellipse">
              <a:avLst/>
            </a:prstGeom>
            <a:solidFill>
              <a:srgbClr val="818A8F"/>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42" name="Ovaal 41">
            <a:hlinkClick r:id="rId6" action="ppaction://hlinksldjump"/>
          </p:cNvPr>
          <p:cNvSpPr/>
          <p:nvPr/>
        </p:nvSpPr>
        <p:spPr>
          <a:xfrm>
            <a:off x="8532441" y="4584108"/>
            <a:ext cx="144016" cy="144016"/>
          </a:xfrm>
          <a:prstGeom prst="ellipse">
            <a:avLst/>
          </a:pr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43" name="Groep 42"/>
          <p:cNvGrpSpPr/>
          <p:nvPr/>
        </p:nvGrpSpPr>
        <p:grpSpPr>
          <a:xfrm>
            <a:off x="2195736" y="6109537"/>
            <a:ext cx="4968552" cy="497107"/>
            <a:chOff x="2195736" y="6109537"/>
            <a:chExt cx="4968552" cy="497107"/>
          </a:xfrm>
        </p:grpSpPr>
        <p:sp>
          <p:nvSpPr>
            <p:cNvPr id="44" name="Tekstvak 43"/>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45" name="Groep 13"/>
            <p:cNvGrpSpPr/>
            <p:nvPr/>
          </p:nvGrpSpPr>
          <p:grpSpPr>
            <a:xfrm>
              <a:off x="2195736" y="6109537"/>
              <a:ext cx="433809" cy="403553"/>
              <a:chOff x="2195736" y="6109537"/>
              <a:chExt cx="433809" cy="403553"/>
            </a:xfrm>
          </p:grpSpPr>
          <p:sp>
            <p:nvSpPr>
              <p:cNvPr id="46" name="Ovaal 45"/>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7" name="Ovaal 46"/>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8" name="Ovaal 47"/>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cxnSp>
        <p:nvCxnSpPr>
          <p:cNvPr id="52" name="Rechte verbindingslijn met pijl 51"/>
          <p:cNvCxnSpPr/>
          <p:nvPr/>
        </p:nvCxnSpPr>
        <p:spPr>
          <a:xfrm>
            <a:off x="3640015" y="2558562"/>
            <a:ext cx="4756639" cy="1758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4" name="Rechte verbindingslijn met pijl 53"/>
          <p:cNvCxnSpPr/>
          <p:nvPr/>
        </p:nvCxnSpPr>
        <p:spPr>
          <a:xfrm>
            <a:off x="6919546" y="2822331"/>
            <a:ext cx="1468316" cy="8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Rechte verbindingslijn met pijl 55"/>
          <p:cNvCxnSpPr/>
          <p:nvPr/>
        </p:nvCxnSpPr>
        <p:spPr>
          <a:xfrm flipV="1">
            <a:off x="3771900" y="2910255"/>
            <a:ext cx="4615962" cy="1494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8" name="Rechte verbindingslijn met pijl 57"/>
          <p:cNvCxnSpPr/>
          <p:nvPr/>
        </p:nvCxnSpPr>
        <p:spPr>
          <a:xfrm>
            <a:off x="6459415" y="3285392"/>
            <a:ext cx="1919654" cy="293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3" name="Rechte verbindingslijn met pijl 62"/>
          <p:cNvCxnSpPr/>
          <p:nvPr/>
        </p:nvCxnSpPr>
        <p:spPr>
          <a:xfrm>
            <a:off x="3631223" y="3552092"/>
            <a:ext cx="4765431" cy="1582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5" name="Rechte verbindingslijn met pijl 64"/>
          <p:cNvCxnSpPr/>
          <p:nvPr/>
        </p:nvCxnSpPr>
        <p:spPr>
          <a:xfrm flipV="1">
            <a:off x="7033846" y="3818793"/>
            <a:ext cx="1374531" cy="146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67" name="Groep 66"/>
          <p:cNvGrpSpPr/>
          <p:nvPr/>
        </p:nvGrpSpPr>
        <p:grpSpPr>
          <a:xfrm rot="3196778">
            <a:off x="8492255" y="3888906"/>
            <a:ext cx="433809" cy="403553"/>
            <a:chOff x="2267029" y="6109537"/>
            <a:chExt cx="433809" cy="403553"/>
          </a:xfrm>
        </p:grpSpPr>
        <p:sp>
          <p:nvSpPr>
            <p:cNvPr id="68" name="Ovaal 67"/>
            <p:cNvSpPr/>
            <p:nvPr/>
          </p:nvSpPr>
          <p:spPr>
            <a:xfrm rot="17263080">
              <a:off x="2452530" y="6204905"/>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9" name="Ovaal 68"/>
            <p:cNvSpPr/>
            <p:nvPr/>
          </p:nvSpPr>
          <p:spPr>
            <a:xfrm rot="11579483">
              <a:off x="2267029" y="6324568"/>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0" name="Ovaal 69"/>
            <p:cNvSpPr/>
            <p:nvPr/>
          </p:nvSpPr>
          <p:spPr>
            <a:xfrm rot="20134880">
              <a:off x="2457671" y="6329624"/>
              <a:ext cx="183466" cy="183466"/>
            </a:xfrm>
            <a:prstGeom prst="ellipse">
              <a:avLst/>
            </a:prstGeom>
            <a:solidFill>
              <a:srgbClr val="818A8F"/>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71" name="Ovaal 70">
            <a:hlinkClick r:id="rId7" action="ppaction://hlinksldjump"/>
          </p:cNvPr>
          <p:cNvSpPr/>
          <p:nvPr/>
        </p:nvSpPr>
        <p:spPr>
          <a:xfrm>
            <a:off x="8561749" y="4156216"/>
            <a:ext cx="144016" cy="144016"/>
          </a:xfrm>
          <a:prstGeom prst="ellipse">
            <a:avLst/>
          </a:pr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72" name="Rechte verbindingslijn met pijl 71"/>
          <p:cNvCxnSpPr/>
          <p:nvPr/>
        </p:nvCxnSpPr>
        <p:spPr>
          <a:xfrm>
            <a:off x="2227385" y="4091354"/>
            <a:ext cx="6195646"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4" name="Rechte verbindingslijn met pijl 73"/>
          <p:cNvCxnSpPr/>
          <p:nvPr/>
        </p:nvCxnSpPr>
        <p:spPr>
          <a:xfrm>
            <a:off x="7499838" y="4607169"/>
            <a:ext cx="952501" cy="117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21" name="Rechthoek 20"/>
          <p:cNvSpPr/>
          <p:nvPr/>
        </p:nvSpPr>
        <p:spPr>
          <a:xfrm>
            <a:off x="0" y="0"/>
            <a:ext cx="9144000" cy="6858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9" name="Afgeronde rechthoek 28"/>
          <p:cNvSpPr/>
          <p:nvPr/>
        </p:nvSpPr>
        <p:spPr>
          <a:xfrm>
            <a:off x="3059832" y="908720"/>
            <a:ext cx="2736304" cy="57606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Afgeronde rechthoek 29"/>
          <p:cNvSpPr/>
          <p:nvPr/>
        </p:nvSpPr>
        <p:spPr>
          <a:xfrm>
            <a:off x="6228184" y="908720"/>
            <a:ext cx="2664296" cy="57606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Afgeronde rechthoek 27"/>
          <p:cNvSpPr/>
          <p:nvPr/>
        </p:nvSpPr>
        <p:spPr>
          <a:xfrm>
            <a:off x="323528" y="908720"/>
            <a:ext cx="2304256" cy="57606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 name="Tijdelijke aanduiding voor inhoud 5" descr="bel.jpg"/>
          <p:cNvPicPr>
            <a:picLocks noGrp="1" noChangeAspect="1"/>
          </p:cNvPicPr>
          <p:nvPr>
            <p:ph idx="1"/>
          </p:nvPr>
        </p:nvPicPr>
        <p:blipFill>
          <a:blip r:embed="rId2" cstate="print"/>
          <a:srcRect t="14951" r="6854" b="21409"/>
          <a:stretch>
            <a:fillRect/>
          </a:stretch>
        </p:blipFill>
        <p:spPr>
          <a:xfrm>
            <a:off x="467544" y="1340768"/>
            <a:ext cx="1584176" cy="1630668"/>
          </a:xfrm>
        </p:spPr>
      </p:pic>
      <p:sp>
        <p:nvSpPr>
          <p:cNvPr id="3" name="Titel 2"/>
          <p:cNvSpPr>
            <a:spLocks noGrp="1"/>
          </p:cNvSpPr>
          <p:nvPr>
            <p:ph type="title"/>
          </p:nvPr>
        </p:nvSpPr>
        <p:spPr>
          <a:xfrm>
            <a:off x="395536" y="2708920"/>
            <a:ext cx="2520280" cy="1143000"/>
          </a:xfrm>
        </p:spPr>
        <p:txBody>
          <a:bodyPr/>
          <a:lstStyle/>
          <a:p>
            <a:r>
              <a:rPr lang="nl-BE" sz="1800" dirty="0" err="1" smtClean="0">
                <a:latin typeface="+mn-lt"/>
                <a:ea typeface="+mn-ea"/>
                <a:cs typeface="+mn-cs"/>
              </a:rPr>
              <a:t>Spijbel-Bel</a:t>
            </a:r>
            <a:r>
              <a:rPr lang="nl-BE" sz="1800" dirty="0" smtClean="0">
                <a:latin typeface="+mn-lt"/>
                <a:ea typeface="+mn-ea"/>
                <a:cs typeface="+mn-cs"/>
              </a:rPr>
              <a:t/>
            </a:r>
            <a:br>
              <a:rPr lang="nl-BE" sz="1800" dirty="0" smtClean="0">
                <a:latin typeface="+mn-lt"/>
                <a:ea typeface="+mn-ea"/>
                <a:cs typeface="+mn-cs"/>
              </a:rPr>
            </a:br>
            <a:r>
              <a:rPr lang="nl-BE" sz="1000" dirty="0" smtClean="0">
                <a:latin typeface="+mn-lt"/>
                <a:ea typeface="+mn-ea"/>
                <a:cs typeface="+mn-cs"/>
              </a:rPr>
              <a:t>Jeugdcafés / </a:t>
            </a:r>
            <a:r>
              <a:rPr lang="nl-BE" sz="1000" dirty="0" err="1" smtClean="0">
                <a:latin typeface="+mn-lt"/>
                <a:ea typeface="+mn-ea"/>
                <a:cs typeface="+mn-cs"/>
              </a:rPr>
              <a:t>Heist</a:t>
            </a:r>
            <a:endParaRPr lang="nl-BE" sz="1000" dirty="0" smtClean="0">
              <a:latin typeface="+mn-lt"/>
              <a:ea typeface="+mn-ea"/>
              <a:cs typeface="+mn-cs"/>
            </a:endParaRPr>
          </a:p>
        </p:txBody>
      </p:sp>
      <p:sp>
        <p:nvSpPr>
          <p:cNvPr id="16" name="Rectangle 3"/>
          <p:cNvSpPr txBox="1">
            <a:spLocks noChangeArrowheads="1"/>
          </p:cNvSpPr>
          <p:nvPr/>
        </p:nvSpPr>
        <p:spPr bwMode="auto">
          <a:xfrm>
            <a:off x="251520" y="0"/>
            <a:ext cx="864096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nl-NL" sz="2400" kern="0" dirty="0" smtClean="0">
                <a:solidFill>
                  <a:srgbClr val="818A8F"/>
                </a:solidFill>
                <a:latin typeface="+mj-lt"/>
                <a:ea typeface="+mj-ea"/>
                <a:cs typeface="+mj-cs"/>
              </a:rPr>
              <a:t>Voorbeelden </a:t>
            </a:r>
            <a:br>
              <a:rPr lang="nl-NL" sz="2400" kern="0" dirty="0" smtClean="0">
                <a:solidFill>
                  <a:srgbClr val="818A8F"/>
                </a:solidFill>
                <a:latin typeface="+mj-lt"/>
                <a:ea typeface="+mj-ea"/>
                <a:cs typeface="+mj-cs"/>
              </a:rPr>
            </a:br>
            <a:r>
              <a:rPr lang="nl-NL" sz="2400" kern="0" dirty="0" smtClean="0">
                <a:solidFill>
                  <a:srgbClr val="818A8F"/>
                </a:solidFill>
                <a:latin typeface="+mj-lt"/>
                <a:ea typeface="+mj-ea"/>
                <a:cs typeface="+mj-cs"/>
              </a:rPr>
              <a:t>Actualiteit		      Goed doel  		Wedstrijd		</a:t>
            </a:r>
            <a:endParaRPr kumimoji="0" lang="nl-NL" sz="2400" b="0" i="0" u="none" strike="noStrike" kern="0" cap="none" spc="0" normalizeH="0" baseline="0" noProof="0" dirty="0" smtClean="0">
              <a:ln>
                <a:noFill/>
              </a:ln>
              <a:solidFill>
                <a:srgbClr val="818A8F"/>
              </a:solidFill>
              <a:effectLst/>
              <a:uLnTx/>
              <a:uFillTx/>
              <a:latin typeface="+mj-lt"/>
              <a:ea typeface="+mj-ea"/>
              <a:cs typeface="+mj-cs"/>
            </a:endParaRPr>
          </a:p>
        </p:txBody>
      </p:sp>
      <p:sp>
        <p:nvSpPr>
          <p:cNvPr id="17" name="Rectangle 4"/>
          <p:cNvSpPr txBox="1">
            <a:spLocks noChangeArrowheads="1"/>
          </p:cNvSpPr>
          <p:nvPr/>
        </p:nvSpPr>
        <p:spPr bwMode="auto">
          <a:xfrm>
            <a:off x="395536" y="991269"/>
            <a:ext cx="856895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pPr>
            <a:r>
              <a:rPr kumimoji="0" lang="nl-BE" sz="1800" b="1" i="0" u="none" strike="noStrike" kern="0" cap="none" spc="0" normalizeH="0" baseline="0" noProof="0" dirty="0" smtClean="0">
                <a:ln>
                  <a:noFill/>
                </a:ln>
                <a:solidFill>
                  <a:srgbClr val="ED2939"/>
                </a:solidFill>
                <a:effectLst/>
                <a:uLnTx/>
                <a:uFillTx/>
                <a:latin typeface="+mn-lt"/>
                <a:ea typeface="+mn-ea"/>
                <a:cs typeface="+mn-cs"/>
              </a:rPr>
              <a:t>Spijbelen</a:t>
            </a:r>
            <a:r>
              <a:rPr kumimoji="0" lang="nl-BE" sz="1800" b="0" i="0" u="none" strike="noStrike" kern="0" cap="none" spc="0" normalizeH="0" baseline="0" noProof="0" dirty="0" smtClean="0">
                <a:ln>
                  <a:noFill/>
                </a:ln>
                <a:solidFill>
                  <a:srgbClr val="818A8F"/>
                </a:solidFill>
                <a:effectLst/>
                <a:uLnTx/>
                <a:uFillTx/>
                <a:latin typeface="+mn-lt"/>
                <a:ea typeface="+mn-ea"/>
                <a:cs typeface="+mn-cs"/>
              </a:rPr>
              <a:t>		      </a:t>
            </a:r>
            <a:r>
              <a:rPr lang="nl-BE" b="1" kern="0" dirty="0" err="1" smtClean="0">
                <a:solidFill>
                  <a:srgbClr val="ED2939"/>
                </a:solidFill>
                <a:latin typeface="+mn-lt"/>
                <a:cs typeface="+mn-cs"/>
              </a:rPr>
              <a:t>Make</a:t>
            </a:r>
            <a:r>
              <a:rPr lang="nl-BE" b="1" kern="0" dirty="0" smtClean="0">
                <a:solidFill>
                  <a:srgbClr val="ED2939"/>
                </a:solidFill>
                <a:latin typeface="+mn-lt"/>
                <a:cs typeface="+mn-cs"/>
              </a:rPr>
              <a:t> a </a:t>
            </a:r>
            <a:r>
              <a:rPr lang="nl-BE" b="1" kern="0" dirty="0" err="1" smtClean="0">
                <a:solidFill>
                  <a:srgbClr val="ED2939"/>
                </a:solidFill>
                <a:latin typeface="+mn-lt"/>
                <a:cs typeface="+mn-cs"/>
              </a:rPr>
              <a:t>Wish</a:t>
            </a:r>
            <a:r>
              <a:rPr kumimoji="0" lang="nl-BE" sz="1800" b="0" i="0" u="none" strike="noStrike" kern="0" cap="none" spc="0" normalizeH="0" baseline="0" noProof="0" dirty="0" smtClean="0">
                <a:ln>
                  <a:noFill/>
                </a:ln>
                <a:solidFill>
                  <a:srgbClr val="818A8F"/>
                </a:solidFill>
                <a:effectLst/>
                <a:uLnTx/>
                <a:uFillTx/>
                <a:latin typeface="+mn-lt"/>
                <a:ea typeface="+mn-ea"/>
                <a:cs typeface="+mn-cs"/>
              </a:rPr>
              <a:t>		</a:t>
            </a:r>
            <a:r>
              <a:rPr kumimoji="0" lang="nl-BE" sz="1800" b="0" i="0" u="none" strike="noStrike" kern="0" cap="none" spc="0" normalizeH="0" noProof="0" dirty="0" smtClean="0">
                <a:ln>
                  <a:noFill/>
                </a:ln>
                <a:solidFill>
                  <a:srgbClr val="818A8F"/>
                </a:solidFill>
                <a:effectLst/>
                <a:uLnTx/>
                <a:uFillTx/>
                <a:latin typeface="+mn-lt"/>
                <a:ea typeface="+mn-ea"/>
                <a:cs typeface="+mn-cs"/>
              </a:rPr>
              <a:t>       </a:t>
            </a:r>
            <a:r>
              <a:rPr lang="nl-BE" b="1" kern="0" dirty="0" smtClean="0">
                <a:solidFill>
                  <a:srgbClr val="ED2939"/>
                </a:solidFill>
                <a:latin typeface="+mn-lt"/>
                <a:cs typeface="+mn-cs"/>
              </a:rPr>
              <a:t>Lady chef of the </a:t>
            </a:r>
            <a:r>
              <a:rPr lang="nl-BE" b="1" kern="0" dirty="0" err="1" smtClean="0">
                <a:solidFill>
                  <a:srgbClr val="ED2939"/>
                </a:solidFill>
                <a:latin typeface="+mn-lt"/>
                <a:cs typeface="+mn-cs"/>
              </a:rPr>
              <a:t>Year</a:t>
            </a:r>
            <a:r>
              <a:rPr kumimoji="0" lang="nl-BE" sz="1800" b="0" i="0" u="none" strike="noStrike" kern="0" cap="none" spc="0" normalizeH="0" baseline="0" noProof="0" dirty="0" smtClean="0">
                <a:ln>
                  <a:noFill/>
                </a:ln>
                <a:solidFill>
                  <a:srgbClr val="818A8F"/>
                </a:solidFill>
                <a:effectLst/>
                <a:uLnTx/>
                <a:uFillTx/>
                <a:latin typeface="+mn-lt"/>
                <a:ea typeface="+mn-ea"/>
                <a:cs typeface="+mn-cs"/>
              </a:rPr>
              <a:t>		</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lang="nl-BE" kern="0" dirty="0" smtClean="0">
              <a:solidFill>
                <a:srgbClr val="818A8F"/>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nl-BE" sz="1800" b="0" i="0" u="none" strike="noStrike" kern="0" cap="none" spc="0" normalizeH="0" baseline="0" noProof="0" dirty="0" smtClean="0">
              <a:ln>
                <a:noFill/>
              </a:ln>
              <a:solidFill>
                <a:srgbClr val="818A8F"/>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lang="nl-BE" kern="0" dirty="0" smtClean="0">
              <a:solidFill>
                <a:srgbClr val="818A8F"/>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nl-BE" sz="1800" b="0" i="0" u="none" strike="noStrike" kern="0" cap="none" spc="0" normalizeH="0" baseline="0" noProof="0" dirty="0" smtClean="0">
              <a:ln>
                <a:noFill/>
              </a:ln>
              <a:solidFill>
                <a:srgbClr val="818A8F"/>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lang="nl-BE" kern="0" dirty="0" smtClean="0">
              <a:solidFill>
                <a:srgbClr val="818A8F"/>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lang="nl-BE" kern="0" dirty="0" smtClean="0">
              <a:solidFill>
                <a:srgbClr val="818A8F"/>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nl-BE" b="1" kern="0" dirty="0" smtClean="0">
                <a:solidFill>
                  <a:srgbClr val="ED2939"/>
                </a:solidFill>
                <a:latin typeface="+mn-lt"/>
                <a:cs typeface="+mn-cs"/>
              </a:rPr>
              <a:t>Rookverbod		Toogstenen per opbod	          Lekkerste Broodje</a:t>
            </a:r>
            <a:r>
              <a:rPr kumimoji="0" lang="nl-BE" sz="1800" b="0" i="0" u="none" strike="noStrike" kern="0" cap="none" spc="0" normalizeH="0" baseline="0" noProof="0" dirty="0" smtClean="0">
                <a:ln>
                  <a:noFill/>
                </a:ln>
                <a:solidFill>
                  <a:srgbClr val="818A8F"/>
                </a:solidFill>
                <a:effectLst/>
                <a:uLnTx/>
                <a:uFillTx/>
                <a:latin typeface="+mn-lt"/>
                <a:ea typeface="+mn-ea"/>
                <a:cs typeface="+mn-cs"/>
              </a:rPr>
              <a:t>	</a:t>
            </a:r>
            <a:endParaRPr kumimoji="0" lang="nl-BE" sz="1400" b="0" i="0" u="none" strike="noStrike" kern="0" cap="none" spc="0" normalizeH="0" baseline="0" noProof="0" dirty="0" smtClean="0">
              <a:ln>
                <a:noFill/>
              </a:ln>
              <a:solidFill>
                <a:srgbClr val="818A8F"/>
              </a:solidFill>
              <a:effectLst/>
              <a:uLnTx/>
              <a:uFillTx/>
              <a:latin typeface="+mn-lt"/>
              <a:ea typeface="+mn-ea"/>
              <a:cs typeface="+mn-cs"/>
            </a:endParaRPr>
          </a:p>
          <a:p>
            <a:pPr marL="514350" marR="0" lvl="0" indent="-514350" algn="l" defTabSz="914400" rtl="0" eaLnBrk="1" fontAlgn="base" latinLnBrk="0" hangingPunct="1">
              <a:lnSpc>
                <a:spcPct val="100000"/>
              </a:lnSpc>
              <a:spcBef>
                <a:spcPct val="20000"/>
              </a:spcBef>
              <a:spcAft>
                <a:spcPct val="0"/>
              </a:spcAft>
              <a:buClrTx/>
              <a:buSzTx/>
              <a:buFontTx/>
              <a:buNone/>
              <a:tabLst/>
              <a:defRPr/>
            </a:pPr>
            <a:endParaRPr kumimoji="0" lang="nl-BE" sz="3200" b="0" i="0" u="none" strike="noStrike" kern="0" cap="none" spc="0" normalizeH="0" baseline="0" noProof="0" dirty="0" smtClean="0">
              <a:ln>
                <a:noFill/>
              </a:ln>
              <a:solidFill>
                <a:srgbClr val="818A8F"/>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nl-NL" sz="1800" b="0" i="0" u="none" strike="noStrike" kern="0" cap="none" spc="0" normalizeH="0" baseline="0" noProof="0" dirty="0" smtClean="0">
              <a:ln>
                <a:noFill/>
              </a:ln>
              <a:solidFill>
                <a:srgbClr val="818A8F"/>
              </a:solidFill>
              <a:effectLst/>
              <a:uLnTx/>
              <a:uFillTx/>
              <a:latin typeface="+mn-lt"/>
              <a:ea typeface="+mn-ea"/>
              <a:cs typeface="+mn-cs"/>
            </a:endParaRPr>
          </a:p>
        </p:txBody>
      </p:sp>
      <p:sp>
        <p:nvSpPr>
          <p:cNvPr id="20" name="Titel 2"/>
          <p:cNvSpPr txBox="1">
            <a:spLocks/>
          </p:cNvSpPr>
          <p:nvPr/>
        </p:nvSpPr>
        <p:spPr bwMode="auto">
          <a:xfrm>
            <a:off x="395536" y="4876803"/>
            <a:ext cx="2520280" cy="19350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0" cap="none" spc="0" normalizeH="0" baseline="0" noProof="0" dirty="0" smtClean="0">
                <a:ln>
                  <a:noFill/>
                </a:ln>
                <a:solidFill>
                  <a:srgbClr val="818A8F"/>
                </a:solidFill>
                <a:effectLst/>
                <a:uLnTx/>
                <a:uFillTx/>
                <a:latin typeface="+mn-lt"/>
                <a:ea typeface="+mn-ea"/>
                <a:cs typeface="+mn-cs"/>
              </a:rPr>
              <a:t>Nadeel &gt; voordeel</a:t>
            </a:r>
            <a:br>
              <a:rPr kumimoji="0" lang="nl-BE" sz="1800" b="0" i="0" u="none" strike="noStrike" kern="0" cap="none" spc="0" normalizeH="0" baseline="0" noProof="0" dirty="0" smtClean="0">
                <a:ln>
                  <a:noFill/>
                </a:ln>
                <a:solidFill>
                  <a:srgbClr val="818A8F"/>
                </a:solidFill>
                <a:effectLst/>
                <a:uLnTx/>
                <a:uFillTx/>
                <a:latin typeface="+mn-lt"/>
                <a:ea typeface="+mn-ea"/>
                <a:cs typeface="+mn-cs"/>
              </a:rPr>
            </a:br>
            <a:r>
              <a:rPr lang="nl-BE" sz="1000" kern="0" dirty="0" smtClean="0">
                <a:solidFill>
                  <a:srgbClr val="818A8F"/>
                </a:solidFill>
                <a:latin typeface="+mn-lt"/>
                <a:cs typeface="+mn-cs"/>
              </a:rPr>
              <a:t>Terug hapjes op menu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000" b="0" i="0" u="none" strike="noStrike" kern="0" cap="none" spc="0" normalizeH="0" baseline="0" noProof="0" dirty="0" smtClean="0">
                <a:ln>
                  <a:noFill/>
                </a:ln>
                <a:solidFill>
                  <a:srgbClr val="818A8F"/>
                </a:solidFill>
                <a:effectLst/>
                <a:uLnTx/>
                <a:uFillTx/>
                <a:latin typeface="+mn-lt"/>
                <a:ea typeface="+mn-ea"/>
                <a:cs typeface="+mn-cs"/>
              </a:rPr>
              <a:t>Voor</a:t>
            </a:r>
            <a:r>
              <a:rPr kumimoji="0" lang="nl-BE" sz="1000" b="0" i="0" u="none" strike="noStrike" kern="0" cap="none" spc="0" normalizeH="0" noProof="0" dirty="0" smtClean="0">
                <a:ln>
                  <a:noFill/>
                </a:ln>
                <a:solidFill>
                  <a:srgbClr val="818A8F"/>
                </a:solidFill>
                <a:effectLst/>
                <a:uLnTx/>
                <a:uFillTx/>
                <a:latin typeface="+mn-lt"/>
                <a:ea typeface="+mn-ea"/>
                <a:cs typeface="+mn-cs"/>
              </a:rPr>
              <a:t> iedereen gelijk nu</a:t>
            </a:r>
          </a:p>
          <a:p>
            <a:pPr marL="0" marR="0" lvl="0" indent="0" algn="l" defTabSz="914400" rtl="0" eaLnBrk="1" fontAlgn="base" latinLnBrk="0" hangingPunct="1">
              <a:lnSpc>
                <a:spcPct val="100000"/>
              </a:lnSpc>
              <a:spcBef>
                <a:spcPct val="0"/>
              </a:spcBef>
              <a:spcAft>
                <a:spcPct val="0"/>
              </a:spcAft>
              <a:buClrTx/>
              <a:buSzTx/>
              <a:buFontTx/>
              <a:buNone/>
              <a:tabLst/>
              <a:defRPr/>
            </a:pPr>
            <a:r>
              <a:rPr lang="nl-BE" sz="1000" kern="0" baseline="0" dirty="0" smtClean="0">
                <a:solidFill>
                  <a:srgbClr val="818A8F"/>
                </a:solidFill>
                <a:latin typeface="+mn-lt"/>
                <a:cs typeface="+mn-cs"/>
              </a:rPr>
              <a:t>Zelf</a:t>
            </a:r>
            <a:r>
              <a:rPr lang="nl-BE" sz="1000" kern="0" dirty="0" smtClean="0">
                <a:solidFill>
                  <a:srgbClr val="818A8F"/>
                </a:solidFill>
                <a:latin typeface="+mn-lt"/>
                <a:cs typeface="+mn-cs"/>
              </a:rPr>
              <a:t> minder roken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000" b="0" i="0" u="none" strike="noStrike" kern="0" cap="none" spc="0" normalizeH="0" baseline="0" noProof="0" dirty="0" smtClean="0">
                <a:ln>
                  <a:noFill/>
                </a:ln>
                <a:solidFill>
                  <a:srgbClr val="818A8F"/>
                </a:solidFill>
                <a:effectLst/>
                <a:uLnTx/>
                <a:uFillTx/>
                <a:latin typeface="+mn-lt"/>
                <a:ea typeface="+mn-ea"/>
                <a:cs typeface="+mn-cs"/>
              </a:rPr>
              <a:t>Geen</a:t>
            </a:r>
            <a:r>
              <a:rPr kumimoji="0" lang="nl-BE" sz="1000" b="0" i="0" u="none" strike="noStrike" kern="0" cap="none" spc="0" normalizeH="0" noProof="0" dirty="0" smtClean="0">
                <a:ln>
                  <a:noFill/>
                </a:ln>
                <a:solidFill>
                  <a:srgbClr val="818A8F"/>
                </a:solidFill>
                <a:effectLst/>
                <a:uLnTx/>
                <a:uFillTx/>
                <a:latin typeface="+mn-lt"/>
                <a:ea typeface="+mn-ea"/>
                <a:cs typeface="+mn-cs"/>
              </a:rPr>
              <a:t> asbakken meer kuisen</a:t>
            </a:r>
          </a:p>
          <a:p>
            <a:pPr marL="0" marR="0" lvl="0" indent="0" algn="l" defTabSz="914400" rtl="0" eaLnBrk="1" fontAlgn="base" latinLnBrk="0" hangingPunct="1">
              <a:lnSpc>
                <a:spcPct val="100000"/>
              </a:lnSpc>
              <a:spcBef>
                <a:spcPct val="0"/>
              </a:spcBef>
              <a:spcAft>
                <a:spcPct val="0"/>
              </a:spcAft>
              <a:buClrTx/>
              <a:buSzTx/>
              <a:buFontTx/>
              <a:buNone/>
              <a:tabLst/>
              <a:defRPr/>
            </a:pPr>
            <a:r>
              <a:rPr lang="nl-BE" sz="1000" kern="0" baseline="0" dirty="0" smtClean="0">
                <a:solidFill>
                  <a:srgbClr val="818A8F"/>
                </a:solidFill>
                <a:latin typeface="+mn-lt"/>
                <a:cs typeface="+mn-cs"/>
              </a:rPr>
              <a:t>Café</a:t>
            </a:r>
            <a:r>
              <a:rPr lang="nl-BE" sz="1000" kern="0" dirty="0" smtClean="0">
                <a:solidFill>
                  <a:srgbClr val="818A8F"/>
                </a:solidFill>
                <a:latin typeface="+mn-lt"/>
                <a:cs typeface="+mn-cs"/>
              </a:rPr>
              <a:t> in café / Café serre</a:t>
            </a:r>
            <a:br>
              <a:rPr lang="nl-BE" sz="1000" kern="0" dirty="0" smtClean="0">
                <a:solidFill>
                  <a:srgbClr val="818A8F"/>
                </a:solidFill>
                <a:latin typeface="+mn-lt"/>
                <a:cs typeface="+mn-cs"/>
              </a:rPr>
            </a:br>
            <a:r>
              <a:rPr lang="nl-BE" sz="1000" kern="0" dirty="0" smtClean="0">
                <a:solidFill>
                  <a:srgbClr val="818A8F"/>
                </a:solidFill>
                <a:latin typeface="+mn-lt"/>
                <a:cs typeface="+mn-cs"/>
              </a:rPr>
              <a:t>(Café Roskam – Brussel)</a:t>
            </a:r>
            <a:br>
              <a:rPr lang="nl-BE" sz="1000" kern="0" dirty="0" smtClean="0">
                <a:solidFill>
                  <a:srgbClr val="818A8F"/>
                </a:solidFill>
                <a:latin typeface="+mn-lt"/>
                <a:cs typeface="+mn-cs"/>
              </a:rPr>
            </a:br>
            <a:r>
              <a:rPr lang="nl-BE" sz="1000" kern="0" dirty="0" smtClean="0">
                <a:solidFill>
                  <a:srgbClr val="818A8F"/>
                </a:solidFill>
                <a:latin typeface="+mn-lt"/>
                <a:cs typeface="+mn-cs"/>
              </a:rPr>
              <a:t>(‘t pakhuis – Gent)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000" b="0" i="0" u="none" strike="noStrike" kern="0" cap="none" spc="0" normalizeH="0" baseline="0" noProof="0" dirty="0" smtClean="0">
                <a:ln>
                  <a:noFill/>
                </a:ln>
                <a:solidFill>
                  <a:srgbClr val="818A8F"/>
                </a:solidFill>
                <a:effectLst/>
                <a:uLnTx/>
                <a:uFillTx/>
                <a:latin typeface="+mn-lt"/>
                <a:ea typeface="+mn-ea"/>
                <a:cs typeface="+mn-cs"/>
              </a:rPr>
              <a:t>(</a:t>
            </a:r>
            <a:r>
              <a:rPr kumimoji="0" lang="nl-BE" sz="1000" b="0" i="0" u="none" strike="noStrike" kern="0" cap="none" spc="0" normalizeH="0" baseline="0" noProof="0" dirty="0" err="1" smtClean="0">
                <a:ln>
                  <a:noFill/>
                </a:ln>
                <a:solidFill>
                  <a:srgbClr val="818A8F"/>
                </a:solidFill>
                <a:effectLst/>
                <a:uLnTx/>
                <a:uFillTx/>
                <a:latin typeface="+mn-lt"/>
                <a:ea typeface="+mn-ea"/>
                <a:cs typeface="+mn-cs"/>
              </a:rPr>
              <a:t>Motorcycle</a:t>
            </a:r>
            <a:r>
              <a:rPr kumimoji="0" lang="nl-BE" sz="1000" b="0" i="0" u="none" strike="noStrike" kern="0" cap="none" spc="0" normalizeH="0" baseline="0" noProof="0" dirty="0" smtClean="0">
                <a:ln>
                  <a:noFill/>
                </a:ln>
                <a:solidFill>
                  <a:srgbClr val="818A8F"/>
                </a:solidFill>
                <a:effectLst/>
                <a:uLnTx/>
                <a:uFillTx/>
                <a:latin typeface="+mn-lt"/>
                <a:ea typeface="+mn-ea"/>
                <a:cs typeface="+mn-cs"/>
              </a:rPr>
              <a:t> </a:t>
            </a:r>
            <a:r>
              <a:rPr kumimoji="0" lang="nl-BE" sz="1000" b="0" i="0" u="none" strike="noStrike" kern="0" cap="none" spc="0" normalizeH="0" baseline="0" noProof="0" dirty="0" err="1" smtClean="0">
                <a:ln>
                  <a:noFill/>
                </a:ln>
                <a:solidFill>
                  <a:srgbClr val="818A8F"/>
                </a:solidFill>
                <a:effectLst/>
                <a:uLnTx/>
                <a:uFillTx/>
                <a:latin typeface="+mn-lt"/>
                <a:ea typeface="+mn-ea"/>
                <a:cs typeface="+mn-cs"/>
              </a:rPr>
              <a:t>Loft</a:t>
            </a:r>
            <a:r>
              <a:rPr kumimoji="0" lang="nl-BE" sz="1000" b="0" i="0" u="none" strike="noStrike" kern="0" cap="none" spc="0" normalizeH="0" baseline="0" noProof="0" dirty="0" smtClean="0">
                <a:ln>
                  <a:noFill/>
                </a:ln>
                <a:solidFill>
                  <a:srgbClr val="818A8F"/>
                </a:solidFill>
                <a:effectLst/>
                <a:uLnTx/>
                <a:uFillTx/>
                <a:latin typeface="+mn-lt"/>
                <a:ea typeface="+mn-ea"/>
                <a:cs typeface="+mn-cs"/>
              </a:rPr>
              <a:t> Hotel – Oudenburg)</a:t>
            </a:r>
          </a:p>
        </p:txBody>
      </p:sp>
      <p:pic>
        <p:nvPicPr>
          <p:cNvPr id="22" name="Afbeelding 21" descr="voetbal2.jpg"/>
          <p:cNvPicPr>
            <a:picLocks noChangeAspect="1"/>
          </p:cNvPicPr>
          <p:nvPr/>
        </p:nvPicPr>
        <p:blipFill>
          <a:blip r:embed="rId3" cstate="print"/>
          <a:stretch>
            <a:fillRect/>
          </a:stretch>
        </p:blipFill>
        <p:spPr>
          <a:xfrm>
            <a:off x="3563888" y="1340768"/>
            <a:ext cx="1512168" cy="1512168"/>
          </a:xfrm>
          <a:prstGeom prst="rect">
            <a:avLst/>
          </a:prstGeom>
        </p:spPr>
      </p:pic>
      <p:sp>
        <p:nvSpPr>
          <p:cNvPr id="23" name="Titel 2"/>
          <p:cNvSpPr txBox="1">
            <a:spLocks/>
          </p:cNvSpPr>
          <p:nvPr/>
        </p:nvSpPr>
        <p:spPr bwMode="auto">
          <a:xfrm>
            <a:off x="3079531" y="2636912"/>
            <a:ext cx="2785241"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0" cap="none" spc="0" normalizeH="0" baseline="0" noProof="0" dirty="0" smtClean="0">
                <a:ln>
                  <a:noFill/>
                </a:ln>
                <a:solidFill>
                  <a:srgbClr val="818A8F"/>
                </a:solidFill>
                <a:effectLst/>
                <a:uLnTx/>
                <a:uFillTx/>
                <a:latin typeface="+mn-lt"/>
                <a:ea typeface="+mn-ea"/>
                <a:cs typeface="+mn-cs"/>
              </a:rPr>
              <a:t>Sterren op de</a:t>
            </a:r>
            <a:r>
              <a:rPr kumimoji="0" lang="nl-BE" sz="1800" b="0" i="0" u="none" strike="noStrike" kern="0" cap="none" spc="0" normalizeH="0" noProof="0" dirty="0" smtClean="0">
                <a:ln>
                  <a:noFill/>
                </a:ln>
                <a:solidFill>
                  <a:srgbClr val="818A8F"/>
                </a:solidFill>
                <a:effectLst/>
                <a:uLnTx/>
                <a:uFillTx/>
                <a:latin typeface="+mn-lt"/>
                <a:ea typeface="+mn-ea"/>
                <a:cs typeface="+mn-cs"/>
              </a:rPr>
              <a:t> grasmat</a:t>
            </a:r>
            <a:r>
              <a:rPr kumimoji="0" lang="nl-BE" sz="1800" b="0" i="0" u="none" strike="noStrike" kern="0" cap="none" spc="0" normalizeH="0" baseline="0" noProof="0" dirty="0" smtClean="0">
                <a:ln>
                  <a:noFill/>
                </a:ln>
                <a:solidFill>
                  <a:srgbClr val="818A8F"/>
                </a:solidFill>
                <a:effectLst/>
                <a:uLnTx/>
                <a:uFillTx/>
                <a:latin typeface="+mn-lt"/>
                <a:ea typeface="+mn-ea"/>
                <a:cs typeface="+mn-cs"/>
              </a:rPr>
              <a:t/>
            </a:r>
            <a:br>
              <a:rPr kumimoji="0" lang="nl-BE" sz="1800" b="0" i="0" u="none" strike="noStrike" kern="0" cap="none" spc="0" normalizeH="0" baseline="0" noProof="0" dirty="0" smtClean="0">
                <a:ln>
                  <a:noFill/>
                </a:ln>
                <a:solidFill>
                  <a:srgbClr val="818A8F"/>
                </a:solidFill>
                <a:effectLst/>
                <a:uLnTx/>
                <a:uFillTx/>
                <a:latin typeface="+mn-lt"/>
                <a:ea typeface="+mn-ea"/>
                <a:cs typeface="+mn-cs"/>
              </a:rPr>
            </a:br>
            <a:r>
              <a:rPr kumimoji="0" lang="nl-BE" sz="1000" b="0" i="0" u="none" strike="noStrike" kern="0" cap="none" spc="0" normalizeH="0" baseline="0" noProof="0" dirty="0" err="1" smtClean="0">
                <a:ln>
                  <a:noFill/>
                </a:ln>
                <a:solidFill>
                  <a:srgbClr val="818A8F"/>
                </a:solidFill>
                <a:effectLst/>
                <a:uLnTx/>
                <a:uFillTx/>
                <a:latin typeface="+mn-lt"/>
                <a:ea typeface="+mn-ea"/>
                <a:cs typeface="+mn-cs"/>
              </a:rPr>
              <a:t>Auberge</a:t>
            </a:r>
            <a:r>
              <a:rPr kumimoji="0" lang="nl-BE" sz="1000" b="0" i="0" u="none" strike="noStrike" kern="0" cap="none" spc="0" normalizeH="0" baseline="0" noProof="0" dirty="0" smtClean="0">
                <a:ln>
                  <a:noFill/>
                </a:ln>
                <a:solidFill>
                  <a:srgbClr val="818A8F"/>
                </a:solidFill>
                <a:effectLst/>
                <a:uLnTx/>
                <a:uFillTx/>
                <a:latin typeface="+mn-lt"/>
                <a:ea typeface="+mn-ea"/>
                <a:cs typeface="+mn-cs"/>
              </a:rPr>
              <a:t> du </a:t>
            </a:r>
            <a:r>
              <a:rPr kumimoji="0" lang="nl-BE" sz="1000" b="0" i="0" u="none" strike="noStrike" kern="0" cap="none" spc="0" normalizeH="0" baseline="0" noProof="0" dirty="0" err="1" smtClean="0">
                <a:ln>
                  <a:noFill/>
                </a:ln>
                <a:solidFill>
                  <a:srgbClr val="818A8F"/>
                </a:solidFill>
                <a:effectLst/>
                <a:uLnTx/>
                <a:uFillTx/>
                <a:latin typeface="+mn-lt"/>
                <a:ea typeface="+mn-ea"/>
                <a:cs typeface="+mn-cs"/>
              </a:rPr>
              <a:t>Pêcheur</a:t>
            </a:r>
            <a:r>
              <a:rPr kumimoji="0" lang="nl-BE" sz="1000" b="0" i="0" u="none" strike="noStrike" kern="0" cap="none" spc="0" normalizeH="0" baseline="0" noProof="0" dirty="0" smtClean="0">
                <a:ln>
                  <a:noFill/>
                </a:ln>
                <a:solidFill>
                  <a:srgbClr val="818A8F"/>
                </a:solidFill>
                <a:effectLst/>
                <a:uLnTx/>
                <a:uFillTx/>
                <a:latin typeface="+mn-lt"/>
                <a:ea typeface="+mn-ea"/>
                <a:cs typeface="+mn-cs"/>
              </a:rPr>
              <a:t> / Ex-chef- Axel </a:t>
            </a:r>
            <a:r>
              <a:rPr kumimoji="0" lang="nl-BE" sz="1000" b="0" i="0" u="none" strike="noStrike" kern="0" cap="none" spc="0" normalizeH="0" baseline="0" noProof="0" dirty="0" err="1" smtClean="0">
                <a:ln>
                  <a:noFill/>
                </a:ln>
                <a:solidFill>
                  <a:srgbClr val="818A8F"/>
                </a:solidFill>
                <a:effectLst/>
                <a:uLnTx/>
                <a:uFillTx/>
                <a:latin typeface="+mn-lt"/>
                <a:ea typeface="+mn-ea"/>
                <a:cs typeface="+mn-cs"/>
              </a:rPr>
              <a:t>Colonan</a:t>
            </a:r>
            <a:endParaRPr kumimoji="0" lang="nl-BE" sz="1000" b="0" i="0" u="none" strike="noStrike" kern="0" cap="none" spc="0" normalizeH="0" baseline="0" noProof="0" dirty="0" smtClean="0">
              <a:ln>
                <a:noFill/>
              </a:ln>
              <a:solidFill>
                <a:srgbClr val="818A8F"/>
              </a:solidFill>
              <a:effectLst/>
              <a:uLnTx/>
              <a:uFillTx/>
              <a:latin typeface="+mn-lt"/>
              <a:ea typeface="+mn-ea"/>
              <a:cs typeface="+mn-cs"/>
            </a:endParaRPr>
          </a:p>
        </p:txBody>
      </p:sp>
      <p:sp>
        <p:nvSpPr>
          <p:cNvPr id="24" name="Titel 2"/>
          <p:cNvSpPr txBox="1">
            <a:spLocks/>
          </p:cNvSpPr>
          <p:nvPr/>
        </p:nvSpPr>
        <p:spPr bwMode="auto">
          <a:xfrm>
            <a:off x="6300192" y="2708920"/>
            <a:ext cx="2771800" cy="9361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BE" kern="0" dirty="0" err="1" smtClean="0">
                <a:solidFill>
                  <a:srgbClr val="818A8F"/>
                </a:solidFill>
                <a:latin typeface="+mn-lt"/>
                <a:cs typeface="+mn-cs"/>
              </a:rPr>
              <a:t>Yanaika</a:t>
            </a:r>
            <a:r>
              <a:rPr lang="nl-BE" kern="0" dirty="0" smtClean="0">
                <a:solidFill>
                  <a:srgbClr val="818A8F"/>
                </a:solidFill>
                <a:latin typeface="+mn-lt"/>
                <a:cs typeface="+mn-cs"/>
              </a:rPr>
              <a:t> </a:t>
            </a:r>
            <a:r>
              <a:rPr lang="nl-BE" kern="0" dirty="0" err="1" smtClean="0">
                <a:solidFill>
                  <a:srgbClr val="818A8F"/>
                </a:solidFill>
                <a:latin typeface="+mn-lt"/>
                <a:cs typeface="+mn-cs"/>
              </a:rPr>
              <a:t>Skrzyszkowiak</a:t>
            </a:r>
            <a:r>
              <a:rPr lang="nl-BE" kern="0" dirty="0" smtClean="0">
                <a:solidFill>
                  <a:srgbClr val="818A8F"/>
                </a:solidFill>
                <a:latin typeface="+mn-lt"/>
                <a:cs typeface="+mn-cs"/>
              </a:rPr>
              <a:t> </a:t>
            </a:r>
            <a:r>
              <a:rPr kumimoji="0" lang="nl-BE" sz="1800" b="0" i="0" u="none" strike="noStrike" kern="0" cap="none" spc="0" normalizeH="0" baseline="0" noProof="0" dirty="0" smtClean="0">
                <a:ln>
                  <a:noFill/>
                </a:ln>
                <a:solidFill>
                  <a:srgbClr val="818A8F"/>
                </a:solidFill>
                <a:effectLst/>
                <a:uLnTx/>
                <a:uFillTx/>
                <a:latin typeface="+mn-lt"/>
                <a:ea typeface="+mn-ea"/>
                <a:cs typeface="+mn-cs"/>
              </a:rPr>
              <a:t/>
            </a:r>
            <a:br>
              <a:rPr kumimoji="0" lang="nl-BE" sz="1800" b="0" i="0" u="none" strike="noStrike" kern="0" cap="none" spc="0" normalizeH="0" baseline="0" noProof="0" dirty="0" smtClean="0">
                <a:ln>
                  <a:noFill/>
                </a:ln>
                <a:solidFill>
                  <a:srgbClr val="818A8F"/>
                </a:solidFill>
                <a:effectLst/>
                <a:uLnTx/>
                <a:uFillTx/>
                <a:latin typeface="+mn-lt"/>
                <a:ea typeface="+mn-ea"/>
                <a:cs typeface="+mn-cs"/>
              </a:rPr>
            </a:br>
            <a:r>
              <a:rPr kumimoji="0" lang="nl-BE" sz="1000" b="0" i="0" u="none" strike="noStrike" kern="0" cap="none" spc="0" normalizeH="0" baseline="0" noProof="0" dirty="0" err="1" smtClean="0">
                <a:ln>
                  <a:noFill/>
                </a:ln>
                <a:solidFill>
                  <a:srgbClr val="818A8F"/>
                </a:solidFill>
                <a:effectLst/>
                <a:uLnTx/>
                <a:uFillTx/>
                <a:latin typeface="+mn-lt"/>
                <a:ea typeface="+mn-ea"/>
                <a:cs typeface="+mn-cs"/>
              </a:rPr>
              <a:t>Exquisa</a:t>
            </a:r>
            <a:r>
              <a:rPr kumimoji="0" lang="nl-BE" sz="1000" b="0" i="0" u="none" strike="noStrike" kern="0" cap="none" spc="0" normalizeH="0" baseline="0" noProof="0" dirty="0" smtClean="0">
                <a:ln>
                  <a:noFill/>
                </a:ln>
                <a:solidFill>
                  <a:srgbClr val="818A8F"/>
                </a:solidFill>
                <a:effectLst/>
                <a:uLnTx/>
                <a:uFillTx/>
                <a:latin typeface="+mn-lt"/>
                <a:ea typeface="+mn-ea"/>
                <a:cs typeface="+mn-cs"/>
              </a:rPr>
              <a:t> / Hasselt</a:t>
            </a:r>
          </a:p>
        </p:txBody>
      </p:sp>
      <p:pic>
        <p:nvPicPr>
          <p:cNvPr id="25" name="Afbeelding 24" descr="broodje.jpg"/>
          <p:cNvPicPr>
            <a:picLocks noChangeAspect="1"/>
          </p:cNvPicPr>
          <p:nvPr/>
        </p:nvPicPr>
        <p:blipFill>
          <a:blip r:embed="rId4" cstate="print"/>
          <a:stretch>
            <a:fillRect/>
          </a:stretch>
        </p:blipFill>
        <p:spPr>
          <a:xfrm>
            <a:off x="6804248" y="4005064"/>
            <a:ext cx="1621536" cy="1298448"/>
          </a:xfrm>
          <a:prstGeom prst="rect">
            <a:avLst/>
          </a:prstGeom>
        </p:spPr>
      </p:pic>
      <p:pic>
        <p:nvPicPr>
          <p:cNvPr id="26" name="Afbeelding 25" descr="LADYCHEF.jpg"/>
          <p:cNvPicPr>
            <a:picLocks noChangeAspect="1"/>
          </p:cNvPicPr>
          <p:nvPr/>
        </p:nvPicPr>
        <p:blipFill>
          <a:blip r:embed="rId5" cstate="print"/>
          <a:stretch>
            <a:fillRect/>
          </a:stretch>
        </p:blipFill>
        <p:spPr>
          <a:xfrm>
            <a:off x="7020272" y="1340768"/>
            <a:ext cx="1067576" cy="1605283"/>
          </a:xfrm>
          <a:prstGeom prst="rect">
            <a:avLst/>
          </a:prstGeom>
        </p:spPr>
      </p:pic>
      <p:sp>
        <p:nvSpPr>
          <p:cNvPr id="27" name="Titel 2"/>
          <p:cNvSpPr txBox="1">
            <a:spLocks/>
          </p:cNvSpPr>
          <p:nvPr/>
        </p:nvSpPr>
        <p:spPr bwMode="auto">
          <a:xfrm>
            <a:off x="6444208" y="5229200"/>
            <a:ext cx="252028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0" cap="none" spc="0" normalizeH="0" baseline="0" noProof="0" dirty="0" smtClean="0">
                <a:ln>
                  <a:noFill/>
                </a:ln>
                <a:solidFill>
                  <a:srgbClr val="818A8F"/>
                </a:solidFill>
                <a:effectLst/>
                <a:uLnTx/>
                <a:uFillTx/>
                <a:latin typeface="+mn-lt"/>
                <a:ea typeface="+mn-ea"/>
                <a:cs typeface="+mn-cs"/>
              </a:rPr>
              <a:t>Traiteur</a:t>
            </a:r>
            <a:r>
              <a:rPr kumimoji="0" lang="nl-BE" sz="1800" b="0" i="0" u="none" strike="noStrike" kern="0" cap="none" spc="0" normalizeH="0" noProof="0" dirty="0" smtClean="0">
                <a:ln>
                  <a:noFill/>
                </a:ln>
                <a:solidFill>
                  <a:srgbClr val="818A8F"/>
                </a:solidFill>
                <a:effectLst/>
                <a:uLnTx/>
                <a:uFillTx/>
                <a:latin typeface="+mn-lt"/>
                <a:ea typeface="+mn-ea"/>
                <a:cs typeface="+mn-cs"/>
              </a:rPr>
              <a:t> ‘t </a:t>
            </a:r>
            <a:r>
              <a:rPr kumimoji="0" lang="nl-BE" sz="1800" b="0" i="0" u="none" strike="noStrike" kern="0" cap="none" spc="0" normalizeH="0" noProof="0" dirty="0" err="1" smtClean="0">
                <a:ln>
                  <a:noFill/>
                </a:ln>
                <a:solidFill>
                  <a:srgbClr val="818A8F"/>
                </a:solidFill>
                <a:effectLst/>
                <a:uLnTx/>
                <a:uFillTx/>
                <a:latin typeface="+mn-lt"/>
                <a:ea typeface="+mn-ea"/>
                <a:cs typeface="+mn-cs"/>
              </a:rPr>
              <a:t>Hooghuys</a:t>
            </a:r>
            <a:r>
              <a:rPr kumimoji="0" lang="nl-BE" sz="1800" b="0" i="0" u="none" strike="noStrike" kern="0" cap="none" spc="0" normalizeH="0" noProof="0" dirty="0" smtClean="0">
                <a:ln>
                  <a:noFill/>
                </a:ln>
                <a:solidFill>
                  <a:srgbClr val="818A8F"/>
                </a:solidFill>
                <a:effectLst/>
                <a:uLnTx/>
                <a:uFillTx/>
                <a:latin typeface="+mn-lt"/>
                <a:ea typeface="+mn-ea"/>
                <a:cs typeface="+mn-cs"/>
              </a:rPr>
              <a:t> </a:t>
            </a:r>
            <a:br>
              <a:rPr kumimoji="0" lang="nl-BE" sz="1800" b="0" i="0" u="none" strike="noStrike" kern="0" cap="none" spc="0" normalizeH="0" noProof="0" dirty="0" smtClean="0">
                <a:ln>
                  <a:noFill/>
                </a:ln>
                <a:solidFill>
                  <a:srgbClr val="818A8F"/>
                </a:solidFill>
                <a:effectLst/>
                <a:uLnTx/>
                <a:uFillTx/>
                <a:latin typeface="+mn-lt"/>
                <a:ea typeface="+mn-ea"/>
                <a:cs typeface="+mn-cs"/>
              </a:rPr>
            </a:br>
            <a:r>
              <a:rPr lang="nl-BE" sz="1000" kern="0" noProof="0" dirty="0" smtClean="0">
                <a:solidFill>
                  <a:srgbClr val="818A8F"/>
                </a:solidFill>
                <a:latin typeface="+mn-lt"/>
                <a:cs typeface="+mn-cs"/>
              </a:rPr>
              <a:t>Z</a:t>
            </a:r>
            <a:r>
              <a:rPr lang="nl-BE" sz="1000" kern="0" dirty="0" err="1" smtClean="0">
                <a:solidFill>
                  <a:srgbClr val="818A8F"/>
                </a:solidFill>
                <a:latin typeface="+mn-lt"/>
                <a:cs typeface="+mn-cs"/>
              </a:rPr>
              <a:t>ottegem</a:t>
            </a:r>
            <a:endParaRPr lang="nl-BE" sz="1000" kern="0" dirty="0" smtClean="0">
              <a:solidFill>
                <a:srgbClr val="818A8F"/>
              </a:solidFill>
              <a:latin typeface="+mn-lt"/>
              <a:cs typeface="+mn-cs"/>
            </a:endParaRPr>
          </a:p>
        </p:txBody>
      </p:sp>
      <p:sp>
        <p:nvSpPr>
          <p:cNvPr id="31" name="Actieknop: Terug of Vorige 30">
            <a:hlinkClick r:id="" action="ppaction://hlinkshowjump?jump=lastslideviewed" highlightClick="1"/>
          </p:cNvPr>
          <p:cNvSpPr/>
          <p:nvPr/>
        </p:nvSpPr>
        <p:spPr>
          <a:xfrm>
            <a:off x="8316416" y="6309320"/>
            <a:ext cx="576064" cy="432048"/>
          </a:xfrm>
          <a:prstGeom prst="actionButtonBackPreviou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32" name="Groep 31"/>
          <p:cNvGrpSpPr/>
          <p:nvPr/>
        </p:nvGrpSpPr>
        <p:grpSpPr>
          <a:xfrm rot="3196778">
            <a:off x="8462945" y="6258035"/>
            <a:ext cx="433809" cy="403553"/>
            <a:chOff x="2267029" y="6109537"/>
            <a:chExt cx="433809" cy="403553"/>
          </a:xfrm>
        </p:grpSpPr>
        <p:sp>
          <p:nvSpPr>
            <p:cNvPr id="33" name="Ovaal 32"/>
            <p:cNvSpPr/>
            <p:nvPr/>
          </p:nvSpPr>
          <p:spPr>
            <a:xfrm rot="17263080">
              <a:off x="2452530" y="6204905"/>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Ovaal 33"/>
            <p:cNvSpPr/>
            <p:nvPr/>
          </p:nvSpPr>
          <p:spPr>
            <a:xfrm rot="11579483">
              <a:off x="2267029" y="6324568"/>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5" name="Ovaal 34"/>
            <p:cNvSpPr/>
            <p:nvPr/>
          </p:nvSpPr>
          <p:spPr>
            <a:xfrm rot="20134880">
              <a:off x="2457671" y="6329624"/>
              <a:ext cx="183466" cy="183466"/>
            </a:xfrm>
            <a:prstGeom prst="ellipse">
              <a:avLst/>
            </a:prstGeom>
            <a:solidFill>
              <a:srgbClr val="818A8F"/>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36" name="Ovaal 35">
            <a:hlinkClick r:id="rId6" action="ppaction://hlinksldjump"/>
          </p:cNvPr>
          <p:cNvSpPr/>
          <p:nvPr/>
        </p:nvSpPr>
        <p:spPr>
          <a:xfrm>
            <a:off x="8532440" y="6525344"/>
            <a:ext cx="144016" cy="144016"/>
          </a:xfrm>
          <a:prstGeom prst="ellipse">
            <a:avLst/>
          </a:pr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7" name="Afbeelding 36" descr="toog.jpg"/>
          <p:cNvPicPr>
            <a:picLocks noChangeAspect="1"/>
          </p:cNvPicPr>
          <p:nvPr/>
        </p:nvPicPr>
        <p:blipFill>
          <a:blip r:embed="rId7" cstate="print"/>
          <a:stretch>
            <a:fillRect/>
          </a:stretch>
        </p:blipFill>
        <p:spPr>
          <a:xfrm>
            <a:off x="3419872" y="4005064"/>
            <a:ext cx="2023888" cy="1518887"/>
          </a:xfrm>
          <a:prstGeom prst="rect">
            <a:avLst/>
          </a:prstGeom>
        </p:spPr>
      </p:pic>
      <p:sp>
        <p:nvSpPr>
          <p:cNvPr id="38" name="Titel 2"/>
          <p:cNvSpPr txBox="1">
            <a:spLocks/>
          </p:cNvSpPr>
          <p:nvPr/>
        </p:nvSpPr>
        <p:spPr bwMode="auto">
          <a:xfrm>
            <a:off x="3131840" y="5373216"/>
            <a:ext cx="252028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nl-BE" sz="1000" kern="0" dirty="0" smtClean="0">
                <a:solidFill>
                  <a:srgbClr val="818A8F"/>
                </a:solidFill>
                <a:latin typeface="+mn-lt"/>
                <a:cs typeface="+mn-cs"/>
              </a:rPr>
              <a:t>Wegens veranderingswerken</a:t>
            </a:r>
          </a:p>
          <a:p>
            <a:pPr marL="0" marR="0" lvl="0" indent="0" algn="l" defTabSz="914400" rtl="0" eaLnBrk="1" fontAlgn="base" latinLnBrk="0" hangingPunct="1">
              <a:lnSpc>
                <a:spcPct val="100000"/>
              </a:lnSpc>
              <a:spcBef>
                <a:spcPct val="0"/>
              </a:spcBef>
              <a:spcAft>
                <a:spcPct val="0"/>
              </a:spcAft>
              <a:buClrTx/>
              <a:buSzTx/>
              <a:buFontTx/>
              <a:buNone/>
              <a:tabLst/>
              <a:defRPr/>
            </a:pPr>
            <a:r>
              <a:rPr lang="nl-BE" sz="1000" kern="0" dirty="0" smtClean="0">
                <a:solidFill>
                  <a:srgbClr val="818A8F"/>
                </a:solidFill>
                <a:latin typeface="+mn-lt"/>
                <a:cs typeface="+mn-cs"/>
              </a:rPr>
              <a:t>Nostalgie voor de vaste klanten</a:t>
            </a:r>
          </a:p>
        </p:txBody>
      </p:sp>
      <p:pic>
        <p:nvPicPr>
          <p:cNvPr id="40" name="Afbeelding 39" descr="rookverbod.jpg"/>
          <p:cNvPicPr>
            <a:picLocks noChangeAspect="1"/>
          </p:cNvPicPr>
          <p:nvPr/>
        </p:nvPicPr>
        <p:blipFill>
          <a:blip r:embed="rId8" cstate="print"/>
          <a:stretch>
            <a:fillRect/>
          </a:stretch>
        </p:blipFill>
        <p:spPr>
          <a:xfrm>
            <a:off x="662153" y="3966446"/>
            <a:ext cx="1135116" cy="1015929"/>
          </a:xfrm>
          <a:prstGeom prst="rect">
            <a:avLst/>
          </a:prstGeom>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hthoek 18"/>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Afgeronde rechthoek 27"/>
          <p:cNvSpPr/>
          <p:nvPr/>
        </p:nvSpPr>
        <p:spPr>
          <a:xfrm>
            <a:off x="323528" y="908720"/>
            <a:ext cx="8496944" cy="5760640"/>
          </a:xfrm>
          <a:prstGeom prst="roundRect">
            <a:avLst>
              <a:gd name="adj" fmla="val 50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tangle 3"/>
          <p:cNvSpPr txBox="1">
            <a:spLocks noChangeArrowheads="1"/>
          </p:cNvSpPr>
          <p:nvPr/>
        </p:nvSpPr>
        <p:spPr bwMode="auto">
          <a:xfrm>
            <a:off x="251520" y="-99392"/>
            <a:ext cx="864096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nl-NL" sz="2400" kern="0" dirty="0" smtClean="0">
                <a:solidFill>
                  <a:srgbClr val="818A8F"/>
                </a:solidFill>
                <a:latin typeface="+mj-lt"/>
                <a:ea typeface="+mj-ea"/>
                <a:cs typeface="+mj-cs"/>
              </a:rPr>
              <a:t>Voorbeelden </a:t>
            </a:r>
            <a:br>
              <a:rPr lang="nl-NL" sz="2400" kern="0" dirty="0" smtClean="0">
                <a:solidFill>
                  <a:srgbClr val="818A8F"/>
                </a:solidFill>
                <a:latin typeface="+mj-lt"/>
                <a:ea typeface="+mj-ea"/>
                <a:cs typeface="+mj-cs"/>
              </a:rPr>
            </a:br>
            <a:r>
              <a:rPr lang="nl-NL" sz="2400" kern="0" dirty="0" smtClean="0">
                <a:solidFill>
                  <a:srgbClr val="818A8F"/>
                </a:solidFill>
                <a:latin typeface="+mj-lt"/>
                <a:ea typeface="+mj-ea"/>
                <a:cs typeface="+mj-cs"/>
              </a:rPr>
              <a:t>Deelnemen aan Evenement/Organisatie		</a:t>
            </a:r>
            <a:endParaRPr kumimoji="0" lang="nl-NL" sz="2400" b="0" i="0" u="none" strike="noStrike" kern="0" cap="none" spc="0" normalizeH="0" baseline="0" noProof="0" dirty="0" smtClean="0">
              <a:ln>
                <a:noFill/>
              </a:ln>
              <a:solidFill>
                <a:srgbClr val="818A8F"/>
              </a:solidFill>
              <a:effectLst/>
              <a:uLnTx/>
              <a:uFillTx/>
              <a:latin typeface="+mj-lt"/>
              <a:ea typeface="+mj-ea"/>
              <a:cs typeface="+mj-cs"/>
            </a:endParaRPr>
          </a:p>
        </p:txBody>
      </p:sp>
      <p:sp>
        <p:nvSpPr>
          <p:cNvPr id="17" name="Rectangle 4"/>
          <p:cNvSpPr txBox="1">
            <a:spLocks noChangeArrowheads="1"/>
          </p:cNvSpPr>
          <p:nvPr/>
        </p:nvSpPr>
        <p:spPr bwMode="auto">
          <a:xfrm>
            <a:off x="395536" y="991269"/>
            <a:ext cx="856895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pPr>
            <a:r>
              <a:rPr kumimoji="0" lang="nl-BE" sz="1800" b="1" i="0" u="none" strike="noStrike" kern="0" cap="none" spc="0" normalizeH="0" baseline="0" noProof="0" dirty="0" smtClean="0">
                <a:ln>
                  <a:noFill/>
                </a:ln>
                <a:solidFill>
                  <a:srgbClr val="ED2939"/>
                </a:solidFill>
                <a:effectLst/>
                <a:uLnTx/>
                <a:uFillTx/>
                <a:latin typeface="+mn-lt"/>
                <a:ea typeface="+mn-ea"/>
                <a:cs typeface="+mn-cs"/>
              </a:rPr>
              <a:t>Vlaanderen </a:t>
            </a:r>
            <a:r>
              <a:rPr kumimoji="0" lang="nl-BE" sz="1800" b="1" i="0" u="none" strike="noStrike" kern="0" cap="none" spc="0" normalizeH="0" baseline="0" noProof="0" dirty="0" err="1" smtClean="0">
                <a:ln>
                  <a:noFill/>
                </a:ln>
                <a:solidFill>
                  <a:srgbClr val="ED2939"/>
                </a:solidFill>
                <a:effectLst/>
                <a:uLnTx/>
                <a:uFillTx/>
                <a:latin typeface="+mn-lt"/>
                <a:ea typeface="+mn-ea"/>
                <a:cs typeface="+mn-cs"/>
              </a:rPr>
              <a:t>lekkerland</a:t>
            </a:r>
            <a:r>
              <a:rPr kumimoji="0" lang="nl-BE" sz="1800" b="1" i="0" u="none" strike="noStrike" kern="0" cap="none" spc="0" normalizeH="0" baseline="0" noProof="0" dirty="0" smtClean="0">
                <a:ln>
                  <a:noFill/>
                </a:ln>
                <a:solidFill>
                  <a:srgbClr val="ED2939"/>
                </a:solidFill>
                <a:effectLst/>
                <a:uLnTx/>
                <a:uFillTx/>
                <a:latin typeface="+mn-lt"/>
                <a:ea typeface="+mn-ea"/>
                <a:cs typeface="+mn-cs"/>
              </a:rPr>
              <a:t>			Duurzame</a:t>
            </a:r>
            <a:r>
              <a:rPr kumimoji="0" lang="nl-BE" sz="1800" b="1" i="0" u="none" strike="noStrike" kern="0" cap="none" spc="0" normalizeH="0" noProof="0" dirty="0" smtClean="0">
                <a:ln>
                  <a:noFill/>
                </a:ln>
                <a:solidFill>
                  <a:srgbClr val="ED2939"/>
                </a:solidFill>
                <a:effectLst/>
                <a:uLnTx/>
                <a:uFillTx/>
                <a:latin typeface="+mn-lt"/>
                <a:ea typeface="+mn-ea"/>
                <a:cs typeface="+mn-cs"/>
              </a:rPr>
              <a:t> visvangst restaurants</a:t>
            </a:r>
          </a:p>
          <a:p>
            <a:pPr marL="342900" lvl="0" indent="-342900">
              <a:spcBef>
                <a:spcPct val="20000"/>
              </a:spcBef>
            </a:pPr>
            <a:endParaRPr lang="nl-BE" b="1" kern="0" baseline="0" dirty="0" smtClean="0">
              <a:solidFill>
                <a:srgbClr val="ED2939"/>
              </a:solidFill>
              <a:latin typeface="+mn-lt"/>
              <a:cs typeface="+mn-cs"/>
            </a:endParaRPr>
          </a:p>
          <a:p>
            <a:pPr marL="342900" lvl="0" indent="-342900">
              <a:spcBef>
                <a:spcPct val="20000"/>
              </a:spcBef>
            </a:pPr>
            <a:endParaRPr kumimoji="0" lang="nl-BE" sz="1800" b="1" i="0" u="none" strike="noStrike" kern="0" cap="none" spc="0" normalizeH="0" noProof="0" dirty="0" smtClean="0">
              <a:ln>
                <a:noFill/>
              </a:ln>
              <a:solidFill>
                <a:srgbClr val="ED2939"/>
              </a:solidFill>
              <a:effectLst/>
              <a:uLnTx/>
              <a:uFillTx/>
              <a:latin typeface="+mn-lt"/>
              <a:ea typeface="+mn-ea"/>
              <a:cs typeface="+mn-cs"/>
            </a:endParaRPr>
          </a:p>
          <a:p>
            <a:pPr marL="342900" lvl="0" indent="-342900">
              <a:spcBef>
                <a:spcPct val="20000"/>
              </a:spcBef>
            </a:pPr>
            <a:endParaRPr lang="nl-BE" b="1" kern="0" baseline="0" dirty="0" smtClean="0">
              <a:solidFill>
                <a:srgbClr val="ED2939"/>
              </a:solidFill>
              <a:latin typeface="+mn-lt"/>
              <a:cs typeface="+mn-cs"/>
            </a:endParaRPr>
          </a:p>
          <a:p>
            <a:pPr marL="342900" lvl="0" indent="-342900">
              <a:spcBef>
                <a:spcPct val="20000"/>
              </a:spcBef>
            </a:pPr>
            <a:endParaRPr kumimoji="0" lang="nl-BE" sz="1800" b="1" i="0" u="none" strike="noStrike" kern="0" cap="none" spc="0" normalizeH="0" noProof="0" dirty="0" smtClean="0">
              <a:ln>
                <a:noFill/>
              </a:ln>
              <a:solidFill>
                <a:srgbClr val="ED2939"/>
              </a:solidFill>
              <a:effectLst/>
              <a:uLnTx/>
              <a:uFillTx/>
              <a:latin typeface="+mn-lt"/>
              <a:ea typeface="+mn-ea"/>
              <a:cs typeface="+mn-cs"/>
            </a:endParaRPr>
          </a:p>
          <a:p>
            <a:pPr marL="342900" lvl="0" indent="-342900">
              <a:spcBef>
                <a:spcPct val="20000"/>
              </a:spcBef>
            </a:pPr>
            <a:endParaRPr lang="nl-BE" b="1" kern="0" baseline="0" dirty="0" smtClean="0">
              <a:solidFill>
                <a:srgbClr val="ED2939"/>
              </a:solidFill>
              <a:latin typeface="+mn-lt"/>
              <a:cs typeface="+mn-cs"/>
            </a:endParaRPr>
          </a:p>
          <a:p>
            <a:pPr marL="342900" lvl="0" indent="-342900">
              <a:spcBef>
                <a:spcPct val="20000"/>
              </a:spcBef>
            </a:pPr>
            <a:endParaRPr kumimoji="0" lang="nl-BE" sz="1800" b="1" i="0" u="none" strike="noStrike" kern="0" cap="none" spc="0" normalizeH="0" noProof="0" dirty="0" smtClean="0">
              <a:ln>
                <a:noFill/>
              </a:ln>
              <a:solidFill>
                <a:srgbClr val="ED2939"/>
              </a:solidFill>
              <a:effectLst/>
              <a:uLnTx/>
              <a:uFillTx/>
              <a:latin typeface="+mn-lt"/>
              <a:ea typeface="+mn-ea"/>
              <a:cs typeface="+mn-cs"/>
            </a:endParaRPr>
          </a:p>
          <a:p>
            <a:pPr marL="342900" lvl="0" indent="-342900">
              <a:spcBef>
                <a:spcPct val="20000"/>
              </a:spcBef>
            </a:pPr>
            <a:endParaRPr lang="nl-BE" b="1" kern="0" baseline="0" dirty="0" smtClean="0">
              <a:solidFill>
                <a:srgbClr val="ED2939"/>
              </a:solidFill>
              <a:latin typeface="+mn-lt"/>
              <a:cs typeface="+mn-cs"/>
            </a:endParaRPr>
          </a:p>
          <a:p>
            <a:pPr marL="342900" lvl="0" indent="-342900">
              <a:spcBef>
                <a:spcPct val="20000"/>
              </a:spcBef>
            </a:pPr>
            <a:endParaRPr lang="nl-BE" b="1" kern="0" dirty="0" smtClean="0">
              <a:solidFill>
                <a:srgbClr val="ED2939"/>
              </a:solidFill>
              <a:latin typeface="+mn-lt"/>
              <a:cs typeface="+mn-cs"/>
            </a:endParaRPr>
          </a:p>
          <a:p>
            <a:pPr marL="342900" lvl="0" indent="-342900">
              <a:spcBef>
                <a:spcPct val="20000"/>
              </a:spcBef>
            </a:pPr>
            <a:r>
              <a:rPr lang="nl-BE" b="1" kern="0" dirty="0" smtClean="0">
                <a:solidFill>
                  <a:srgbClr val="ED2939"/>
                </a:solidFill>
                <a:latin typeface="+mn-lt"/>
                <a:cs typeface="+mn-cs"/>
              </a:rPr>
              <a:t>						</a:t>
            </a:r>
            <a:r>
              <a:rPr kumimoji="0" lang="nl-BE" sz="1800" b="1" i="0" u="none" strike="noStrike" kern="0" cap="none" spc="0" normalizeH="0" noProof="0" dirty="0" smtClean="0">
                <a:ln>
                  <a:noFill/>
                </a:ln>
                <a:solidFill>
                  <a:srgbClr val="ED2939"/>
                </a:solidFill>
                <a:effectLst/>
                <a:uLnTx/>
                <a:uFillTx/>
                <a:latin typeface="+mn-lt"/>
                <a:ea typeface="+mn-ea"/>
                <a:cs typeface="+mn-cs"/>
              </a:rPr>
              <a:t>Restaurantweek</a:t>
            </a:r>
          </a:p>
          <a:p>
            <a:pPr marL="342900" lvl="0" indent="-342900">
              <a:spcBef>
                <a:spcPct val="20000"/>
              </a:spcBef>
            </a:pPr>
            <a:r>
              <a:rPr lang="nl-BE" b="1" kern="0" dirty="0" err="1" smtClean="0">
                <a:solidFill>
                  <a:srgbClr val="ED2939"/>
                </a:solidFill>
                <a:latin typeface="+mn-lt"/>
                <a:cs typeface="+mn-cs"/>
              </a:rPr>
              <a:t>Heist</a:t>
            </a:r>
            <a:r>
              <a:rPr lang="nl-BE" b="1" kern="0" dirty="0" smtClean="0">
                <a:solidFill>
                  <a:srgbClr val="ED2939"/>
                </a:solidFill>
                <a:latin typeface="+mn-lt"/>
                <a:cs typeface="+mn-cs"/>
              </a:rPr>
              <a:t> zomert</a:t>
            </a:r>
            <a:endParaRPr kumimoji="0" lang="nl-BE" sz="1800" b="1" i="0" u="none" strike="noStrike" kern="0" cap="none" spc="0" normalizeH="0" noProof="0" dirty="0" smtClean="0">
              <a:ln>
                <a:noFill/>
              </a:ln>
              <a:solidFill>
                <a:srgbClr val="ED2939"/>
              </a:solidFill>
              <a:effectLst/>
              <a:uLnTx/>
              <a:uFillTx/>
              <a:latin typeface="+mn-lt"/>
              <a:ea typeface="+mn-ea"/>
              <a:cs typeface="+mn-cs"/>
            </a:endParaRPr>
          </a:p>
          <a:p>
            <a:pPr marL="342900" lvl="0" indent="-342900">
              <a:spcBef>
                <a:spcPct val="20000"/>
              </a:spcBef>
            </a:pPr>
            <a:r>
              <a:rPr kumimoji="0" lang="nl-BE" sz="1800" b="0" i="0" u="none" strike="noStrike" kern="0" cap="none" spc="0" normalizeH="0" baseline="0" noProof="0" dirty="0" smtClean="0">
                <a:ln>
                  <a:noFill/>
                </a:ln>
                <a:solidFill>
                  <a:srgbClr val="818A8F"/>
                </a:solidFill>
                <a:effectLst/>
                <a:uLnTx/>
                <a:uFillTx/>
                <a:latin typeface="+mn-lt"/>
                <a:ea typeface="+mn-ea"/>
                <a:cs typeface="+mn-cs"/>
              </a:rPr>
              <a:t>		</a:t>
            </a:r>
            <a:endParaRPr kumimoji="0" lang="nl-NL" sz="1800" b="0" i="0" u="none" strike="noStrike" kern="0" cap="none" spc="0" normalizeH="0" baseline="0" noProof="0" dirty="0" smtClean="0">
              <a:ln>
                <a:noFill/>
              </a:ln>
              <a:solidFill>
                <a:srgbClr val="818A8F"/>
              </a:solidFill>
              <a:effectLst/>
              <a:uLnTx/>
              <a:uFillTx/>
              <a:latin typeface="+mn-lt"/>
              <a:ea typeface="+mn-ea"/>
              <a:cs typeface="+mn-cs"/>
            </a:endParaRPr>
          </a:p>
        </p:txBody>
      </p:sp>
      <p:sp>
        <p:nvSpPr>
          <p:cNvPr id="31" name="Actieknop: Terug of Vorige 30">
            <a:hlinkClick r:id="" action="ppaction://hlinkshowjump?jump=lastslideviewed" highlightClick="1"/>
          </p:cNvPr>
          <p:cNvSpPr/>
          <p:nvPr/>
        </p:nvSpPr>
        <p:spPr>
          <a:xfrm>
            <a:off x="8316416" y="6309320"/>
            <a:ext cx="576064" cy="432048"/>
          </a:xfrm>
          <a:prstGeom prst="actionButtonBackPreviou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2" name="Groep 31"/>
          <p:cNvGrpSpPr/>
          <p:nvPr/>
        </p:nvGrpSpPr>
        <p:grpSpPr>
          <a:xfrm rot="3196778">
            <a:off x="8462945" y="6258035"/>
            <a:ext cx="433809" cy="403553"/>
            <a:chOff x="2267029" y="6109537"/>
            <a:chExt cx="433809" cy="403553"/>
          </a:xfrm>
        </p:grpSpPr>
        <p:sp>
          <p:nvSpPr>
            <p:cNvPr id="33" name="Ovaal 32"/>
            <p:cNvSpPr/>
            <p:nvPr/>
          </p:nvSpPr>
          <p:spPr>
            <a:xfrm rot="17263080">
              <a:off x="2452530" y="6204905"/>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4" name="Ovaal 33"/>
            <p:cNvSpPr/>
            <p:nvPr/>
          </p:nvSpPr>
          <p:spPr>
            <a:xfrm rot="11579483">
              <a:off x="2267029" y="6324568"/>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5" name="Ovaal 34"/>
            <p:cNvSpPr/>
            <p:nvPr/>
          </p:nvSpPr>
          <p:spPr>
            <a:xfrm rot="20134880">
              <a:off x="2457671" y="6329624"/>
              <a:ext cx="183466" cy="183466"/>
            </a:xfrm>
            <a:prstGeom prst="ellipse">
              <a:avLst/>
            </a:prstGeom>
            <a:solidFill>
              <a:srgbClr val="818A8F"/>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32" name="Tijdelijke aanduiding voor inhoud 31"/>
          <p:cNvSpPr>
            <a:spLocks noGrp="1"/>
          </p:cNvSpPr>
          <p:nvPr>
            <p:ph idx="1"/>
          </p:nvPr>
        </p:nvSpPr>
        <p:spPr>
          <a:xfrm>
            <a:off x="1403648" y="3140968"/>
            <a:ext cx="7560840" cy="504056"/>
          </a:xfrm>
        </p:spPr>
        <p:txBody>
          <a:bodyPr/>
          <a:lstStyle/>
          <a:p>
            <a:pPr lvl="8">
              <a:buNone/>
            </a:pPr>
            <a:r>
              <a:rPr lang="nl-BE" sz="1800" dirty="0" smtClean="0">
                <a:solidFill>
                  <a:srgbClr val="818A8F"/>
                </a:solidFill>
                <a:ea typeface="+mn-ea"/>
              </a:rPr>
              <a:t>Enkel vis met </a:t>
            </a:r>
            <a:r>
              <a:rPr lang="nl-BE" sz="1800" dirty="0" err="1" smtClean="0">
                <a:solidFill>
                  <a:srgbClr val="818A8F"/>
                </a:solidFill>
                <a:ea typeface="+mn-ea"/>
              </a:rPr>
              <a:t>MSC-keurmerk</a:t>
            </a:r>
            <a:r>
              <a:rPr lang="nl-BE" sz="1800" dirty="0" smtClean="0">
                <a:solidFill>
                  <a:srgbClr val="818A8F"/>
                </a:solidFill>
                <a:ea typeface="+mn-ea"/>
              </a:rPr>
              <a:t> label </a:t>
            </a:r>
          </a:p>
          <a:p>
            <a:pPr lvl="8">
              <a:buNone/>
            </a:pPr>
            <a:r>
              <a:rPr lang="nl-BE" sz="1200" dirty="0" err="1" smtClean="0">
                <a:solidFill>
                  <a:srgbClr val="818A8F"/>
                </a:solidFill>
                <a:ea typeface="+mn-ea"/>
              </a:rPr>
              <a:t>dinnersite.nl</a:t>
            </a:r>
            <a:r>
              <a:rPr lang="nl-BE" sz="1200" dirty="0" smtClean="0">
                <a:solidFill>
                  <a:srgbClr val="818A8F"/>
                </a:solidFill>
                <a:ea typeface="+mn-ea"/>
              </a:rPr>
              <a:t>  - Marine </a:t>
            </a:r>
            <a:r>
              <a:rPr lang="nl-BE" sz="1200" dirty="0" err="1" smtClean="0">
                <a:solidFill>
                  <a:srgbClr val="818A8F"/>
                </a:solidFill>
                <a:ea typeface="+mn-ea"/>
              </a:rPr>
              <a:t>Stewardship</a:t>
            </a:r>
            <a:r>
              <a:rPr lang="nl-BE" sz="1200" dirty="0" smtClean="0">
                <a:solidFill>
                  <a:srgbClr val="818A8F"/>
                </a:solidFill>
                <a:ea typeface="+mn-ea"/>
              </a:rPr>
              <a:t> </a:t>
            </a:r>
            <a:r>
              <a:rPr lang="nl-BE" sz="1200" dirty="0" err="1" smtClean="0">
                <a:solidFill>
                  <a:srgbClr val="818A8F"/>
                </a:solidFill>
                <a:ea typeface="+mn-ea"/>
              </a:rPr>
              <a:t>Council</a:t>
            </a:r>
            <a:r>
              <a:rPr lang="nl-BE" sz="1200" dirty="0" smtClean="0">
                <a:solidFill>
                  <a:srgbClr val="818A8F"/>
                </a:solidFill>
                <a:ea typeface="+mn-ea"/>
              </a:rPr>
              <a:t> label</a:t>
            </a:r>
            <a:endParaRPr lang="nl-BE" sz="1200" dirty="0">
              <a:solidFill>
                <a:srgbClr val="818A8F"/>
              </a:solidFill>
              <a:ea typeface="+mn-ea"/>
            </a:endParaRPr>
          </a:p>
        </p:txBody>
      </p:sp>
      <p:pic>
        <p:nvPicPr>
          <p:cNvPr id="18" name="Afbeelding 17" descr="5f111119f510eebb0f2aab1f38221294.jpg"/>
          <p:cNvPicPr>
            <a:picLocks noChangeAspect="1"/>
          </p:cNvPicPr>
          <p:nvPr/>
        </p:nvPicPr>
        <p:blipFill>
          <a:blip r:embed="rId2" cstate="print"/>
          <a:stretch>
            <a:fillRect/>
          </a:stretch>
        </p:blipFill>
        <p:spPr>
          <a:xfrm>
            <a:off x="5148064" y="1412776"/>
            <a:ext cx="2857500" cy="1714500"/>
          </a:xfrm>
          <a:prstGeom prst="rect">
            <a:avLst/>
          </a:prstGeom>
        </p:spPr>
      </p:pic>
      <p:pic>
        <p:nvPicPr>
          <p:cNvPr id="38913" name="Picture 1"/>
          <p:cNvPicPr>
            <a:picLocks noChangeAspect="1" noChangeArrowheads="1"/>
          </p:cNvPicPr>
          <p:nvPr/>
        </p:nvPicPr>
        <p:blipFill>
          <a:blip r:embed="rId3" cstate="print"/>
          <a:srcRect l="24971" t="8366" r="26429" b="49875"/>
          <a:stretch>
            <a:fillRect/>
          </a:stretch>
        </p:blipFill>
        <p:spPr bwMode="auto">
          <a:xfrm>
            <a:off x="5076056" y="4293097"/>
            <a:ext cx="3168352" cy="1701522"/>
          </a:xfrm>
          <a:prstGeom prst="rect">
            <a:avLst/>
          </a:prstGeom>
          <a:noFill/>
          <a:ln w="9525">
            <a:noFill/>
            <a:miter lim="800000"/>
            <a:headEnd/>
            <a:tailEnd/>
          </a:ln>
        </p:spPr>
      </p:pic>
      <p:sp>
        <p:nvSpPr>
          <p:cNvPr id="20" name="Ovaal 19">
            <a:hlinkClick r:id="rId4" action="ppaction://hlinksldjump"/>
          </p:cNvPr>
          <p:cNvSpPr/>
          <p:nvPr/>
        </p:nvSpPr>
        <p:spPr>
          <a:xfrm>
            <a:off x="8532440" y="6525344"/>
            <a:ext cx="144016" cy="144016"/>
          </a:xfrm>
          <a:prstGeom prst="ellipse">
            <a:avLst/>
          </a:pr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26" name="Picture 2"/>
          <p:cNvPicPr>
            <a:picLocks noChangeAspect="1" noChangeArrowheads="1"/>
          </p:cNvPicPr>
          <p:nvPr/>
        </p:nvPicPr>
        <p:blipFill>
          <a:blip r:embed="rId5" cstate="print"/>
          <a:srcRect l="38921" t="21326" r="22379" b="37834"/>
          <a:stretch>
            <a:fillRect/>
          </a:stretch>
        </p:blipFill>
        <p:spPr bwMode="auto">
          <a:xfrm>
            <a:off x="683568" y="1340768"/>
            <a:ext cx="2952328" cy="1947281"/>
          </a:xfrm>
          <a:prstGeom prst="rect">
            <a:avLst/>
          </a:prstGeom>
          <a:noFill/>
          <a:ln w="9525">
            <a:noFill/>
            <a:miter lim="800000"/>
            <a:headEnd/>
            <a:tailEnd/>
          </a:ln>
        </p:spPr>
      </p:pic>
      <p:sp>
        <p:nvSpPr>
          <p:cNvPr id="22" name="Titel 2"/>
          <p:cNvSpPr txBox="1">
            <a:spLocks/>
          </p:cNvSpPr>
          <p:nvPr/>
        </p:nvSpPr>
        <p:spPr bwMode="auto">
          <a:xfrm>
            <a:off x="5148064" y="5715000"/>
            <a:ext cx="316835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nl-BE" kern="0" dirty="0" smtClean="0">
                <a:solidFill>
                  <a:srgbClr val="818A8F"/>
                </a:solidFill>
                <a:latin typeface="+mn-lt"/>
                <a:cs typeface="+mn-cs"/>
              </a:rPr>
              <a:t>Luxe restaurants toegankelijk voor iedereen</a:t>
            </a:r>
            <a:endParaRPr kumimoji="0" lang="nl-BE" sz="1200" b="0" i="0" u="none" strike="noStrike" kern="0" cap="none" spc="0" normalizeH="0" baseline="0" noProof="0" dirty="0" smtClean="0">
              <a:ln>
                <a:noFill/>
              </a:ln>
              <a:solidFill>
                <a:srgbClr val="818A8F"/>
              </a:solidFill>
              <a:effectLst/>
              <a:uLnTx/>
              <a:uFillTx/>
              <a:latin typeface="+mn-lt"/>
              <a:ea typeface="+mn-ea"/>
              <a:cs typeface="+mn-cs"/>
            </a:endParaRPr>
          </a:p>
        </p:txBody>
      </p:sp>
      <p:sp>
        <p:nvSpPr>
          <p:cNvPr id="23" name="Titel 2"/>
          <p:cNvSpPr txBox="1">
            <a:spLocks/>
          </p:cNvSpPr>
          <p:nvPr/>
        </p:nvSpPr>
        <p:spPr bwMode="auto">
          <a:xfrm>
            <a:off x="539552" y="5715000"/>
            <a:ext cx="3816424"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0" cap="none" spc="0" normalizeH="0" baseline="0" noProof="0" dirty="0" smtClean="0">
                <a:ln>
                  <a:noFill/>
                </a:ln>
                <a:solidFill>
                  <a:srgbClr val="818A8F"/>
                </a:solidFill>
                <a:effectLst/>
                <a:uLnTx/>
                <a:uFillTx/>
                <a:latin typeface="+mn-lt"/>
                <a:ea typeface="+mn-ea"/>
                <a:cs typeface="+mn-cs"/>
              </a:rPr>
              <a:t>Gratis fanfareconcerten</a:t>
            </a:r>
            <a:r>
              <a:rPr kumimoji="0" lang="nl-BE" sz="1800" b="0" i="0" u="none" strike="noStrike" kern="0" cap="none" spc="0" normalizeH="0" noProof="0" dirty="0" smtClean="0">
                <a:ln>
                  <a:noFill/>
                </a:ln>
                <a:solidFill>
                  <a:srgbClr val="818A8F"/>
                </a:solidFill>
                <a:effectLst/>
                <a:uLnTx/>
                <a:uFillTx/>
                <a:latin typeface="+mn-lt"/>
                <a:ea typeface="+mn-ea"/>
                <a:cs typeface="+mn-cs"/>
              </a:rPr>
              <a:t> in het </a:t>
            </a:r>
            <a:r>
              <a:rPr lang="nl-BE" kern="0" dirty="0" smtClean="0">
                <a:solidFill>
                  <a:srgbClr val="818A8F"/>
                </a:solidFill>
                <a:latin typeface="+mn-lt"/>
                <a:cs typeface="+mn-cs"/>
              </a:rPr>
              <a:t>dorp</a:t>
            </a:r>
          </a:p>
          <a:p>
            <a:pPr marL="0" marR="0" lvl="0" indent="0" algn="l" defTabSz="914400" rtl="0" eaLnBrk="1" fontAlgn="base" latinLnBrk="0" hangingPunct="1">
              <a:lnSpc>
                <a:spcPct val="100000"/>
              </a:lnSpc>
              <a:spcBef>
                <a:spcPct val="0"/>
              </a:spcBef>
              <a:spcAft>
                <a:spcPct val="0"/>
              </a:spcAft>
              <a:buClrTx/>
              <a:buSzTx/>
              <a:buFontTx/>
              <a:buNone/>
              <a:tabLst/>
              <a:defRPr/>
            </a:pPr>
            <a:r>
              <a:rPr lang="nl-BE" sz="1200" dirty="0" smtClean="0">
                <a:solidFill>
                  <a:srgbClr val="818A8F"/>
                </a:solidFill>
                <a:latin typeface="+mn-lt"/>
                <a:cs typeface="+mn-cs"/>
              </a:rPr>
              <a:t>Samenwerking van 5 cafés</a:t>
            </a:r>
          </a:p>
        </p:txBody>
      </p:sp>
      <p:pic>
        <p:nvPicPr>
          <p:cNvPr id="24" name="Afbeelding 23" descr="fanfare_ciocarlia.jpg"/>
          <p:cNvPicPr>
            <a:picLocks noChangeAspect="1"/>
          </p:cNvPicPr>
          <p:nvPr/>
        </p:nvPicPr>
        <p:blipFill>
          <a:blip r:embed="rId6" cstate="print"/>
          <a:stretch>
            <a:fillRect/>
          </a:stretch>
        </p:blipFill>
        <p:spPr>
          <a:xfrm>
            <a:off x="755576" y="4581128"/>
            <a:ext cx="2124464" cy="1449479"/>
          </a:xfrm>
          <a:prstGeom prst="rect">
            <a:avLst/>
          </a:prstGeom>
        </p:spPr>
      </p:pic>
      <p:sp>
        <p:nvSpPr>
          <p:cNvPr id="21" name="Titel 2"/>
          <p:cNvSpPr>
            <a:spLocks noGrp="1"/>
          </p:cNvSpPr>
          <p:nvPr>
            <p:ph type="title"/>
          </p:nvPr>
        </p:nvSpPr>
        <p:spPr>
          <a:xfrm>
            <a:off x="827584" y="3140968"/>
            <a:ext cx="2520280" cy="1143000"/>
          </a:xfrm>
        </p:spPr>
        <p:txBody>
          <a:bodyPr/>
          <a:lstStyle/>
          <a:p>
            <a:r>
              <a:rPr lang="nl-BE" sz="1800" dirty="0" smtClean="0">
                <a:latin typeface="+mn-lt"/>
                <a:ea typeface="+mn-ea"/>
                <a:cs typeface="+mn-cs"/>
              </a:rPr>
              <a:t>Linken aan een thema:</a:t>
            </a:r>
            <a:br>
              <a:rPr lang="nl-BE" sz="1800" dirty="0" smtClean="0">
                <a:latin typeface="+mn-lt"/>
                <a:ea typeface="+mn-ea"/>
                <a:cs typeface="+mn-cs"/>
              </a:rPr>
            </a:br>
            <a:r>
              <a:rPr lang="nl-BE" sz="1200" dirty="0" smtClean="0">
                <a:latin typeface="+mn-lt"/>
                <a:ea typeface="+mn-ea"/>
                <a:cs typeface="+mn-cs"/>
              </a:rPr>
              <a:t>- Leven in de brouwerij</a:t>
            </a:r>
            <a:br>
              <a:rPr lang="nl-BE" sz="1200" dirty="0" smtClean="0">
                <a:latin typeface="+mn-lt"/>
                <a:ea typeface="+mn-ea"/>
                <a:cs typeface="+mn-cs"/>
              </a:rPr>
            </a:br>
            <a:r>
              <a:rPr lang="nl-BE" sz="1200" dirty="0" smtClean="0">
                <a:latin typeface="+mn-lt"/>
                <a:ea typeface="+mn-ea"/>
                <a:cs typeface="+mn-cs"/>
              </a:rPr>
              <a:t>- Wandelen en fietsen</a:t>
            </a:r>
            <a:br>
              <a:rPr lang="nl-BE" sz="1200" dirty="0" smtClean="0">
                <a:latin typeface="+mn-lt"/>
                <a:ea typeface="+mn-ea"/>
                <a:cs typeface="+mn-cs"/>
              </a:rPr>
            </a:br>
            <a:r>
              <a:rPr lang="nl-BE" sz="1200" dirty="0" smtClean="0">
                <a:latin typeface="+mn-lt"/>
                <a:ea typeface="+mn-ea"/>
                <a:cs typeface="+mn-cs"/>
              </a:rPr>
              <a:t>- Ambassadeursstad</a:t>
            </a:r>
            <a:br>
              <a:rPr lang="nl-BE" sz="1200" dirty="0" smtClean="0">
                <a:latin typeface="+mn-lt"/>
                <a:ea typeface="+mn-ea"/>
                <a:cs typeface="+mn-cs"/>
              </a:rPr>
            </a:br>
            <a:r>
              <a:rPr lang="nl-BE" sz="1200" dirty="0" smtClean="0">
                <a:latin typeface="+mn-lt"/>
                <a:ea typeface="+mn-ea"/>
                <a:cs typeface="+mn-cs"/>
              </a:rPr>
              <a:t>- Jong keukengeweld…</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hthoek 30"/>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Afgeronde rechthoek 29"/>
          <p:cNvSpPr/>
          <p:nvPr/>
        </p:nvSpPr>
        <p:spPr>
          <a:xfrm>
            <a:off x="6228184" y="908720"/>
            <a:ext cx="2664296" cy="58326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Afgeronde rechthoek 27"/>
          <p:cNvSpPr/>
          <p:nvPr/>
        </p:nvSpPr>
        <p:spPr>
          <a:xfrm>
            <a:off x="323528" y="908720"/>
            <a:ext cx="5472608" cy="5760640"/>
          </a:xfrm>
          <a:prstGeom prst="round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tangle 4"/>
          <p:cNvSpPr txBox="1">
            <a:spLocks noChangeArrowheads="1"/>
          </p:cNvSpPr>
          <p:nvPr/>
        </p:nvSpPr>
        <p:spPr bwMode="auto">
          <a:xfrm>
            <a:off x="395536" y="991269"/>
            <a:ext cx="8568952" cy="5655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pPr>
            <a:r>
              <a:rPr kumimoji="0" lang="nl-BE" sz="1800" b="1" i="0" u="none" strike="noStrike" kern="0" cap="none" spc="0" normalizeH="0" baseline="0" noProof="0" dirty="0" err="1" smtClean="0">
                <a:ln>
                  <a:noFill/>
                </a:ln>
                <a:solidFill>
                  <a:srgbClr val="ED2939"/>
                </a:solidFill>
                <a:effectLst/>
                <a:uLnTx/>
                <a:uFillTx/>
                <a:latin typeface="+mn-lt"/>
                <a:ea typeface="+mn-ea"/>
                <a:cs typeface="+mn-cs"/>
              </a:rPr>
              <a:t>Electrische</a:t>
            </a:r>
            <a:r>
              <a:rPr kumimoji="0" lang="nl-BE" sz="1800" b="1" i="0" u="none" strike="noStrike" kern="0" cap="none" spc="0" normalizeH="0" baseline="0" noProof="0" dirty="0" smtClean="0">
                <a:ln>
                  <a:noFill/>
                </a:ln>
                <a:solidFill>
                  <a:srgbClr val="ED2939"/>
                </a:solidFill>
                <a:effectLst/>
                <a:uLnTx/>
                <a:uFillTx/>
                <a:latin typeface="+mn-lt"/>
                <a:ea typeface="+mn-ea"/>
                <a:cs typeface="+mn-cs"/>
              </a:rPr>
              <a:t> fiets/auto	</a:t>
            </a:r>
            <a:r>
              <a:rPr lang="nl-BE" b="1" kern="0" dirty="0" smtClean="0">
                <a:solidFill>
                  <a:srgbClr val="ED2939"/>
                </a:solidFill>
                <a:latin typeface="+mn-lt"/>
                <a:cs typeface="+mn-cs"/>
              </a:rPr>
              <a:t>      </a:t>
            </a:r>
            <a:r>
              <a:rPr kumimoji="0" lang="nl-BE" sz="1800" b="1" i="0" u="none" strike="noStrike" kern="0" cap="none" spc="0" normalizeH="0" baseline="0" noProof="0" dirty="0" smtClean="0">
                <a:ln>
                  <a:noFill/>
                </a:ln>
                <a:solidFill>
                  <a:srgbClr val="ED2939"/>
                </a:solidFill>
                <a:effectLst/>
                <a:uLnTx/>
                <a:uFillTx/>
                <a:latin typeface="+mn-lt"/>
                <a:ea typeface="+mn-ea"/>
                <a:cs typeface="+mn-cs"/>
              </a:rPr>
              <a:t>Altijd Online		</a:t>
            </a:r>
            <a:r>
              <a:rPr kumimoji="0" lang="nl-BE" sz="1800" b="1" i="0" u="none" strike="noStrike" kern="0" cap="none" spc="0" normalizeH="0" noProof="0" dirty="0" smtClean="0">
                <a:ln>
                  <a:noFill/>
                </a:ln>
                <a:solidFill>
                  <a:srgbClr val="ED2939"/>
                </a:solidFill>
                <a:effectLst/>
                <a:uLnTx/>
                <a:uFillTx/>
                <a:latin typeface="+mn-lt"/>
                <a:ea typeface="+mn-ea"/>
                <a:cs typeface="+mn-cs"/>
              </a:rPr>
              <a:t>        </a:t>
            </a:r>
            <a:r>
              <a:rPr kumimoji="0" lang="nl-BE" sz="1800" b="1" i="0" u="none" strike="noStrike" kern="0" cap="none" spc="0" normalizeH="0" baseline="0" noProof="0" dirty="0" smtClean="0">
                <a:ln>
                  <a:noFill/>
                </a:ln>
                <a:solidFill>
                  <a:srgbClr val="ED2939"/>
                </a:solidFill>
                <a:effectLst/>
                <a:uLnTx/>
                <a:uFillTx/>
                <a:latin typeface="+mn-lt"/>
                <a:ea typeface="+mn-ea"/>
                <a:cs typeface="+mn-cs"/>
              </a:rPr>
              <a:t>Bevraging uitbaters</a:t>
            </a:r>
            <a:r>
              <a:rPr kumimoji="0" lang="nl-BE" sz="1800" b="0" i="0" u="none" strike="noStrike" kern="0" cap="none" spc="0" normalizeH="0" baseline="0" noProof="0" dirty="0" smtClean="0">
                <a:ln>
                  <a:noFill/>
                </a:ln>
                <a:solidFill>
                  <a:srgbClr val="818A8F"/>
                </a:solidFill>
                <a:effectLst/>
                <a:uLnTx/>
                <a:uFillTx/>
                <a:latin typeface="+mn-lt"/>
                <a:ea typeface="+mn-ea"/>
                <a:cs typeface="+mn-cs"/>
              </a:rPr>
              <a:t>	  		</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lang="nl-BE" kern="0" dirty="0" smtClean="0">
              <a:solidFill>
                <a:srgbClr val="818A8F"/>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nl-BE" sz="1800" b="0" i="0" u="none" strike="noStrike" kern="0" cap="none" spc="0" normalizeH="0" baseline="0" noProof="0" dirty="0" smtClean="0">
              <a:ln>
                <a:noFill/>
              </a:ln>
              <a:solidFill>
                <a:srgbClr val="818A8F"/>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lang="nl-BE" kern="0" dirty="0" smtClean="0">
              <a:solidFill>
                <a:srgbClr val="818A8F"/>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nl-BE" sz="1800" b="0" i="0" u="none" strike="noStrike" kern="0" cap="none" spc="0" normalizeH="0" baseline="0" noProof="0" dirty="0" smtClean="0">
              <a:ln>
                <a:noFill/>
              </a:ln>
              <a:solidFill>
                <a:srgbClr val="818A8F"/>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lang="nl-BE" kern="0" dirty="0" smtClean="0">
              <a:solidFill>
                <a:srgbClr val="818A8F"/>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lang="nl-BE" kern="0" dirty="0" smtClean="0">
              <a:solidFill>
                <a:srgbClr val="818A8F"/>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nl-BE" b="1" kern="0" dirty="0" smtClean="0">
                <a:solidFill>
                  <a:srgbClr val="ED2939"/>
                </a:solidFill>
                <a:latin typeface="+mn-lt"/>
                <a:cs typeface="+mn-cs"/>
              </a:rPr>
              <a:t>Duurzaam Ondernemen	   Via </a:t>
            </a:r>
            <a:r>
              <a:rPr lang="nl-BE" b="1" kern="0" dirty="0" err="1" smtClean="0">
                <a:solidFill>
                  <a:srgbClr val="ED2939"/>
                </a:solidFill>
                <a:latin typeface="+mn-lt"/>
                <a:cs typeface="+mn-cs"/>
              </a:rPr>
              <a:t>Social</a:t>
            </a:r>
            <a:r>
              <a:rPr lang="nl-BE" b="1" kern="0" dirty="0" smtClean="0">
                <a:solidFill>
                  <a:srgbClr val="ED2939"/>
                </a:solidFill>
                <a:latin typeface="+mn-lt"/>
                <a:cs typeface="+mn-cs"/>
              </a:rPr>
              <a:t> Netwerk	       Horeca Meetjesland		</a:t>
            </a:r>
            <a:r>
              <a:rPr kumimoji="0" lang="nl-BE" sz="1800" b="0" i="0" u="none" strike="noStrike" kern="0" cap="none" spc="0" normalizeH="0" baseline="0" noProof="0" dirty="0" smtClean="0">
                <a:ln>
                  <a:noFill/>
                </a:ln>
                <a:solidFill>
                  <a:srgbClr val="818A8F"/>
                </a:solidFill>
                <a:effectLst/>
                <a:uLnTx/>
                <a:uFillTx/>
                <a:latin typeface="+mn-lt"/>
                <a:ea typeface="+mn-ea"/>
                <a:cs typeface="+mn-cs"/>
              </a:rPr>
              <a:t>	</a:t>
            </a:r>
            <a:endParaRPr kumimoji="0" lang="nl-BE" sz="1400" b="0" i="0" u="none" strike="noStrike" kern="0" cap="none" spc="0" normalizeH="0" baseline="0" noProof="0" dirty="0" smtClean="0">
              <a:ln>
                <a:noFill/>
              </a:ln>
              <a:solidFill>
                <a:srgbClr val="818A8F"/>
              </a:solidFill>
              <a:effectLst/>
              <a:uLnTx/>
              <a:uFillTx/>
              <a:latin typeface="+mn-lt"/>
              <a:ea typeface="+mn-ea"/>
              <a:cs typeface="+mn-cs"/>
            </a:endParaRPr>
          </a:p>
          <a:p>
            <a:pPr marL="514350" marR="0" lvl="0" indent="-514350" algn="l" defTabSz="914400" rtl="0" eaLnBrk="1" fontAlgn="base" latinLnBrk="0" hangingPunct="1">
              <a:lnSpc>
                <a:spcPct val="100000"/>
              </a:lnSpc>
              <a:spcBef>
                <a:spcPct val="20000"/>
              </a:spcBef>
              <a:spcAft>
                <a:spcPct val="0"/>
              </a:spcAft>
              <a:buClrTx/>
              <a:buSzTx/>
              <a:buFontTx/>
              <a:buNone/>
              <a:tabLst/>
              <a:defRPr/>
            </a:pPr>
            <a:endParaRPr kumimoji="0" lang="nl-BE" sz="3200" b="0" i="0" u="none" strike="noStrike" kern="0" cap="none" spc="0" normalizeH="0" baseline="0" noProof="0" dirty="0" smtClean="0">
              <a:ln>
                <a:noFill/>
              </a:ln>
              <a:solidFill>
                <a:srgbClr val="818A8F"/>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nl-NL" sz="1800" b="0" i="0" u="none" strike="noStrike" kern="0" cap="none" spc="0" normalizeH="0" baseline="0" noProof="0" dirty="0" smtClean="0">
              <a:ln>
                <a:noFill/>
              </a:ln>
              <a:solidFill>
                <a:srgbClr val="818A8F"/>
              </a:solidFill>
              <a:effectLst/>
              <a:uLnTx/>
              <a:uFillTx/>
              <a:latin typeface="+mn-lt"/>
              <a:ea typeface="+mn-ea"/>
              <a:cs typeface="+mn-cs"/>
            </a:endParaRPr>
          </a:p>
        </p:txBody>
      </p:sp>
      <p:sp>
        <p:nvSpPr>
          <p:cNvPr id="16" name="Rectangle 3"/>
          <p:cNvSpPr txBox="1">
            <a:spLocks noChangeArrowheads="1"/>
          </p:cNvSpPr>
          <p:nvPr/>
        </p:nvSpPr>
        <p:spPr bwMode="auto">
          <a:xfrm>
            <a:off x="251520" y="44624"/>
            <a:ext cx="864096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nl-NL" sz="2400" kern="0" dirty="0" smtClean="0">
                <a:solidFill>
                  <a:srgbClr val="818A8F"/>
                </a:solidFill>
                <a:latin typeface="+mj-lt"/>
                <a:ea typeface="+mj-ea"/>
                <a:cs typeface="+mj-cs"/>
              </a:rPr>
              <a:t>Voorbeelden </a:t>
            </a:r>
            <a:br>
              <a:rPr lang="nl-NL" sz="2400" kern="0" dirty="0" smtClean="0">
                <a:solidFill>
                  <a:srgbClr val="818A8F"/>
                </a:solidFill>
                <a:latin typeface="+mj-lt"/>
                <a:ea typeface="+mj-ea"/>
                <a:cs typeface="+mj-cs"/>
              </a:rPr>
            </a:br>
            <a:r>
              <a:rPr lang="nl-NL" sz="2400" kern="0" dirty="0" smtClean="0">
                <a:solidFill>
                  <a:srgbClr val="818A8F"/>
                </a:solidFill>
                <a:latin typeface="+mj-lt"/>
                <a:ea typeface="+mj-ea"/>
                <a:cs typeface="+mj-cs"/>
              </a:rPr>
              <a:t>Trend						       Onderzoek/Info	      		</a:t>
            </a:r>
            <a:endParaRPr kumimoji="0" lang="nl-NL" sz="2400" b="0" i="0" u="none" strike="noStrike" kern="0" cap="none" spc="0" normalizeH="0" baseline="0" noProof="0" dirty="0" smtClean="0">
              <a:ln>
                <a:noFill/>
              </a:ln>
              <a:solidFill>
                <a:srgbClr val="818A8F"/>
              </a:solidFill>
              <a:effectLst/>
              <a:uLnTx/>
              <a:uFillTx/>
              <a:latin typeface="+mj-lt"/>
              <a:ea typeface="+mj-ea"/>
              <a:cs typeface="+mj-cs"/>
            </a:endParaRPr>
          </a:p>
        </p:txBody>
      </p:sp>
      <p:sp>
        <p:nvSpPr>
          <p:cNvPr id="20" name="Titel 2"/>
          <p:cNvSpPr txBox="1">
            <a:spLocks/>
          </p:cNvSpPr>
          <p:nvPr/>
        </p:nvSpPr>
        <p:spPr bwMode="auto">
          <a:xfrm>
            <a:off x="395536" y="5742384"/>
            <a:ext cx="252028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0" cap="none" spc="0" normalizeH="0" baseline="0" noProof="0" dirty="0" smtClean="0">
                <a:ln>
                  <a:noFill/>
                </a:ln>
                <a:solidFill>
                  <a:srgbClr val="818A8F"/>
                </a:solidFill>
                <a:effectLst/>
                <a:uLnTx/>
                <a:uFillTx/>
                <a:latin typeface="+mn-lt"/>
                <a:ea typeface="+mn-ea"/>
                <a:cs typeface="+mn-cs"/>
              </a:rPr>
              <a:t>Koffiegruis recycleren</a:t>
            </a:r>
            <a:br>
              <a:rPr kumimoji="0" lang="nl-BE" sz="1800" b="0" i="0" u="none" strike="noStrike" kern="0" cap="none" spc="0" normalizeH="0" baseline="0" noProof="0" dirty="0" smtClean="0">
                <a:ln>
                  <a:noFill/>
                </a:ln>
                <a:solidFill>
                  <a:srgbClr val="818A8F"/>
                </a:solidFill>
                <a:effectLst/>
                <a:uLnTx/>
                <a:uFillTx/>
                <a:latin typeface="+mn-lt"/>
                <a:ea typeface="+mn-ea"/>
                <a:cs typeface="+mn-cs"/>
              </a:rPr>
            </a:br>
            <a:r>
              <a:rPr kumimoji="0" lang="nl-BE" sz="1000" b="0" i="0" u="none" strike="noStrike" kern="0" cap="none" spc="0" normalizeH="0" baseline="0" noProof="0" dirty="0" smtClean="0">
                <a:ln>
                  <a:noFill/>
                </a:ln>
                <a:solidFill>
                  <a:srgbClr val="818A8F"/>
                </a:solidFill>
                <a:effectLst/>
                <a:uLnTx/>
                <a:uFillTx/>
                <a:latin typeface="+mn-lt"/>
                <a:ea typeface="+mn-ea"/>
                <a:cs typeface="+mn-cs"/>
              </a:rPr>
              <a:t>La Place</a:t>
            </a:r>
          </a:p>
        </p:txBody>
      </p:sp>
      <p:sp>
        <p:nvSpPr>
          <p:cNvPr id="23" name="Titel 2"/>
          <p:cNvSpPr txBox="1">
            <a:spLocks/>
          </p:cNvSpPr>
          <p:nvPr/>
        </p:nvSpPr>
        <p:spPr bwMode="auto">
          <a:xfrm>
            <a:off x="3052711" y="2689664"/>
            <a:ext cx="284692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0" cap="none" spc="0" normalizeH="0" baseline="0" noProof="0" dirty="0" smtClean="0">
                <a:ln>
                  <a:noFill/>
                </a:ln>
                <a:solidFill>
                  <a:srgbClr val="818A8F"/>
                </a:solidFill>
                <a:effectLst/>
                <a:uLnTx/>
                <a:uFillTx/>
                <a:latin typeface="+mn-lt"/>
                <a:ea typeface="+mn-ea"/>
                <a:cs typeface="+mn-cs"/>
              </a:rPr>
              <a:t>Bar </a:t>
            </a:r>
            <a:r>
              <a:rPr kumimoji="0" lang="nl-BE" sz="1800" b="0" i="0" u="none" strike="noStrike" kern="0" cap="none" spc="0" normalizeH="0" baseline="0" noProof="0" dirty="0" err="1" smtClean="0">
                <a:ln>
                  <a:noFill/>
                </a:ln>
                <a:solidFill>
                  <a:srgbClr val="818A8F"/>
                </a:solidFill>
                <a:effectLst/>
                <a:uLnTx/>
                <a:uFillTx/>
                <a:latin typeface="+mn-lt"/>
                <a:ea typeface="+mn-ea"/>
                <a:cs typeface="+mn-cs"/>
              </a:rPr>
              <a:t>d’Office</a:t>
            </a:r>
            <a:r>
              <a:rPr kumimoji="0" lang="nl-BE" sz="1800" b="0" i="0" u="none" strike="noStrike" kern="0" cap="none" spc="0" normalizeH="0" baseline="0" noProof="0" dirty="0" smtClean="0">
                <a:ln>
                  <a:noFill/>
                </a:ln>
                <a:solidFill>
                  <a:srgbClr val="818A8F"/>
                </a:solidFill>
                <a:effectLst/>
                <a:uLnTx/>
                <a:uFillTx/>
                <a:latin typeface="+mn-lt"/>
                <a:ea typeface="+mn-ea"/>
                <a:cs typeface="+mn-cs"/>
              </a:rPr>
              <a:t> / Antwerpen</a:t>
            </a:r>
            <a:br>
              <a:rPr kumimoji="0" lang="nl-BE" sz="1800" b="0" i="0" u="none" strike="noStrike" kern="0" cap="none" spc="0" normalizeH="0" baseline="0" noProof="0" dirty="0" smtClean="0">
                <a:ln>
                  <a:noFill/>
                </a:ln>
                <a:solidFill>
                  <a:srgbClr val="818A8F"/>
                </a:solidFill>
                <a:effectLst/>
                <a:uLnTx/>
                <a:uFillTx/>
                <a:latin typeface="+mn-lt"/>
                <a:ea typeface="+mn-ea"/>
                <a:cs typeface="+mn-cs"/>
              </a:rPr>
            </a:br>
            <a:r>
              <a:rPr kumimoji="0" lang="nl-BE" sz="1800" b="0" i="0" u="none" strike="noStrike" kern="0" cap="none" spc="0" normalizeH="0" baseline="0" noProof="0" dirty="0" smtClean="0">
                <a:ln>
                  <a:noFill/>
                </a:ln>
                <a:solidFill>
                  <a:srgbClr val="818A8F"/>
                </a:solidFill>
                <a:effectLst/>
                <a:uLnTx/>
                <a:uFillTx/>
                <a:latin typeface="+mn-lt"/>
                <a:ea typeface="+mn-ea"/>
                <a:cs typeface="+mn-cs"/>
              </a:rPr>
              <a:t>Nodig? </a:t>
            </a:r>
            <a:r>
              <a:rPr kumimoji="0" lang="nl-BE" sz="1800" b="0" i="0" u="none" strike="noStrike" kern="0" cap="none" spc="0" normalizeH="0" baseline="0" noProof="0" dirty="0" err="1" smtClean="0">
                <a:ln>
                  <a:noFill/>
                </a:ln>
                <a:solidFill>
                  <a:srgbClr val="818A8F"/>
                </a:solidFill>
                <a:effectLst/>
                <a:uLnTx/>
                <a:uFillTx/>
                <a:latin typeface="+mn-lt"/>
                <a:ea typeface="+mn-ea"/>
                <a:cs typeface="+mn-cs"/>
              </a:rPr>
              <a:t>Wifi</a:t>
            </a:r>
            <a:r>
              <a:rPr kumimoji="0" lang="nl-BE" sz="1800" b="0" i="0" u="none" strike="noStrike" kern="0" cap="none" spc="0" normalizeH="0" noProof="0" dirty="0" smtClean="0">
                <a:ln>
                  <a:noFill/>
                </a:ln>
                <a:solidFill>
                  <a:srgbClr val="818A8F"/>
                </a:solidFill>
                <a:effectLst/>
                <a:uLnTx/>
                <a:uFillTx/>
                <a:latin typeface="+mn-lt"/>
                <a:ea typeface="+mn-ea"/>
                <a:cs typeface="+mn-cs"/>
              </a:rPr>
              <a:t> + Stopcontact</a:t>
            </a:r>
            <a:endParaRPr kumimoji="0" lang="nl-BE" sz="1000" b="0" i="0" u="none" strike="noStrike" kern="0" cap="none" spc="0" normalizeH="0" baseline="0" noProof="0" dirty="0" smtClean="0">
              <a:ln>
                <a:noFill/>
              </a:ln>
              <a:solidFill>
                <a:srgbClr val="818A8F"/>
              </a:solidFill>
              <a:effectLst/>
              <a:uLnTx/>
              <a:uFillTx/>
              <a:latin typeface="+mn-lt"/>
              <a:ea typeface="+mn-ea"/>
              <a:cs typeface="+mn-cs"/>
            </a:endParaRPr>
          </a:p>
        </p:txBody>
      </p:sp>
      <p:sp>
        <p:nvSpPr>
          <p:cNvPr id="24" name="Titel 2"/>
          <p:cNvSpPr txBox="1">
            <a:spLocks/>
          </p:cNvSpPr>
          <p:nvPr/>
        </p:nvSpPr>
        <p:spPr bwMode="auto">
          <a:xfrm>
            <a:off x="6300192" y="2708920"/>
            <a:ext cx="2771800" cy="9361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BE" kern="0" dirty="0" smtClean="0">
                <a:solidFill>
                  <a:srgbClr val="818A8F"/>
                </a:solidFill>
                <a:latin typeface="+mn-lt"/>
                <a:cs typeface="+mn-cs"/>
              </a:rPr>
              <a:t>Terrassen / </a:t>
            </a:r>
            <a:r>
              <a:rPr lang="nl-BE" kern="0" dirty="0" err="1" smtClean="0">
                <a:solidFill>
                  <a:srgbClr val="818A8F"/>
                </a:solidFill>
                <a:latin typeface="+mn-lt"/>
                <a:cs typeface="+mn-cs"/>
              </a:rPr>
              <a:t>Koksijde</a:t>
            </a:r>
            <a:endParaRPr kumimoji="0" lang="nl-BE" sz="1000" b="0" i="0" u="none" strike="noStrike" kern="0" cap="none" spc="0" normalizeH="0" baseline="0" noProof="0" dirty="0" smtClean="0">
              <a:ln>
                <a:noFill/>
              </a:ln>
              <a:solidFill>
                <a:srgbClr val="818A8F"/>
              </a:solidFill>
              <a:effectLst/>
              <a:uLnTx/>
              <a:uFillTx/>
              <a:latin typeface="+mn-lt"/>
              <a:ea typeface="+mn-ea"/>
              <a:cs typeface="+mn-cs"/>
            </a:endParaRPr>
          </a:p>
        </p:txBody>
      </p:sp>
      <p:sp>
        <p:nvSpPr>
          <p:cNvPr id="27" name="Titel 2"/>
          <p:cNvSpPr txBox="1">
            <a:spLocks/>
          </p:cNvSpPr>
          <p:nvPr/>
        </p:nvSpPr>
        <p:spPr bwMode="auto">
          <a:xfrm>
            <a:off x="6444208" y="5229200"/>
            <a:ext cx="252028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nl-BE" sz="1000" kern="0" dirty="0" smtClean="0">
              <a:solidFill>
                <a:srgbClr val="818A8F"/>
              </a:solidFill>
              <a:latin typeface="+mn-lt"/>
              <a:cs typeface="+mn-cs"/>
            </a:endParaRPr>
          </a:p>
        </p:txBody>
      </p:sp>
      <p:pic>
        <p:nvPicPr>
          <p:cNvPr id="33" name="Afbeelding 32" descr="electric-car_1386815c.jpg"/>
          <p:cNvPicPr>
            <a:picLocks noChangeAspect="1"/>
          </p:cNvPicPr>
          <p:nvPr/>
        </p:nvPicPr>
        <p:blipFill>
          <a:blip r:embed="rId2" cstate="print"/>
          <a:srcRect l="35209"/>
          <a:stretch>
            <a:fillRect/>
          </a:stretch>
        </p:blipFill>
        <p:spPr>
          <a:xfrm>
            <a:off x="971600" y="1484784"/>
            <a:ext cx="1584176" cy="1530815"/>
          </a:xfrm>
          <a:prstGeom prst="rect">
            <a:avLst/>
          </a:prstGeom>
        </p:spPr>
      </p:pic>
      <p:pic>
        <p:nvPicPr>
          <p:cNvPr id="35" name="Afbeelding 34" descr="citizenspace.jpg"/>
          <p:cNvPicPr>
            <a:picLocks noChangeAspect="1"/>
          </p:cNvPicPr>
          <p:nvPr/>
        </p:nvPicPr>
        <p:blipFill>
          <a:blip r:embed="rId3" cstate="print"/>
          <a:stretch>
            <a:fillRect/>
          </a:stretch>
        </p:blipFill>
        <p:spPr>
          <a:xfrm>
            <a:off x="3203848" y="1484784"/>
            <a:ext cx="2160240" cy="1434399"/>
          </a:xfrm>
          <a:prstGeom prst="rect">
            <a:avLst/>
          </a:prstGeom>
        </p:spPr>
      </p:pic>
      <p:pic>
        <p:nvPicPr>
          <p:cNvPr id="36" name="Afbeelding 35" descr="mycelium-semences-champignons-de-paris.15212772-73995676.jpg"/>
          <p:cNvPicPr>
            <a:picLocks noChangeAspect="1"/>
          </p:cNvPicPr>
          <p:nvPr/>
        </p:nvPicPr>
        <p:blipFill>
          <a:blip r:embed="rId4" cstate="print"/>
          <a:stretch>
            <a:fillRect/>
          </a:stretch>
        </p:blipFill>
        <p:spPr>
          <a:xfrm>
            <a:off x="683568" y="4005064"/>
            <a:ext cx="1633142" cy="2016224"/>
          </a:xfrm>
          <a:prstGeom prst="rect">
            <a:avLst/>
          </a:prstGeom>
        </p:spPr>
      </p:pic>
      <p:sp>
        <p:nvSpPr>
          <p:cNvPr id="37" name="Actieknop: Terug of Vorige 36">
            <a:hlinkClick r:id="rId5" action="ppaction://hlinksldjump" highlightClick="1"/>
          </p:cNvPr>
          <p:cNvSpPr/>
          <p:nvPr/>
        </p:nvSpPr>
        <p:spPr>
          <a:xfrm>
            <a:off x="8316416" y="6309320"/>
            <a:ext cx="576064" cy="432048"/>
          </a:xfrm>
          <a:prstGeom prst="actionButtonBackPreviou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tel 2"/>
          <p:cNvSpPr>
            <a:spLocks noGrp="1"/>
          </p:cNvSpPr>
          <p:nvPr>
            <p:ph type="title"/>
          </p:nvPr>
        </p:nvSpPr>
        <p:spPr>
          <a:xfrm>
            <a:off x="395536" y="2646040"/>
            <a:ext cx="2520280" cy="1143000"/>
          </a:xfrm>
        </p:spPr>
        <p:txBody>
          <a:bodyPr/>
          <a:lstStyle/>
          <a:p>
            <a:r>
              <a:rPr lang="nl-BE" sz="1800" dirty="0" err="1" smtClean="0">
                <a:latin typeface="+mn-lt"/>
                <a:ea typeface="+mn-ea"/>
                <a:cs typeface="+mn-cs"/>
              </a:rPr>
              <a:t>Patyntje</a:t>
            </a:r>
            <a:r>
              <a:rPr lang="nl-BE" sz="1800" dirty="0" smtClean="0">
                <a:latin typeface="+mn-lt"/>
                <a:ea typeface="+mn-ea"/>
                <a:cs typeface="+mn-cs"/>
              </a:rPr>
              <a:t> / Gent</a:t>
            </a:r>
            <a:endParaRPr lang="nl-BE" sz="1000" dirty="0" smtClean="0">
              <a:latin typeface="+mn-lt"/>
              <a:ea typeface="+mn-ea"/>
              <a:cs typeface="+mn-cs"/>
            </a:endParaRPr>
          </a:p>
        </p:txBody>
      </p:sp>
      <p:grpSp>
        <p:nvGrpSpPr>
          <p:cNvPr id="19" name="Groep 18"/>
          <p:cNvGrpSpPr/>
          <p:nvPr/>
        </p:nvGrpSpPr>
        <p:grpSpPr>
          <a:xfrm rot="3196778">
            <a:off x="8390937" y="6258035"/>
            <a:ext cx="433809" cy="403553"/>
            <a:chOff x="2267029" y="6109537"/>
            <a:chExt cx="433809" cy="403553"/>
          </a:xfrm>
        </p:grpSpPr>
        <p:sp>
          <p:nvSpPr>
            <p:cNvPr id="21" name="Ovaal 20"/>
            <p:cNvSpPr/>
            <p:nvPr/>
          </p:nvSpPr>
          <p:spPr>
            <a:xfrm rot="17263080">
              <a:off x="2452530" y="6204905"/>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Ovaal 21"/>
            <p:cNvSpPr/>
            <p:nvPr/>
          </p:nvSpPr>
          <p:spPr>
            <a:xfrm rot="11579483">
              <a:off x="2267029" y="6324568"/>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Ovaal 24"/>
            <p:cNvSpPr/>
            <p:nvPr/>
          </p:nvSpPr>
          <p:spPr>
            <a:xfrm rot="20134880">
              <a:off x="2457671" y="6329624"/>
              <a:ext cx="183466" cy="183466"/>
            </a:xfrm>
            <a:prstGeom prst="ellipse">
              <a:avLst/>
            </a:prstGeom>
            <a:solidFill>
              <a:srgbClr val="818A8F"/>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pic>
        <p:nvPicPr>
          <p:cNvPr id="37889" name="Picture 1"/>
          <p:cNvPicPr>
            <a:picLocks noChangeAspect="1" noChangeArrowheads="1"/>
          </p:cNvPicPr>
          <p:nvPr/>
        </p:nvPicPr>
        <p:blipFill>
          <a:blip r:embed="rId6" cstate="print"/>
          <a:srcRect l="16872" t="15566" r="21479" b="15315"/>
          <a:stretch>
            <a:fillRect/>
          </a:stretch>
        </p:blipFill>
        <p:spPr bwMode="auto">
          <a:xfrm>
            <a:off x="2843808" y="3933056"/>
            <a:ext cx="2843808" cy="1992741"/>
          </a:xfrm>
          <a:prstGeom prst="rect">
            <a:avLst/>
          </a:prstGeom>
          <a:noFill/>
          <a:ln w="9525">
            <a:noFill/>
            <a:miter lim="800000"/>
            <a:headEnd/>
            <a:tailEnd/>
          </a:ln>
        </p:spPr>
      </p:pic>
      <p:sp>
        <p:nvSpPr>
          <p:cNvPr id="26" name="Titel 2"/>
          <p:cNvSpPr txBox="1">
            <a:spLocks/>
          </p:cNvSpPr>
          <p:nvPr/>
        </p:nvSpPr>
        <p:spPr bwMode="auto">
          <a:xfrm>
            <a:off x="2771800" y="5670376"/>
            <a:ext cx="302433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nl-BE" sz="1000" kern="0" dirty="0" smtClean="0">
              <a:solidFill>
                <a:srgbClr val="818A8F"/>
              </a:solidFill>
              <a:latin typeface="+mn-lt"/>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nl-BE" sz="1000" kern="0" dirty="0" smtClean="0">
              <a:solidFill>
                <a:srgbClr val="818A8F"/>
              </a:solidFill>
              <a:latin typeface="+mn-lt"/>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l-BE" kern="0" dirty="0" smtClean="0">
                <a:solidFill>
                  <a:srgbClr val="818A8F"/>
                </a:solidFill>
                <a:latin typeface="+mn-lt"/>
                <a:cs typeface="+mn-cs"/>
              </a:rPr>
              <a:t>Geen traditionele marketing</a:t>
            </a:r>
          </a:p>
          <a:p>
            <a:pPr marL="0" marR="0" lvl="0" indent="0" algn="l" defTabSz="914400" rtl="0" eaLnBrk="1" fontAlgn="base" latinLnBrk="0" hangingPunct="1">
              <a:lnSpc>
                <a:spcPct val="100000"/>
              </a:lnSpc>
              <a:spcBef>
                <a:spcPct val="0"/>
              </a:spcBef>
              <a:spcAft>
                <a:spcPct val="0"/>
              </a:spcAft>
              <a:buClrTx/>
              <a:buSzTx/>
              <a:buFontTx/>
              <a:buNone/>
              <a:tabLst/>
              <a:defRPr/>
            </a:pPr>
            <a:r>
              <a:rPr lang="nl-BE" sz="1000" kern="0" dirty="0" err="1" smtClean="0">
                <a:solidFill>
                  <a:srgbClr val="818A8F"/>
                </a:solidFill>
                <a:latin typeface="+mn-lt"/>
                <a:cs typeface="+mn-cs"/>
              </a:rPr>
              <a:t>Josephine’s</a:t>
            </a:r>
            <a:r>
              <a:rPr lang="nl-BE" sz="1000" kern="0" dirty="0" smtClean="0">
                <a:solidFill>
                  <a:srgbClr val="818A8F"/>
                </a:solidFill>
                <a:latin typeface="+mn-lt"/>
                <a:cs typeface="+mn-cs"/>
              </a:rPr>
              <a:t> (Kasper </a:t>
            </a:r>
            <a:r>
              <a:rPr lang="nl-BE" sz="1000" kern="0" dirty="0" err="1" smtClean="0">
                <a:solidFill>
                  <a:srgbClr val="818A8F"/>
                </a:solidFill>
                <a:latin typeface="+mn-lt"/>
                <a:cs typeface="+mn-cs"/>
              </a:rPr>
              <a:t>Stuart</a:t>
            </a:r>
            <a:r>
              <a:rPr lang="nl-BE" sz="1000" kern="0" dirty="0" smtClean="0">
                <a:solidFill>
                  <a:srgbClr val="818A8F"/>
                </a:solidFill>
                <a:latin typeface="+mn-lt"/>
                <a:cs typeface="+mn-cs"/>
              </a:rPr>
              <a:t>)/ Antwerpen</a:t>
            </a:r>
            <a:r>
              <a:rPr kumimoji="0" lang="nl-BE" sz="1800" b="0" i="0" u="none" strike="noStrike" kern="0" cap="none" spc="0" normalizeH="0" baseline="0" noProof="0" dirty="0" smtClean="0">
                <a:ln>
                  <a:noFill/>
                </a:ln>
                <a:solidFill>
                  <a:srgbClr val="818A8F"/>
                </a:solidFill>
                <a:effectLst/>
                <a:uLnTx/>
                <a:uFillTx/>
                <a:latin typeface="+mn-lt"/>
                <a:ea typeface="+mn-ea"/>
                <a:cs typeface="+mn-cs"/>
              </a:rPr>
              <a:t/>
            </a:r>
            <a:br>
              <a:rPr kumimoji="0" lang="nl-BE" sz="1800" b="0" i="0" u="none" strike="noStrike" kern="0" cap="none" spc="0" normalizeH="0" baseline="0" noProof="0" dirty="0" smtClean="0">
                <a:ln>
                  <a:noFill/>
                </a:ln>
                <a:solidFill>
                  <a:srgbClr val="818A8F"/>
                </a:solidFill>
                <a:effectLst/>
                <a:uLnTx/>
                <a:uFillTx/>
                <a:latin typeface="+mn-lt"/>
                <a:ea typeface="+mn-ea"/>
                <a:cs typeface="+mn-cs"/>
              </a:rPr>
            </a:br>
            <a:endParaRPr kumimoji="0" lang="nl-BE" sz="1000" b="0" i="0" u="none" strike="noStrike" kern="0" cap="none" spc="0" normalizeH="0" baseline="0" noProof="0" dirty="0" smtClean="0">
              <a:ln>
                <a:noFill/>
              </a:ln>
              <a:solidFill>
                <a:srgbClr val="818A8F"/>
              </a:solidFill>
              <a:effectLst/>
              <a:uLnTx/>
              <a:uFillTx/>
              <a:latin typeface="+mn-lt"/>
              <a:ea typeface="+mn-ea"/>
              <a:cs typeface="+mn-cs"/>
            </a:endParaRPr>
          </a:p>
        </p:txBody>
      </p:sp>
      <p:sp>
        <p:nvSpPr>
          <p:cNvPr id="29" name="Ovaal 28">
            <a:hlinkClick r:id="rId5" action="ppaction://hlinksldjump"/>
          </p:cNvPr>
          <p:cNvSpPr/>
          <p:nvPr/>
        </p:nvSpPr>
        <p:spPr>
          <a:xfrm>
            <a:off x="8460432" y="6525344"/>
            <a:ext cx="144016" cy="144016"/>
          </a:xfrm>
          <a:prstGeom prst="ellipse">
            <a:avLst/>
          </a:pr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32" name="Afbeelding 31" descr="terras.jpg"/>
          <p:cNvPicPr>
            <a:picLocks noChangeAspect="1"/>
          </p:cNvPicPr>
          <p:nvPr/>
        </p:nvPicPr>
        <p:blipFill>
          <a:blip r:embed="rId7" cstate="print"/>
          <a:stretch>
            <a:fillRect/>
          </a:stretch>
        </p:blipFill>
        <p:spPr>
          <a:xfrm>
            <a:off x="6516216" y="1340768"/>
            <a:ext cx="2112235" cy="1584176"/>
          </a:xfrm>
          <a:prstGeom prst="rect">
            <a:avLst/>
          </a:prstGeom>
        </p:spPr>
      </p:pic>
      <p:sp>
        <p:nvSpPr>
          <p:cNvPr id="39" name="Titel 2"/>
          <p:cNvSpPr txBox="1">
            <a:spLocks/>
          </p:cNvSpPr>
          <p:nvPr/>
        </p:nvSpPr>
        <p:spPr bwMode="auto">
          <a:xfrm>
            <a:off x="6372200" y="5589240"/>
            <a:ext cx="266429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nl-BE" kern="0" dirty="0" smtClean="0">
                <a:solidFill>
                  <a:srgbClr val="818A8F"/>
                </a:solidFill>
                <a:latin typeface="+mn-lt"/>
                <a:cs typeface="+mn-cs"/>
              </a:rPr>
              <a:t>Snelst groeiend, </a:t>
            </a:r>
            <a:br>
              <a:rPr lang="nl-BE" kern="0" dirty="0" smtClean="0">
                <a:solidFill>
                  <a:srgbClr val="818A8F"/>
                </a:solidFill>
                <a:latin typeface="+mn-lt"/>
                <a:cs typeface="+mn-cs"/>
              </a:rPr>
            </a:br>
            <a:r>
              <a:rPr lang="nl-BE" kern="0" dirty="0" smtClean="0">
                <a:solidFill>
                  <a:srgbClr val="818A8F"/>
                </a:solidFill>
                <a:latin typeface="+mn-lt"/>
                <a:cs typeface="+mn-cs"/>
              </a:rPr>
              <a:t>70% is lid</a:t>
            </a:r>
            <a:r>
              <a:rPr kumimoji="0" lang="nl-BE" sz="1800" b="0" i="0" u="none" strike="noStrike" kern="0" cap="none" spc="0" normalizeH="0" baseline="0" noProof="0" dirty="0" smtClean="0">
                <a:ln>
                  <a:noFill/>
                </a:ln>
                <a:solidFill>
                  <a:srgbClr val="818A8F"/>
                </a:solidFill>
                <a:effectLst/>
                <a:uLnTx/>
                <a:uFillTx/>
                <a:latin typeface="+mn-lt"/>
                <a:ea typeface="+mn-ea"/>
                <a:cs typeface="+mn-cs"/>
              </a:rPr>
              <a:t/>
            </a:r>
            <a:br>
              <a:rPr kumimoji="0" lang="nl-BE" sz="1800" b="0" i="0" u="none" strike="noStrike" kern="0" cap="none" spc="0" normalizeH="0" baseline="0" noProof="0" dirty="0" smtClean="0">
                <a:ln>
                  <a:noFill/>
                </a:ln>
                <a:solidFill>
                  <a:srgbClr val="818A8F"/>
                </a:solidFill>
                <a:effectLst/>
                <a:uLnTx/>
                <a:uFillTx/>
                <a:latin typeface="+mn-lt"/>
                <a:ea typeface="+mn-ea"/>
                <a:cs typeface="+mn-cs"/>
              </a:rPr>
            </a:br>
            <a:endParaRPr kumimoji="0" lang="nl-BE" sz="1000" b="0" i="0" u="none" strike="noStrike" kern="0" cap="none" spc="0" normalizeH="0" baseline="0" noProof="0" dirty="0" smtClean="0">
              <a:ln>
                <a:noFill/>
              </a:ln>
              <a:solidFill>
                <a:srgbClr val="818A8F"/>
              </a:solidFill>
              <a:effectLst/>
              <a:uLnTx/>
              <a:uFillTx/>
              <a:latin typeface="+mn-lt"/>
              <a:ea typeface="+mn-ea"/>
              <a:cs typeface="+mn-cs"/>
            </a:endParaRPr>
          </a:p>
        </p:txBody>
      </p:sp>
      <p:pic>
        <p:nvPicPr>
          <p:cNvPr id="1026" name="Picture 2"/>
          <p:cNvPicPr>
            <a:picLocks noChangeAspect="1" noChangeArrowheads="1"/>
          </p:cNvPicPr>
          <p:nvPr/>
        </p:nvPicPr>
        <p:blipFill>
          <a:blip r:embed="rId8" cstate="print"/>
          <a:srcRect l="31499" t="23760" r="47801" b="60400"/>
          <a:stretch>
            <a:fillRect/>
          </a:stretch>
        </p:blipFill>
        <p:spPr bwMode="auto">
          <a:xfrm>
            <a:off x="6372200" y="4365104"/>
            <a:ext cx="2376264" cy="113647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hthoek 30"/>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Afgeronde rechthoek 27"/>
          <p:cNvSpPr/>
          <p:nvPr/>
        </p:nvSpPr>
        <p:spPr>
          <a:xfrm>
            <a:off x="323527" y="908720"/>
            <a:ext cx="8398441" cy="5760640"/>
          </a:xfrm>
          <a:prstGeom prst="roundRect">
            <a:avLst>
              <a:gd name="adj" fmla="val 5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Rectangle 4"/>
          <p:cNvSpPr txBox="1">
            <a:spLocks noChangeArrowheads="1"/>
          </p:cNvSpPr>
          <p:nvPr/>
        </p:nvSpPr>
        <p:spPr bwMode="auto">
          <a:xfrm>
            <a:off x="395536" y="1255029"/>
            <a:ext cx="8568952" cy="5655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pPr>
            <a:r>
              <a:rPr kumimoji="0" lang="nl-BE" sz="1800" b="1" i="0" u="none" strike="noStrike" kern="0" cap="none" spc="0" normalizeH="0" baseline="0" noProof="0" dirty="0" smtClean="0">
                <a:ln>
                  <a:noFill/>
                </a:ln>
                <a:solidFill>
                  <a:srgbClr val="ED2939"/>
                </a:solidFill>
                <a:effectLst/>
                <a:uLnTx/>
                <a:uFillTx/>
                <a:latin typeface="+mn-lt"/>
                <a:ea typeface="+mn-ea"/>
                <a:cs typeface="+mn-cs"/>
              </a:rPr>
              <a:t>Schoen</a:t>
            </a:r>
            <a:r>
              <a:rPr kumimoji="0" lang="nl-BE" sz="1800" b="1" i="0" u="none" strike="noStrike" kern="0" cap="none" spc="0" normalizeH="0" noProof="0" dirty="0" smtClean="0">
                <a:ln>
                  <a:noFill/>
                </a:ln>
                <a:solidFill>
                  <a:srgbClr val="ED2939"/>
                </a:solidFill>
                <a:effectLst/>
                <a:uLnTx/>
                <a:uFillTx/>
                <a:latin typeface="+mn-lt"/>
                <a:ea typeface="+mn-ea"/>
                <a:cs typeface="+mn-cs"/>
              </a:rPr>
              <a:t> afgeven als garantie	</a:t>
            </a:r>
            <a:r>
              <a:rPr lang="nl-BE" b="1" kern="0" dirty="0" smtClean="0">
                <a:solidFill>
                  <a:srgbClr val="ED2939"/>
                </a:solidFill>
                <a:latin typeface="+mn-lt"/>
                <a:cs typeface="+mn-cs"/>
              </a:rPr>
              <a:t>	Hotel met “Thema” kamers</a:t>
            </a:r>
            <a:r>
              <a:rPr kumimoji="0" lang="nl-BE" sz="1800" b="1" i="0" u="none" strike="noStrike" kern="0" cap="none" spc="0" normalizeH="0" baseline="0" noProof="0" dirty="0" smtClean="0">
                <a:ln>
                  <a:noFill/>
                </a:ln>
                <a:solidFill>
                  <a:srgbClr val="ED2939"/>
                </a:solidFill>
                <a:effectLst/>
                <a:uLnTx/>
                <a:uFillTx/>
                <a:latin typeface="+mn-lt"/>
                <a:ea typeface="+mn-ea"/>
                <a:cs typeface="+mn-cs"/>
              </a:rPr>
              <a:t>		</a:t>
            </a:r>
            <a:r>
              <a:rPr kumimoji="0" lang="nl-BE" sz="1800" b="1" i="0" u="none" strike="noStrike" kern="0" cap="none" spc="0" normalizeH="0" noProof="0" dirty="0" smtClean="0">
                <a:ln>
                  <a:noFill/>
                </a:ln>
                <a:solidFill>
                  <a:srgbClr val="ED2939"/>
                </a:solidFill>
                <a:effectLst/>
                <a:uLnTx/>
                <a:uFillTx/>
                <a:latin typeface="+mn-lt"/>
                <a:ea typeface="+mn-ea"/>
                <a:cs typeface="+mn-cs"/>
              </a:rPr>
              <a:t>        </a:t>
            </a:r>
            <a:r>
              <a:rPr lang="nl-BE" b="1" kern="0" dirty="0" smtClean="0">
                <a:solidFill>
                  <a:srgbClr val="ED2939"/>
                </a:solidFill>
                <a:latin typeface="+mn-lt"/>
                <a:cs typeface="+mn-cs"/>
              </a:rPr>
              <a:t>		</a:t>
            </a:r>
            <a:r>
              <a:rPr kumimoji="0" lang="nl-BE" sz="1800" b="0" i="0" u="none" strike="noStrike" kern="0" cap="none" spc="0" normalizeH="0" baseline="0" noProof="0" dirty="0" smtClean="0">
                <a:ln>
                  <a:noFill/>
                </a:ln>
                <a:solidFill>
                  <a:srgbClr val="818A8F"/>
                </a:solidFill>
                <a:effectLst/>
                <a:uLnTx/>
                <a:uFillTx/>
                <a:latin typeface="+mn-lt"/>
                <a:ea typeface="+mn-ea"/>
                <a:cs typeface="+mn-cs"/>
              </a:rPr>
              <a:t>	</a:t>
            </a:r>
            <a:endParaRPr kumimoji="0" lang="nl-BE" sz="1400" b="0" i="0" u="none" strike="noStrike" kern="0" cap="none" spc="0" normalizeH="0" baseline="0" noProof="0" dirty="0" smtClean="0">
              <a:ln>
                <a:noFill/>
              </a:ln>
              <a:solidFill>
                <a:srgbClr val="818A8F"/>
              </a:solidFill>
              <a:effectLst/>
              <a:uLnTx/>
              <a:uFillTx/>
              <a:latin typeface="+mn-lt"/>
              <a:ea typeface="+mn-ea"/>
              <a:cs typeface="+mn-cs"/>
            </a:endParaRPr>
          </a:p>
          <a:p>
            <a:pPr marL="514350" marR="0" lvl="0" indent="-514350" algn="l" defTabSz="914400" rtl="0" eaLnBrk="1" fontAlgn="base" latinLnBrk="0" hangingPunct="1">
              <a:lnSpc>
                <a:spcPct val="100000"/>
              </a:lnSpc>
              <a:spcBef>
                <a:spcPct val="20000"/>
              </a:spcBef>
              <a:spcAft>
                <a:spcPct val="0"/>
              </a:spcAft>
              <a:buClrTx/>
              <a:buSzTx/>
              <a:buFontTx/>
              <a:buNone/>
              <a:tabLst/>
              <a:defRPr/>
            </a:pPr>
            <a:endParaRPr kumimoji="0" lang="nl-BE" sz="3200" b="0" i="0" u="none" strike="noStrike" kern="0" cap="none" spc="0" normalizeH="0" baseline="0" noProof="0" dirty="0" smtClean="0">
              <a:ln>
                <a:noFill/>
              </a:ln>
              <a:solidFill>
                <a:srgbClr val="818A8F"/>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nl-NL" sz="1800" b="0" i="0" u="none" strike="noStrike" kern="0" cap="none" spc="0" normalizeH="0" baseline="0" noProof="0" dirty="0" smtClean="0">
              <a:ln>
                <a:noFill/>
              </a:ln>
              <a:solidFill>
                <a:srgbClr val="818A8F"/>
              </a:solidFill>
              <a:effectLst/>
              <a:uLnTx/>
              <a:uFillTx/>
              <a:latin typeface="+mn-lt"/>
              <a:ea typeface="+mn-ea"/>
              <a:cs typeface="+mn-cs"/>
            </a:endParaRPr>
          </a:p>
        </p:txBody>
      </p:sp>
      <p:sp>
        <p:nvSpPr>
          <p:cNvPr id="16" name="Rectangle 3"/>
          <p:cNvSpPr txBox="1">
            <a:spLocks noChangeArrowheads="1"/>
          </p:cNvSpPr>
          <p:nvPr/>
        </p:nvSpPr>
        <p:spPr bwMode="auto">
          <a:xfrm>
            <a:off x="251520" y="44624"/>
            <a:ext cx="864096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nl-NL" sz="2400" kern="0" dirty="0" smtClean="0">
                <a:solidFill>
                  <a:srgbClr val="818A8F"/>
                </a:solidFill>
                <a:latin typeface="+mj-lt"/>
                <a:ea typeface="+mj-ea"/>
                <a:cs typeface="+mj-cs"/>
              </a:rPr>
              <a:t>Voorbeelden </a:t>
            </a:r>
            <a:br>
              <a:rPr lang="nl-NL" sz="2400" kern="0" dirty="0" smtClean="0">
                <a:solidFill>
                  <a:srgbClr val="818A8F"/>
                </a:solidFill>
                <a:latin typeface="+mj-lt"/>
                <a:ea typeface="+mj-ea"/>
                <a:cs typeface="+mj-cs"/>
              </a:rPr>
            </a:br>
            <a:r>
              <a:rPr lang="nl-NL" sz="2400" kern="0" dirty="0" smtClean="0">
                <a:solidFill>
                  <a:srgbClr val="818A8F"/>
                </a:solidFill>
                <a:latin typeface="+mj-lt"/>
                <a:ea typeface="+mj-ea"/>
                <a:cs typeface="+mj-cs"/>
              </a:rPr>
              <a:t>Humor						       	      		</a:t>
            </a:r>
            <a:endParaRPr kumimoji="0" lang="nl-NL" sz="2400" b="0" i="0" u="none" strike="noStrike" kern="0" cap="none" spc="0" normalizeH="0" baseline="0" noProof="0" dirty="0" smtClean="0">
              <a:ln>
                <a:noFill/>
              </a:ln>
              <a:solidFill>
                <a:srgbClr val="818A8F"/>
              </a:solidFill>
              <a:effectLst/>
              <a:uLnTx/>
              <a:uFillTx/>
              <a:latin typeface="+mj-lt"/>
              <a:ea typeface="+mj-ea"/>
              <a:cs typeface="+mj-cs"/>
            </a:endParaRPr>
          </a:p>
        </p:txBody>
      </p:sp>
      <p:sp>
        <p:nvSpPr>
          <p:cNvPr id="23" name="Titel 2"/>
          <p:cNvSpPr txBox="1">
            <a:spLocks/>
          </p:cNvSpPr>
          <p:nvPr/>
        </p:nvSpPr>
        <p:spPr bwMode="auto">
          <a:xfrm>
            <a:off x="5584896" y="5177878"/>
            <a:ext cx="284692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0" cap="none" spc="0" normalizeH="0" baseline="0" noProof="0" dirty="0" smtClean="0">
                <a:ln>
                  <a:noFill/>
                </a:ln>
                <a:solidFill>
                  <a:srgbClr val="818A8F"/>
                </a:solidFill>
                <a:effectLst/>
                <a:uLnTx/>
                <a:uFillTx/>
                <a:latin typeface="+mn-lt"/>
                <a:ea typeface="+mn-ea"/>
                <a:cs typeface="+mn-cs"/>
              </a:rPr>
              <a:t>V8 Hotel / Stuttgart</a:t>
            </a:r>
            <a:endParaRPr kumimoji="0" lang="nl-BE" sz="1000" b="0" i="0" u="none" strike="noStrike" kern="0" cap="none" spc="0" normalizeH="0" baseline="0" noProof="0" dirty="0" smtClean="0">
              <a:ln>
                <a:noFill/>
              </a:ln>
              <a:solidFill>
                <a:srgbClr val="818A8F"/>
              </a:solidFill>
              <a:effectLst/>
              <a:uLnTx/>
              <a:uFillTx/>
              <a:latin typeface="+mn-lt"/>
              <a:ea typeface="+mn-ea"/>
              <a:cs typeface="+mn-cs"/>
            </a:endParaRPr>
          </a:p>
        </p:txBody>
      </p:sp>
      <p:sp>
        <p:nvSpPr>
          <p:cNvPr id="27" name="Titel 2"/>
          <p:cNvSpPr txBox="1">
            <a:spLocks/>
          </p:cNvSpPr>
          <p:nvPr/>
        </p:nvSpPr>
        <p:spPr bwMode="auto">
          <a:xfrm>
            <a:off x="6444208" y="5492960"/>
            <a:ext cx="252028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nl-BE" sz="1000" kern="0" dirty="0" smtClean="0">
              <a:solidFill>
                <a:srgbClr val="818A8F"/>
              </a:solidFill>
              <a:latin typeface="+mn-lt"/>
              <a:cs typeface="+mn-cs"/>
            </a:endParaRPr>
          </a:p>
        </p:txBody>
      </p:sp>
      <p:sp>
        <p:nvSpPr>
          <p:cNvPr id="37" name="Actieknop: Terug of Vorige 36">
            <a:hlinkClick r:id="rId3" action="ppaction://hlinksldjump" highlightClick="1"/>
          </p:cNvPr>
          <p:cNvSpPr/>
          <p:nvPr/>
        </p:nvSpPr>
        <p:spPr>
          <a:xfrm>
            <a:off x="8316416" y="6309320"/>
            <a:ext cx="576064" cy="432048"/>
          </a:xfrm>
          <a:prstGeom prst="actionButtonBackPreviou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tel 2"/>
          <p:cNvSpPr>
            <a:spLocks noGrp="1"/>
          </p:cNvSpPr>
          <p:nvPr>
            <p:ph type="title"/>
          </p:nvPr>
        </p:nvSpPr>
        <p:spPr>
          <a:xfrm>
            <a:off x="694475" y="5230975"/>
            <a:ext cx="3297233" cy="1143000"/>
          </a:xfrm>
        </p:spPr>
        <p:txBody>
          <a:bodyPr/>
          <a:lstStyle/>
          <a:p>
            <a:r>
              <a:rPr lang="nl-BE" sz="1800" dirty="0" smtClean="0">
                <a:latin typeface="+mn-lt"/>
                <a:ea typeface="+mn-ea"/>
                <a:cs typeface="+mn-cs"/>
              </a:rPr>
              <a:t>Café De </a:t>
            </a:r>
            <a:r>
              <a:rPr lang="nl-BE" sz="1800" dirty="0" err="1" smtClean="0">
                <a:latin typeface="+mn-lt"/>
                <a:ea typeface="+mn-ea"/>
                <a:cs typeface="+mn-cs"/>
              </a:rPr>
              <a:t>Dulle</a:t>
            </a:r>
            <a:r>
              <a:rPr lang="nl-BE" sz="1800" dirty="0" smtClean="0">
                <a:latin typeface="+mn-lt"/>
                <a:ea typeface="+mn-ea"/>
                <a:cs typeface="+mn-cs"/>
              </a:rPr>
              <a:t> Griet / Gent</a:t>
            </a:r>
            <a:endParaRPr lang="nl-BE" sz="1000" dirty="0" smtClean="0">
              <a:latin typeface="+mn-lt"/>
              <a:ea typeface="+mn-ea"/>
              <a:cs typeface="+mn-cs"/>
            </a:endParaRPr>
          </a:p>
        </p:txBody>
      </p:sp>
      <p:grpSp>
        <p:nvGrpSpPr>
          <p:cNvPr id="2" name="Groep 18"/>
          <p:cNvGrpSpPr/>
          <p:nvPr/>
        </p:nvGrpSpPr>
        <p:grpSpPr>
          <a:xfrm rot="3196778">
            <a:off x="8390937" y="6258035"/>
            <a:ext cx="433809" cy="403553"/>
            <a:chOff x="2267029" y="6109537"/>
            <a:chExt cx="433809" cy="403553"/>
          </a:xfrm>
        </p:grpSpPr>
        <p:sp>
          <p:nvSpPr>
            <p:cNvPr id="21" name="Ovaal 20"/>
            <p:cNvSpPr/>
            <p:nvPr/>
          </p:nvSpPr>
          <p:spPr>
            <a:xfrm rot="17263080">
              <a:off x="2452530" y="6204905"/>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Ovaal 21"/>
            <p:cNvSpPr/>
            <p:nvPr/>
          </p:nvSpPr>
          <p:spPr>
            <a:xfrm rot="11579483">
              <a:off x="2267029" y="6324568"/>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Ovaal 24"/>
            <p:cNvSpPr/>
            <p:nvPr/>
          </p:nvSpPr>
          <p:spPr>
            <a:xfrm rot="20134880">
              <a:off x="2457671" y="6329624"/>
              <a:ext cx="183466" cy="183466"/>
            </a:xfrm>
            <a:prstGeom prst="ellipse">
              <a:avLst/>
            </a:prstGeom>
            <a:solidFill>
              <a:srgbClr val="818A8F"/>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29" name="Ovaal 28">
            <a:hlinkClick r:id="rId3" action="ppaction://hlinksldjump"/>
          </p:cNvPr>
          <p:cNvSpPr/>
          <p:nvPr/>
        </p:nvSpPr>
        <p:spPr>
          <a:xfrm>
            <a:off x="8460432" y="6525344"/>
            <a:ext cx="144016" cy="144016"/>
          </a:xfrm>
          <a:prstGeom prst="ellipse">
            <a:avLst/>
          </a:pr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4" name="Picture 2"/>
          <p:cNvPicPr>
            <a:picLocks noChangeAspect="1" noChangeArrowheads="1"/>
          </p:cNvPicPr>
          <p:nvPr/>
        </p:nvPicPr>
        <p:blipFill>
          <a:blip r:embed="rId4" cstate="print"/>
          <a:srcRect l="49562" t="32407" r="21584" b="31429"/>
          <a:stretch>
            <a:fillRect/>
          </a:stretch>
        </p:blipFill>
        <p:spPr bwMode="auto">
          <a:xfrm>
            <a:off x="4572000" y="2417006"/>
            <a:ext cx="3959498" cy="3101607"/>
          </a:xfrm>
          <a:prstGeom prst="rect">
            <a:avLst/>
          </a:prstGeom>
          <a:noFill/>
          <a:ln w="9525">
            <a:noFill/>
            <a:miter lim="800000"/>
            <a:headEnd/>
            <a:tailEnd/>
          </a:ln>
        </p:spPr>
      </p:pic>
      <p:pic>
        <p:nvPicPr>
          <p:cNvPr id="34" name="Afbeelding 33" descr="Afb009.jpg"/>
          <p:cNvPicPr>
            <a:picLocks noChangeAspect="1"/>
          </p:cNvPicPr>
          <p:nvPr/>
        </p:nvPicPr>
        <p:blipFill>
          <a:blip r:embed="rId5" cstate="print"/>
          <a:srcRect l="51813" b="61282"/>
          <a:stretch>
            <a:fillRect/>
          </a:stretch>
        </p:blipFill>
        <p:spPr>
          <a:xfrm>
            <a:off x="553916" y="1802414"/>
            <a:ext cx="3365643" cy="3824654"/>
          </a:xfrm>
          <a:prstGeom prst="rect">
            <a:avLst/>
          </a:prstGeom>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Afgeronde rechthoek 7"/>
          <p:cNvSpPr/>
          <p:nvPr/>
        </p:nvSpPr>
        <p:spPr>
          <a:xfrm>
            <a:off x="395536" y="1124744"/>
            <a:ext cx="8496944" cy="5184576"/>
          </a:xfrm>
          <a:prstGeom prst="roundRect">
            <a:avLst>
              <a:gd name="adj" fmla="val 566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jdelijke aanduiding voor inhoud 1"/>
          <p:cNvSpPr>
            <a:spLocks noGrp="1"/>
          </p:cNvSpPr>
          <p:nvPr>
            <p:ph idx="1"/>
          </p:nvPr>
        </p:nvSpPr>
        <p:spPr>
          <a:xfrm>
            <a:off x="457200" y="3284984"/>
            <a:ext cx="8229600" cy="2841179"/>
          </a:xfrm>
        </p:spPr>
        <p:txBody>
          <a:bodyPr/>
          <a:lstStyle/>
          <a:p>
            <a:pPr>
              <a:buNone/>
            </a:pPr>
            <a:r>
              <a:rPr lang="nl-BE" sz="1800" dirty="0" smtClean="0"/>
              <a:t>Restaurant </a:t>
            </a:r>
            <a:r>
              <a:rPr lang="nl-BE" sz="1800" dirty="0" err="1" smtClean="0"/>
              <a:t>Icecreamists</a:t>
            </a:r>
            <a:r>
              <a:rPr lang="nl-BE" sz="1800" dirty="0" smtClean="0"/>
              <a:t>     </a:t>
            </a:r>
            <a:r>
              <a:rPr lang="nl-BE" sz="1800" i="1" dirty="0" err="1" smtClean="0"/>
              <a:t>Le</a:t>
            </a:r>
            <a:r>
              <a:rPr lang="nl-BE" sz="1800" i="1" dirty="0" smtClean="0"/>
              <a:t> Petit </a:t>
            </a:r>
            <a:r>
              <a:rPr lang="nl-BE" sz="1800" i="1" dirty="0" err="1" smtClean="0"/>
              <a:t>Delice</a:t>
            </a:r>
            <a:r>
              <a:rPr lang="nl-BE" sz="1800" i="1" dirty="0" smtClean="0"/>
              <a:t>		Traiteur Joris </a:t>
            </a:r>
            <a:r>
              <a:rPr lang="nl-BE" sz="1800" i="1" dirty="0" err="1" smtClean="0"/>
              <a:t>Boddez</a:t>
            </a:r>
            <a:endParaRPr lang="nl-BE" sz="1800" i="1" dirty="0" smtClean="0"/>
          </a:p>
          <a:p>
            <a:pPr>
              <a:buNone/>
            </a:pPr>
            <a:r>
              <a:rPr lang="nl-BE" sz="1800" dirty="0" smtClean="0"/>
              <a:t>Londen			</a:t>
            </a:r>
            <a:r>
              <a:rPr lang="nl-BE" sz="1800" i="1" dirty="0" smtClean="0"/>
              <a:t> Oostende </a:t>
            </a:r>
            <a:r>
              <a:rPr lang="nl-BE" sz="1000" i="1" dirty="0" smtClean="0"/>
              <a:t>		</a:t>
            </a:r>
          </a:p>
        </p:txBody>
      </p:sp>
      <p:pic>
        <p:nvPicPr>
          <p:cNvPr id="4" name="Afbeelding 3" descr="eee8b449f941889e006178bd42fbd881.jpg"/>
          <p:cNvPicPr>
            <a:picLocks noChangeAspect="1"/>
          </p:cNvPicPr>
          <p:nvPr/>
        </p:nvPicPr>
        <p:blipFill>
          <a:blip r:embed="rId2" cstate="print"/>
          <a:srcRect r="19361"/>
          <a:stretch>
            <a:fillRect/>
          </a:stretch>
        </p:blipFill>
        <p:spPr>
          <a:xfrm>
            <a:off x="539552" y="1484784"/>
            <a:ext cx="2304256" cy="1609725"/>
          </a:xfrm>
          <a:prstGeom prst="rect">
            <a:avLst/>
          </a:prstGeom>
        </p:spPr>
      </p:pic>
      <p:pic>
        <p:nvPicPr>
          <p:cNvPr id="6" name="Afbeelding 5" descr="7239_G_1_THUMBPROFILE_200x200_48268832ad925c4c3f5e7f4fb13b9673.jpg"/>
          <p:cNvPicPr>
            <a:picLocks noChangeAspect="1"/>
          </p:cNvPicPr>
          <p:nvPr/>
        </p:nvPicPr>
        <p:blipFill>
          <a:blip r:embed="rId3" cstate="print"/>
          <a:stretch>
            <a:fillRect/>
          </a:stretch>
        </p:blipFill>
        <p:spPr>
          <a:xfrm>
            <a:off x="3419872" y="1484784"/>
            <a:ext cx="1728192" cy="1728192"/>
          </a:xfrm>
          <a:prstGeom prst="rect">
            <a:avLst/>
          </a:prstGeom>
        </p:spPr>
      </p:pic>
      <p:sp>
        <p:nvSpPr>
          <p:cNvPr id="9" name="Rectangle 3"/>
          <p:cNvSpPr txBox="1">
            <a:spLocks noChangeArrowheads="1"/>
          </p:cNvSpPr>
          <p:nvPr/>
        </p:nvSpPr>
        <p:spPr bwMode="auto">
          <a:xfrm>
            <a:off x="251520" y="44624"/>
            <a:ext cx="864096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nl-NL" sz="2400" kern="0" dirty="0" smtClean="0">
                <a:solidFill>
                  <a:srgbClr val="818A8F"/>
                </a:solidFill>
                <a:latin typeface="+mj-lt"/>
                <a:ea typeface="+mj-ea"/>
                <a:cs typeface="+mj-cs"/>
              </a:rPr>
              <a:t>Voorbeelden </a:t>
            </a:r>
            <a:br>
              <a:rPr lang="nl-NL" sz="2400" kern="0" dirty="0" smtClean="0">
                <a:solidFill>
                  <a:srgbClr val="818A8F"/>
                </a:solidFill>
                <a:latin typeface="+mj-lt"/>
                <a:ea typeface="+mj-ea"/>
                <a:cs typeface="+mj-cs"/>
              </a:rPr>
            </a:br>
            <a:r>
              <a:rPr lang="nl-NL" sz="2400" kern="0" dirty="0" smtClean="0">
                <a:solidFill>
                  <a:srgbClr val="818A8F"/>
                </a:solidFill>
                <a:latin typeface="+mj-lt"/>
                <a:ea typeface="+mj-ea"/>
                <a:cs typeface="+mj-cs"/>
              </a:rPr>
              <a:t>Nieuwswaarde	      		</a:t>
            </a:r>
            <a:endParaRPr kumimoji="0" lang="nl-NL" sz="2400" b="0" i="0" u="none" strike="noStrike" kern="0" cap="none" spc="0" normalizeH="0" baseline="0" noProof="0" dirty="0" smtClean="0">
              <a:ln>
                <a:noFill/>
              </a:ln>
              <a:solidFill>
                <a:srgbClr val="818A8F"/>
              </a:solidFill>
              <a:effectLst/>
              <a:uLnTx/>
              <a:uFillTx/>
              <a:latin typeface="+mj-lt"/>
              <a:ea typeface="+mj-ea"/>
              <a:cs typeface="+mj-cs"/>
            </a:endParaRPr>
          </a:p>
        </p:txBody>
      </p:sp>
      <p:sp>
        <p:nvSpPr>
          <p:cNvPr id="12" name="Rectangle 4"/>
          <p:cNvSpPr txBox="1">
            <a:spLocks noChangeArrowheads="1"/>
          </p:cNvSpPr>
          <p:nvPr/>
        </p:nvSpPr>
        <p:spPr bwMode="auto">
          <a:xfrm>
            <a:off x="395536" y="1135285"/>
            <a:ext cx="8568952" cy="5655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pPr>
            <a:r>
              <a:rPr kumimoji="0" lang="nl-BE" sz="1800" b="1" i="0" u="none" strike="noStrike" kern="0" cap="none" spc="0" normalizeH="0" baseline="0" noProof="0" dirty="0" err="1" smtClean="0">
                <a:ln>
                  <a:noFill/>
                </a:ln>
                <a:solidFill>
                  <a:srgbClr val="ED2939"/>
                </a:solidFill>
                <a:effectLst/>
                <a:uLnTx/>
                <a:uFillTx/>
                <a:latin typeface="+mn-lt"/>
                <a:ea typeface="+mn-ea"/>
                <a:cs typeface="+mn-cs"/>
              </a:rPr>
              <a:t>Ijsje</a:t>
            </a:r>
            <a:r>
              <a:rPr kumimoji="0" lang="nl-BE" sz="1800" b="1" i="0" u="none" strike="noStrike" kern="0" cap="none" spc="0" normalizeH="0" baseline="0" noProof="0" dirty="0" smtClean="0">
                <a:ln>
                  <a:noFill/>
                </a:ln>
                <a:solidFill>
                  <a:srgbClr val="ED2939"/>
                </a:solidFill>
                <a:effectLst/>
                <a:uLnTx/>
                <a:uFillTx/>
                <a:latin typeface="+mn-lt"/>
                <a:ea typeface="+mn-ea"/>
                <a:cs typeface="+mn-cs"/>
              </a:rPr>
              <a:t> van moedermelk	</a:t>
            </a:r>
            <a:r>
              <a:rPr lang="nl-BE" b="1" kern="0" dirty="0" smtClean="0">
                <a:solidFill>
                  <a:srgbClr val="ED2939"/>
                </a:solidFill>
                <a:latin typeface="+mn-lt"/>
                <a:cs typeface="+mn-cs"/>
              </a:rPr>
              <a:t>   </a:t>
            </a:r>
            <a:r>
              <a:rPr kumimoji="0" lang="nl-BE" sz="1800" b="1" i="0" u="none" strike="noStrike" kern="0" cap="none" spc="0" normalizeH="0" baseline="0" noProof="0" dirty="0" smtClean="0">
                <a:ln>
                  <a:noFill/>
                </a:ln>
                <a:solidFill>
                  <a:srgbClr val="ED2939"/>
                </a:solidFill>
                <a:effectLst/>
                <a:uLnTx/>
                <a:uFillTx/>
                <a:latin typeface="+mn-lt"/>
                <a:ea typeface="+mn-ea"/>
                <a:cs typeface="+mn-cs"/>
              </a:rPr>
              <a:t>Nachtrestaurant	Mobiele keuken</a:t>
            </a:r>
            <a:r>
              <a:rPr kumimoji="0" lang="nl-BE" sz="1800" b="0" i="0" u="none" strike="noStrike" kern="0" cap="none" spc="0" normalizeH="0" baseline="0" noProof="0" dirty="0" smtClean="0">
                <a:ln>
                  <a:noFill/>
                </a:ln>
                <a:solidFill>
                  <a:srgbClr val="818A8F"/>
                </a:solidFill>
                <a:effectLst/>
                <a:uLnTx/>
                <a:uFillTx/>
                <a:latin typeface="+mn-lt"/>
                <a:ea typeface="+mn-ea"/>
                <a:cs typeface="+mn-cs"/>
              </a:rPr>
              <a:t>	</a:t>
            </a:r>
            <a:endParaRPr kumimoji="0" lang="nl-BE" sz="1400" b="0" i="0" u="none" strike="noStrike" kern="0" cap="none" spc="0" normalizeH="0" baseline="0" noProof="0" dirty="0" smtClean="0">
              <a:ln>
                <a:noFill/>
              </a:ln>
              <a:solidFill>
                <a:srgbClr val="818A8F"/>
              </a:solidFill>
              <a:effectLst/>
              <a:uLnTx/>
              <a:uFillTx/>
              <a:latin typeface="+mn-lt"/>
              <a:ea typeface="+mn-ea"/>
              <a:cs typeface="+mn-cs"/>
            </a:endParaRPr>
          </a:p>
          <a:p>
            <a:pPr marL="514350" marR="0" lvl="0" indent="-514350" algn="l" defTabSz="914400" rtl="0" eaLnBrk="1" fontAlgn="base" latinLnBrk="0" hangingPunct="1">
              <a:lnSpc>
                <a:spcPct val="100000"/>
              </a:lnSpc>
              <a:spcBef>
                <a:spcPct val="20000"/>
              </a:spcBef>
              <a:spcAft>
                <a:spcPct val="0"/>
              </a:spcAft>
              <a:buClrTx/>
              <a:buSzTx/>
              <a:buFontTx/>
              <a:buNone/>
              <a:tabLst/>
              <a:defRPr/>
            </a:pPr>
            <a:endParaRPr kumimoji="0" lang="nl-BE" sz="3200" b="0" i="0" u="none" strike="noStrike" kern="0" cap="none" spc="0" normalizeH="0" baseline="0" noProof="0" dirty="0" smtClean="0">
              <a:ln>
                <a:noFill/>
              </a:ln>
              <a:solidFill>
                <a:srgbClr val="818A8F"/>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nl-NL" sz="1800" b="0" i="0" u="none" strike="noStrike" kern="0" cap="none" spc="0" normalizeH="0" baseline="0" noProof="0" dirty="0" smtClean="0">
              <a:ln>
                <a:noFill/>
              </a:ln>
              <a:solidFill>
                <a:srgbClr val="818A8F"/>
              </a:solidFill>
              <a:effectLst/>
              <a:uLnTx/>
              <a:uFillTx/>
              <a:latin typeface="+mn-lt"/>
              <a:ea typeface="+mn-ea"/>
              <a:cs typeface="+mn-cs"/>
            </a:endParaRPr>
          </a:p>
        </p:txBody>
      </p:sp>
      <p:sp>
        <p:nvSpPr>
          <p:cNvPr id="11" name="Actieknop: Terug of Vorige 10">
            <a:hlinkClick r:id="" action="ppaction://hlinkshowjump?jump=lastslideviewed" highlightClick="1"/>
          </p:cNvPr>
          <p:cNvSpPr/>
          <p:nvPr/>
        </p:nvSpPr>
        <p:spPr>
          <a:xfrm>
            <a:off x="8316416" y="6309320"/>
            <a:ext cx="576064" cy="432048"/>
          </a:xfrm>
          <a:prstGeom prst="actionButtonBackPreviou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14" name="Groep 31"/>
          <p:cNvGrpSpPr/>
          <p:nvPr/>
        </p:nvGrpSpPr>
        <p:grpSpPr>
          <a:xfrm rot="3196778">
            <a:off x="8462945" y="6258035"/>
            <a:ext cx="433809" cy="403553"/>
            <a:chOff x="2267029" y="6109537"/>
            <a:chExt cx="433809" cy="403553"/>
          </a:xfrm>
        </p:grpSpPr>
        <p:sp>
          <p:nvSpPr>
            <p:cNvPr id="15" name="Ovaal 14"/>
            <p:cNvSpPr/>
            <p:nvPr/>
          </p:nvSpPr>
          <p:spPr>
            <a:xfrm rot="17263080">
              <a:off x="2452530" y="6204905"/>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Ovaal 15"/>
            <p:cNvSpPr/>
            <p:nvPr/>
          </p:nvSpPr>
          <p:spPr>
            <a:xfrm rot="11579483">
              <a:off x="2267029" y="6324568"/>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Ovaal 16"/>
            <p:cNvSpPr/>
            <p:nvPr/>
          </p:nvSpPr>
          <p:spPr>
            <a:xfrm rot="20134880">
              <a:off x="2457671" y="6329624"/>
              <a:ext cx="183466" cy="183466"/>
            </a:xfrm>
            <a:prstGeom prst="ellipse">
              <a:avLst/>
            </a:prstGeom>
            <a:solidFill>
              <a:srgbClr val="818A8F"/>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18" name="Ovaal 17">
            <a:hlinkClick r:id="rId4" action="ppaction://hlinksldjump"/>
          </p:cNvPr>
          <p:cNvSpPr/>
          <p:nvPr/>
        </p:nvSpPr>
        <p:spPr>
          <a:xfrm>
            <a:off x="8532440" y="6525344"/>
            <a:ext cx="144016" cy="144016"/>
          </a:xfrm>
          <a:prstGeom prst="ellipse">
            <a:avLst/>
          </a:pr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tangle 4"/>
          <p:cNvSpPr txBox="1">
            <a:spLocks noChangeArrowheads="1"/>
          </p:cNvSpPr>
          <p:nvPr/>
        </p:nvSpPr>
        <p:spPr bwMode="auto">
          <a:xfrm>
            <a:off x="395536" y="991269"/>
            <a:ext cx="8568952" cy="5655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pPr>
            <a:endParaRPr kumimoji="0" lang="nl-BE" sz="1800" b="1" i="0" u="none" strike="noStrike" kern="0" cap="none" spc="0" normalizeH="0" baseline="0" noProof="0" dirty="0" smtClean="0">
              <a:ln>
                <a:noFill/>
              </a:ln>
              <a:solidFill>
                <a:srgbClr val="ED2939"/>
              </a:solidFill>
              <a:effectLst/>
              <a:uLnTx/>
              <a:uFillTx/>
              <a:latin typeface="+mn-lt"/>
              <a:ea typeface="+mn-ea"/>
              <a:cs typeface="+mn-cs"/>
            </a:endParaRPr>
          </a:p>
          <a:p>
            <a:pPr marL="342900" lvl="0" indent="-342900">
              <a:spcBef>
                <a:spcPct val="20000"/>
              </a:spcBef>
            </a:pPr>
            <a:endParaRPr lang="nl-BE" b="1" kern="0" dirty="0" smtClean="0">
              <a:solidFill>
                <a:srgbClr val="ED2939"/>
              </a:solidFill>
              <a:latin typeface="+mn-lt"/>
              <a:cs typeface="+mn-cs"/>
            </a:endParaRPr>
          </a:p>
          <a:p>
            <a:pPr marL="342900" lvl="0" indent="-342900">
              <a:spcBef>
                <a:spcPct val="20000"/>
              </a:spcBef>
            </a:pPr>
            <a:endParaRPr kumimoji="0" lang="nl-BE" sz="1800" b="1" i="0" u="none" strike="noStrike" kern="0" cap="none" spc="0" normalizeH="0" baseline="0" noProof="0" dirty="0" smtClean="0">
              <a:ln>
                <a:noFill/>
              </a:ln>
              <a:solidFill>
                <a:srgbClr val="ED2939"/>
              </a:solidFill>
              <a:effectLst/>
              <a:uLnTx/>
              <a:uFillTx/>
              <a:latin typeface="+mn-lt"/>
              <a:ea typeface="+mn-ea"/>
              <a:cs typeface="+mn-cs"/>
            </a:endParaRPr>
          </a:p>
          <a:p>
            <a:pPr marL="342900" lvl="0" indent="-342900">
              <a:spcBef>
                <a:spcPct val="20000"/>
              </a:spcBef>
            </a:pPr>
            <a:endParaRPr kumimoji="0" lang="nl-BE" sz="1800" b="1" i="0" u="none" strike="noStrike" kern="0" cap="none" spc="0" normalizeH="0" baseline="0" noProof="0" dirty="0" smtClean="0">
              <a:ln>
                <a:noFill/>
              </a:ln>
              <a:solidFill>
                <a:srgbClr val="ED2939"/>
              </a:solidFill>
              <a:effectLst/>
              <a:uLnTx/>
              <a:uFillTx/>
              <a:latin typeface="+mn-lt"/>
              <a:ea typeface="+mn-ea"/>
              <a:cs typeface="+mn-cs"/>
            </a:endParaRPr>
          </a:p>
          <a:p>
            <a:pPr marL="342900" lvl="0" indent="-342900">
              <a:spcBef>
                <a:spcPct val="20000"/>
              </a:spcBef>
            </a:pPr>
            <a:endParaRPr lang="nl-BE" b="1" kern="0" dirty="0" smtClean="0">
              <a:solidFill>
                <a:srgbClr val="ED2939"/>
              </a:solidFill>
              <a:latin typeface="+mn-lt"/>
              <a:cs typeface="+mn-cs"/>
            </a:endParaRPr>
          </a:p>
          <a:p>
            <a:pPr marL="342900" lvl="0" indent="-342900">
              <a:spcBef>
                <a:spcPct val="20000"/>
              </a:spcBef>
            </a:pPr>
            <a:endParaRPr kumimoji="0" lang="nl-BE" sz="1800" b="1" i="0" u="none" strike="noStrike" kern="0" cap="none" spc="0" normalizeH="0" baseline="0" noProof="0" dirty="0" smtClean="0">
              <a:ln>
                <a:noFill/>
              </a:ln>
              <a:solidFill>
                <a:srgbClr val="ED2939"/>
              </a:solidFill>
              <a:effectLst/>
              <a:uLnTx/>
              <a:uFillTx/>
              <a:latin typeface="+mn-lt"/>
              <a:ea typeface="+mn-ea"/>
              <a:cs typeface="+mn-cs"/>
            </a:endParaRPr>
          </a:p>
          <a:p>
            <a:pPr marL="342900" lvl="0" indent="-342900">
              <a:spcBef>
                <a:spcPct val="20000"/>
              </a:spcBef>
            </a:pPr>
            <a:endParaRPr lang="nl-BE" b="1" kern="0" dirty="0" smtClean="0">
              <a:solidFill>
                <a:srgbClr val="ED2939"/>
              </a:solidFill>
              <a:latin typeface="+mn-lt"/>
              <a:cs typeface="+mn-cs"/>
            </a:endParaRPr>
          </a:p>
          <a:p>
            <a:pPr marL="342900" lvl="0" indent="-342900">
              <a:spcBef>
                <a:spcPct val="20000"/>
              </a:spcBef>
            </a:pPr>
            <a:endParaRPr kumimoji="0" lang="nl-BE" sz="1800" b="1" i="0" u="none" strike="noStrike" kern="0" cap="none" spc="0" normalizeH="0" baseline="0" noProof="0" dirty="0" smtClean="0">
              <a:ln>
                <a:noFill/>
              </a:ln>
              <a:solidFill>
                <a:srgbClr val="ED2939"/>
              </a:solidFill>
              <a:effectLst/>
              <a:uLnTx/>
              <a:uFillTx/>
              <a:latin typeface="+mn-lt"/>
              <a:ea typeface="+mn-ea"/>
              <a:cs typeface="+mn-cs"/>
            </a:endParaRPr>
          </a:p>
          <a:p>
            <a:pPr marL="342900" lvl="0" indent="-342900">
              <a:spcBef>
                <a:spcPct val="20000"/>
              </a:spcBef>
            </a:pPr>
            <a:endParaRPr kumimoji="0" lang="nl-BE" sz="1800" b="1" i="0" u="none" strike="noStrike" kern="0" cap="none" spc="0" normalizeH="0" baseline="0" noProof="0" dirty="0" smtClean="0">
              <a:ln>
                <a:noFill/>
              </a:ln>
              <a:solidFill>
                <a:srgbClr val="ED2939"/>
              </a:solidFill>
              <a:effectLst/>
              <a:uLnTx/>
              <a:uFillTx/>
              <a:latin typeface="+mn-lt"/>
              <a:ea typeface="+mn-ea"/>
              <a:cs typeface="+mn-cs"/>
            </a:endParaRPr>
          </a:p>
          <a:p>
            <a:pPr marL="342900" lvl="0" indent="-342900">
              <a:spcBef>
                <a:spcPct val="20000"/>
              </a:spcBef>
            </a:pPr>
            <a:r>
              <a:rPr kumimoji="0" lang="nl-BE" sz="1800" b="1" i="0" u="none" strike="noStrike" kern="0" cap="none" spc="0" normalizeH="0" baseline="0" noProof="0" dirty="0" smtClean="0">
                <a:ln>
                  <a:noFill/>
                </a:ln>
                <a:solidFill>
                  <a:srgbClr val="ED2939"/>
                </a:solidFill>
                <a:effectLst/>
                <a:uLnTx/>
                <a:uFillTx/>
                <a:latin typeface="+mn-lt"/>
                <a:ea typeface="+mn-ea"/>
                <a:cs typeface="+mn-cs"/>
              </a:rPr>
              <a:t>Braille Menu		</a:t>
            </a:r>
            <a:r>
              <a:rPr lang="nl-BE" b="1" kern="0" dirty="0" smtClean="0">
                <a:solidFill>
                  <a:srgbClr val="ED2939"/>
                </a:solidFill>
                <a:latin typeface="+mn-lt"/>
                <a:cs typeface="+mn-cs"/>
              </a:rPr>
              <a:t>   Taxi Service</a:t>
            </a:r>
            <a:r>
              <a:rPr kumimoji="0" lang="nl-BE" sz="1800" b="0" i="0" u="none" strike="noStrike" kern="0" cap="none" spc="0" normalizeH="0" baseline="0" noProof="0" dirty="0" smtClean="0">
                <a:ln>
                  <a:noFill/>
                </a:ln>
                <a:solidFill>
                  <a:srgbClr val="818A8F"/>
                </a:solidFill>
                <a:effectLst/>
                <a:uLnTx/>
                <a:uFillTx/>
                <a:latin typeface="+mn-lt"/>
                <a:ea typeface="+mn-ea"/>
                <a:cs typeface="+mn-cs"/>
              </a:rPr>
              <a:t>	</a:t>
            </a:r>
            <a:endParaRPr kumimoji="0" lang="nl-BE" sz="1400" b="0" i="0" u="none" strike="noStrike" kern="0" cap="none" spc="0" normalizeH="0" baseline="0" noProof="0" dirty="0" smtClean="0">
              <a:ln>
                <a:noFill/>
              </a:ln>
              <a:solidFill>
                <a:srgbClr val="818A8F"/>
              </a:solidFill>
              <a:effectLst/>
              <a:uLnTx/>
              <a:uFillTx/>
              <a:latin typeface="+mn-lt"/>
              <a:ea typeface="+mn-ea"/>
              <a:cs typeface="+mn-cs"/>
            </a:endParaRPr>
          </a:p>
          <a:p>
            <a:pPr marL="514350" marR="0" lvl="0" indent="-514350" algn="l" defTabSz="914400" rtl="0" eaLnBrk="1" fontAlgn="base" latinLnBrk="0" hangingPunct="1">
              <a:lnSpc>
                <a:spcPct val="100000"/>
              </a:lnSpc>
              <a:spcBef>
                <a:spcPct val="20000"/>
              </a:spcBef>
              <a:spcAft>
                <a:spcPct val="0"/>
              </a:spcAft>
              <a:buClrTx/>
              <a:buSzTx/>
              <a:buFontTx/>
              <a:buNone/>
              <a:tabLst/>
              <a:defRPr/>
            </a:pPr>
            <a:endParaRPr kumimoji="0" lang="nl-BE" sz="3200" b="0" i="0" u="none" strike="noStrike" kern="0" cap="none" spc="0" normalizeH="0" baseline="0" noProof="0" dirty="0" smtClean="0">
              <a:ln>
                <a:noFill/>
              </a:ln>
              <a:solidFill>
                <a:srgbClr val="818A8F"/>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nl-NL" sz="1800" b="0" i="0" u="none" strike="noStrike" kern="0" cap="none" spc="0" normalizeH="0" baseline="0" noProof="0" dirty="0" smtClean="0">
              <a:ln>
                <a:noFill/>
              </a:ln>
              <a:solidFill>
                <a:srgbClr val="818A8F"/>
              </a:solidFill>
              <a:effectLst/>
              <a:uLnTx/>
              <a:uFillTx/>
              <a:latin typeface="+mn-lt"/>
              <a:ea typeface="+mn-ea"/>
              <a:cs typeface="+mn-cs"/>
            </a:endParaRPr>
          </a:p>
        </p:txBody>
      </p:sp>
      <p:sp>
        <p:nvSpPr>
          <p:cNvPr id="22" name="Titel 2"/>
          <p:cNvSpPr txBox="1">
            <a:spLocks/>
          </p:cNvSpPr>
          <p:nvPr/>
        </p:nvSpPr>
        <p:spPr bwMode="auto">
          <a:xfrm>
            <a:off x="539552" y="5517232"/>
            <a:ext cx="2771800" cy="9361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BE" kern="0" dirty="0" err="1" smtClean="0">
                <a:solidFill>
                  <a:srgbClr val="818A8F"/>
                </a:solidFill>
                <a:latin typeface="+mn-lt"/>
                <a:cs typeface="+mn-cs"/>
              </a:rPr>
              <a:t>Lissewege</a:t>
            </a:r>
            <a:r>
              <a:rPr lang="nl-BE" kern="0" dirty="0" smtClean="0">
                <a:solidFill>
                  <a:srgbClr val="818A8F"/>
                </a:solidFill>
                <a:latin typeface="+mn-lt"/>
                <a:cs typeface="+mn-cs"/>
              </a:rPr>
              <a:t> (Brugge)</a:t>
            </a:r>
            <a:endParaRPr kumimoji="0" lang="nl-BE" sz="1000" b="0" i="0" u="none" strike="noStrike" kern="0" cap="none" spc="0" normalizeH="0" baseline="0" noProof="0" dirty="0" smtClean="0">
              <a:ln>
                <a:noFill/>
              </a:ln>
              <a:solidFill>
                <a:srgbClr val="818A8F"/>
              </a:solidFill>
              <a:effectLst/>
              <a:uLnTx/>
              <a:uFillTx/>
              <a:latin typeface="+mn-lt"/>
              <a:ea typeface="+mn-ea"/>
              <a:cs typeface="+mn-cs"/>
            </a:endParaRPr>
          </a:p>
        </p:txBody>
      </p:sp>
      <p:sp>
        <p:nvSpPr>
          <p:cNvPr id="23" name="Titel 2"/>
          <p:cNvSpPr txBox="1">
            <a:spLocks/>
          </p:cNvSpPr>
          <p:nvPr/>
        </p:nvSpPr>
        <p:spPr bwMode="auto">
          <a:xfrm>
            <a:off x="3347864" y="5373216"/>
            <a:ext cx="252028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0" cap="none" spc="0" normalizeH="0" baseline="0" noProof="0" dirty="0" err="1" smtClean="0">
                <a:ln>
                  <a:noFill/>
                </a:ln>
                <a:solidFill>
                  <a:srgbClr val="818A8F"/>
                </a:solidFill>
                <a:effectLst/>
                <a:uLnTx/>
                <a:uFillTx/>
                <a:latin typeface="+mn-lt"/>
                <a:ea typeface="+mn-ea"/>
                <a:cs typeface="+mn-cs"/>
              </a:rPr>
              <a:t>Oudenaerde</a:t>
            </a:r>
            <a:endParaRPr lang="nl-BE" sz="1000" kern="0" dirty="0" smtClean="0">
              <a:solidFill>
                <a:srgbClr val="818A8F"/>
              </a:solidFill>
              <a:latin typeface="+mn-lt"/>
              <a:cs typeface="+mn-cs"/>
            </a:endParaRPr>
          </a:p>
        </p:txBody>
      </p:sp>
      <p:pic>
        <p:nvPicPr>
          <p:cNvPr id="24" name="Afbeelding 23" descr="braille_big.jpg"/>
          <p:cNvPicPr>
            <a:picLocks noChangeAspect="1"/>
          </p:cNvPicPr>
          <p:nvPr/>
        </p:nvPicPr>
        <p:blipFill>
          <a:blip r:embed="rId5" cstate="print"/>
          <a:stretch>
            <a:fillRect/>
          </a:stretch>
        </p:blipFill>
        <p:spPr>
          <a:xfrm>
            <a:off x="683568" y="4347261"/>
            <a:ext cx="2088232" cy="1385995"/>
          </a:xfrm>
          <a:prstGeom prst="rect">
            <a:avLst/>
          </a:prstGeom>
        </p:spPr>
      </p:pic>
      <p:pic>
        <p:nvPicPr>
          <p:cNvPr id="25" name="Afbeelding 24" descr="afhaaldienst restaurant_0.jpg"/>
          <p:cNvPicPr>
            <a:picLocks noChangeAspect="1"/>
          </p:cNvPicPr>
          <p:nvPr/>
        </p:nvPicPr>
        <p:blipFill>
          <a:blip r:embed="rId6" cstate="print"/>
          <a:stretch>
            <a:fillRect/>
          </a:stretch>
        </p:blipFill>
        <p:spPr>
          <a:xfrm>
            <a:off x="3419872" y="4365104"/>
            <a:ext cx="2146524" cy="1296144"/>
          </a:xfrm>
          <a:prstGeom prst="rect">
            <a:avLst/>
          </a:prstGeom>
        </p:spPr>
      </p:pic>
      <p:pic>
        <p:nvPicPr>
          <p:cNvPr id="26" name="Afbeelding 25" descr="mobielkeuken1.jpg"/>
          <p:cNvPicPr>
            <a:picLocks noChangeAspect="1"/>
          </p:cNvPicPr>
          <p:nvPr/>
        </p:nvPicPr>
        <p:blipFill>
          <a:blip r:embed="rId7" cstate="print"/>
          <a:stretch>
            <a:fillRect/>
          </a:stretch>
        </p:blipFill>
        <p:spPr>
          <a:xfrm>
            <a:off x="5786896" y="1484784"/>
            <a:ext cx="2481175" cy="1656184"/>
          </a:xfrm>
          <a:prstGeom prst="rect">
            <a:avLst/>
          </a:prstGeom>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Afgeronde rechthoek 20"/>
          <p:cNvSpPr/>
          <p:nvPr/>
        </p:nvSpPr>
        <p:spPr>
          <a:xfrm>
            <a:off x="395536" y="1124744"/>
            <a:ext cx="8496944" cy="5184576"/>
          </a:xfrm>
          <a:prstGeom prst="roundRect">
            <a:avLst>
              <a:gd name="adj" fmla="val 566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tangle 3"/>
          <p:cNvSpPr txBox="1">
            <a:spLocks noChangeArrowheads="1"/>
          </p:cNvSpPr>
          <p:nvPr/>
        </p:nvSpPr>
        <p:spPr bwMode="auto">
          <a:xfrm>
            <a:off x="251520" y="44624"/>
            <a:ext cx="864096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nl-NL" sz="2400" kern="0" dirty="0" smtClean="0">
                <a:solidFill>
                  <a:srgbClr val="818A8F"/>
                </a:solidFill>
                <a:latin typeface="+mj-lt"/>
                <a:ea typeface="+mj-ea"/>
                <a:cs typeface="+mj-cs"/>
              </a:rPr>
              <a:t>Voorbeelden </a:t>
            </a:r>
            <a:br>
              <a:rPr lang="nl-NL" sz="2400" kern="0" dirty="0" smtClean="0">
                <a:solidFill>
                  <a:srgbClr val="818A8F"/>
                </a:solidFill>
                <a:latin typeface="+mj-lt"/>
                <a:ea typeface="+mj-ea"/>
                <a:cs typeface="+mj-cs"/>
              </a:rPr>
            </a:br>
            <a:r>
              <a:rPr lang="nl-NL" sz="2400" kern="0" dirty="0" smtClean="0">
                <a:solidFill>
                  <a:srgbClr val="818A8F"/>
                </a:solidFill>
                <a:latin typeface="+mj-lt"/>
                <a:ea typeface="+mj-ea"/>
                <a:cs typeface="+mj-cs"/>
              </a:rPr>
              <a:t>Nieuwswaarde	      		</a:t>
            </a:r>
            <a:endParaRPr kumimoji="0" lang="nl-NL" sz="2400" b="0" i="0" u="none" strike="noStrike" kern="0" cap="none" spc="0" normalizeH="0" baseline="0" noProof="0" dirty="0" smtClean="0">
              <a:ln>
                <a:noFill/>
              </a:ln>
              <a:solidFill>
                <a:srgbClr val="818A8F"/>
              </a:solidFill>
              <a:effectLst/>
              <a:uLnTx/>
              <a:uFillTx/>
              <a:latin typeface="+mj-lt"/>
              <a:ea typeface="+mj-ea"/>
              <a:cs typeface="+mj-cs"/>
            </a:endParaRPr>
          </a:p>
        </p:txBody>
      </p:sp>
      <p:sp>
        <p:nvSpPr>
          <p:cNvPr id="13" name="Rectangle 3"/>
          <p:cNvSpPr txBox="1">
            <a:spLocks noChangeArrowheads="1"/>
          </p:cNvSpPr>
          <p:nvPr/>
        </p:nvSpPr>
        <p:spPr bwMode="auto">
          <a:xfrm>
            <a:off x="755576" y="1340768"/>
            <a:ext cx="8640960" cy="33752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tabLst/>
              <a:defRPr/>
            </a:pPr>
            <a:r>
              <a:rPr lang="nl-NL" kern="0" dirty="0" smtClean="0">
                <a:solidFill>
                  <a:srgbClr val="818A8F"/>
                </a:solidFill>
                <a:latin typeface="+mj-lt"/>
                <a:ea typeface="+mj-ea"/>
                <a:cs typeface="+mj-cs"/>
              </a:rPr>
              <a:t>Je kan ook altijd een </a:t>
            </a:r>
            <a:r>
              <a:rPr lang="nl-NL" kern="0" dirty="0" err="1" smtClean="0">
                <a:solidFill>
                  <a:srgbClr val="818A8F"/>
                </a:solidFill>
                <a:latin typeface="+mj-lt"/>
                <a:ea typeface="+mj-ea"/>
                <a:cs typeface="+mj-cs"/>
              </a:rPr>
              <a:t>Michelinster</a:t>
            </a:r>
            <a:r>
              <a:rPr lang="nl-NL" kern="0" dirty="0" smtClean="0">
                <a:solidFill>
                  <a:srgbClr val="818A8F"/>
                </a:solidFill>
                <a:latin typeface="+mj-lt"/>
                <a:ea typeface="+mj-ea"/>
                <a:cs typeface="+mj-cs"/>
              </a:rPr>
              <a:t> weigeren…</a:t>
            </a:r>
          </a:p>
          <a:p>
            <a:pPr marL="0" marR="0" lvl="0" indent="0" algn="l" defTabSz="914400" rtl="0" eaLnBrk="1" fontAlgn="base" latinLnBrk="0" hangingPunct="1">
              <a:lnSpc>
                <a:spcPct val="100000"/>
              </a:lnSpc>
              <a:spcBef>
                <a:spcPct val="0"/>
              </a:spcBef>
              <a:spcAft>
                <a:spcPct val="0"/>
              </a:spcAft>
              <a:buClrTx/>
              <a:buSzTx/>
              <a:buFontTx/>
              <a:buNone/>
              <a:tabLst/>
              <a:defRPr/>
            </a:pPr>
            <a:r>
              <a:rPr lang="nl-NL" kern="0" dirty="0" smtClean="0">
                <a:solidFill>
                  <a:srgbClr val="818A8F"/>
                </a:solidFill>
                <a:latin typeface="+mj-lt"/>
                <a:ea typeface="+mj-ea"/>
                <a:cs typeface="+mj-cs"/>
              </a:rPr>
              <a:t>    Jo Bussels – </a:t>
            </a:r>
            <a:r>
              <a:rPr lang="nl-NL" kern="0" dirty="0" err="1" smtClean="0">
                <a:solidFill>
                  <a:srgbClr val="818A8F"/>
                </a:solidFill>
                <a:latin typeface="+mj-lt"/>
                <a:ea typeface="+mj-ea"/>
                <a:cs typeface="+mj-cs"/>
              </a:rPr>
              <a:t>Radis</a:t>
            </a:r>
            <a:r>
              <a:rPr lang="nl-NL" kern="0" dirty="0" smtClean="0">
                <a:solidFill>
                  <a:srgbClr val="818A8F"/>
                </a:solidFill>
                <a:latin typeface="+mj-lt"/>
                <a:ea typeface="+mj-ea"/>
                <a:cs typeface="+mj-cs"/>
              </a:rPr>
              <a:t> </a:t>
            </a:r>
            <a:r>
              <a:rPr lang="nl-NL" kern="0" dirty="0" err="1" smtClean="0">
                <a:solidFill>
                  <a:srgbClr val="818A8F"/>
                </a:solidFill>
                <a:latin typeface="+mj-lt"/>
                <a:ea typeface="+mj-ea"/>
                <a:cs typeface="+mj-cs"/>
              </a:rPr>
              <a:t>Noir</a:t>
            </a:r>
            <a:r>
              <a:rPr lang="nl-NL" kern="0" dirty="0" smtClean="0">
                <a:solidFill>
                  <a:srgbClr val="818A8F"/>
                </a:solidFill>
                <a:latin typeface="+mj-lt"/>
                <a:ea typeface="+mj-ea"/>
                <a:cs typeface="+mj-cs"/>
              </a:rPr>
              <a:t> / Antwerpen</a:t>
            </a:r>
          </a:p>
          <a:p>
            <a:pPr marL="0" marR="0" lvl="0" indent="0" algn="l" defTabSz="914400" rtl="0" eaLnBrk="1" fontAlgn="base" latinLnBrk="0" hangingPunct="1">
              <a:lnSpc>
                <a:spcPct val="100000"/>
              </a:lnSpc>
              <a:spcBef>
                <a:spcPct val="0"/>
              </a:spcBef>
              <a:spcAft>
                <a:spcPct val="0"/>
              </a:spcAft>
              <a:buClrTx/>
              <a:buSzTx/>
              <a:buFontTx/>
              <a:buNone/>
              <a:tabLst/>
              <a:defRPr/>
            </a:pPr>
            <a:endParaRPr lang="nl-NL" kern="0" dirty="0" smtClean="0">
              <a:solidFill>
                <a:srgbClr val="818A8F"/>
              </a:solidFill>
              <a:latin typeface="+mj-lt"/>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nl-NL" kern="0" dirty="0" smtClean="0">
              <a:solidFill>
                <a:srgbClr val="818A8F"/>
              </a:solidFill>
              <a:latin typeface="+mj-lt"/>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nl-NL" kern="0" dirty="0" smtClean="0">
              <a:solidFill>
                <a:srgbClr val="818A8F"/>
              </a:solidFill>
              <a:latin typeface="+mj-lt"/>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l-NL" kern="0" dirty="0" smtClean="0">
                <a:solidFill>
                  <a:srgbClr val="818A8F"/>
                </a:solidFill>
                <a:latin typeface="+mj-lt"/>
                <a:ea typeface="+mj-ea"/>
                <a:cs typeface="+mj-cs"/>
              </a:rPr>
              <a:t>Zorg dus dat je niet pas een persbericht haalt bij faillissement.</a:t>
            </a:r>
          </a:p>
          <a:p>
            <a:pPr marL="0" marR="0" lvl="0" indent="0" algn="l" defTabSz="914400" rtl="0" eaLnBrk="1" fontAlgn="base" latinLnBrk="0" hangingPunct="1">
              <a:lnSpc>
                <a:spcPct val="100000"/>
              </a:lnSpc>
              <a:spcBef>
                <a:spcPct val="0"/>
              </a:spcBef>
              <a:spcAft>
                <a:spcPct val="0"/>
              </a:spcAft>
              <a:buClrTx/>
              <a:buSzTx/>
              <a:buFontTx/>
              <a:buNone/>
              <a:tabLst/>
              <a:defRPr/>
            </a:pPr>
            <a:endParaRPr lang="nl-NL" kern="0" dirty="0" smtClean="0">
              <a:solidFill>
                <a:srgbClr val="818A8F"/>
              </a:solidFill>
              <a:latin typeface="+mj-lt"/>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lang="nl-NL" kern="0" dirty="0" smtClean="0">
              <a:solidFill>
                <a:srgbClr val="818A8F"/>
              </a:solidFill>
              <a:latin typeface="+mj-lt"/>
              <a:ea typeface="+mj-ea"/>
              <a:cs typeface="+mj-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nl-NL" kern="0" dirty="0" smtClean="0">
                <a:solidFill>
                  <a:srgbClr val="818A8F"/>
                </a:solidFill>
                <a:latin typeface="+mj-lt"/>
                <a:ea typeface="+mj-ea"/>
                <a:cs typeface="+mj-cs"/>
              </a:rPr>
              <a:t>Op de hoogte blijven over wat er leeft?</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nl-NL" kern="0" dirty="0" smtClean="0">
                <a:solidFill>
                  <a:srgbClr val="818A8F"/>
                </a:solidFill>
                <a:latin typeface="+mj-lt"/>
                <a:ea typeface="+mj-ea"/>
                <a:cs typeface="+mj-cs"/>
              </a:rPr>
              <a:t> Horecakrant</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nl-NL" kern="0" dirty="0" smtClean="0">
                <a:solidFill>
                  <a:srgbClr val="818A8F"/>
                </a:solidFill>
                <a:latin typeface="+mj-lt"/>
                <a:ea typeface="+mj-ea"/>
                <a:cs typeface="+mj-cs"/>
              </a:rPr>
              <a:t> Nieuwsbrief Horecamail </a:t>
            </a:r>
            <a:r>
              <a:rPr lang="nl-NL" sz="1400" kern="0" dirty="0" smtClean="0">
                <a:solidFill>
                  <a:srgbClr val="818A8F"/>
                </a:solidFill>
                <a:latin typeface="+mj-lt"/>
                <a:ea typeface="+mj-ea"/>
                <a:cs typeface="+mj-cs"/>
              </a:rPr>
              <a:t>(Evolution Media Group)</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defRPr/>
            </a:pPr>
            <a:r>
              <a:rPr lang="nl-NL" kern="0" dirty="0" smtClean="0">
                <a:solidFill>
                  <a:srgbClr val="818A8F"/>
                </a:solidFill>
                <a:latin typeface="+mj-lt"/>
                <a:ea typeface="+mj-ea"/>
                <a:cs typeface="+mj-cs"/>
              </a:rPr>
              <a:t> </a:t>
            </a:r>
            <a:r>
              <a:rPr lang="nl-NL" kern="0" dirty="0" err="1" smtClean="0">
                <a:solidFill>
                  <a:srgbClr val="818A8F"/>
                </a:solidFill>
                <a:latin typeface="+mj-lt"/>
                <a:ea typeface="+mj-ea"/>
                <a:cs typeface="+mj-cs"/>
              </a:rPr>
              <a:t>Guidea</a:t>
            </a:r>
            <a:r>
              <a:rPr lang="nl-NL" kern="0" dirty="0" smtClean="0">
                <a:solidFill>
                  <a:srgbClr val="818A8F"/>
                </a:solidFill>
                <a:latin typeface="+mj-lt"/>
                <a:ea typeface="+mj-ea"/>
                <a:cs typeface="+mj-cs"/>
              </a:rPr>
              <a:t> Website blog </a:t>
            </a:r>
            <a:r>
              <a:rPr lang="nl-NL" kern="0" dirty="0" err="1" smtClean="0">
                <a:solidFill>
                  <a:srgbClr val="818A8F"/>
                </a:solidFill>
                <a:latin typeface="+mj-lt"/>
                <a:ea typeface="+mj-ea"/>
                <a:cs typeface="+mj-cs"/>
              </a:rPr>
              <a:t>www.guidea.be</a:t>
            </a:r>
            <a:r>
              <a:rPr lang="nl-NL" kern="0" dirty="0" smtClean="0">
                <a:solidFill>
                  <a:srgbClr val="818A8F"/>
                </a:solidFill>
                <a:latin typeface="+mj-lt"/>
                <a:ea typeface="+mj-ea"/>
                <a:cs typeface="+mj-cs"/>
              </a:rPr>
              <a:t>	      	</a:t>
            </a:r>
            <a:r>
              <a:rPr lang="nl-NL" sz="2400" kern="0" dirty="0" smtClean="0">
                <a:solidFill>
                  <a:srgbClr val="818A8F"/>
                </a:solidFill>
                <a:latin typeface="+mj-lt"/>
                <a:ea typeface="+mj-ea"/>
                <a:cs typeface="+mj-cs"/>
              </a:rPr>
              <a:t>	</a:t>
            </a:r>
            <a:endParaRPr kumimoji="0" lang="nl-NL" sz="2400" b="0" i="0" u="none" strike="noStrike" kern="0" cap="none" spc="0" normalizeH="0" baseline="0" noProof="0" dirty="0" smtClean="0">
              <a:ln>
                <a:noFill/>
              </a:ln>
              <a:solidFill>
                <a:srgbClr val="818A8F"/>
              </a:solidFill>
              <a:effectLst/>
              <a:uLnTx/>
              <a:uFillTx/>
              <a:latin typeface="+mj-lt"/>
              <a:ea typeface="+mj-ea"/>
              <a:cs typeface="+mj-cs"/>
            </a:endParaRPr>
          </a:p>
        </p:txBody>
      </p:sp>
      <p:sp>
        <p:nvSpPr>
          <p:cNvPr id="11" name="Actieknop: Terug of Vorige 10">
            <a:hlinkClick r:id="" action="ppaction://hlinkshowjump?jump=lastslideviewed" highlightClick="1"/>
          </p:cNvPr>
          <p:cNvSpPr/>
          <p:nvPr/>
        </p:nvSpPr>
        <p:spPr>
          <a:xfrm>
            <a:off x="8316416" y="6309320"/>
            <a:ext cx="576064" cy="432048"/>
          </a:xfrm>
          <a:prstGeom prst="actionButtonBackPreviou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3" name="Groep 31"/>
          <p:cNvGrpSpPr/>
          <p:nvPr/>
        </p:nvGrpSpPr>
        <p:grpSpPr>
          <a:xfrm rot="3196778">
            <a:off x="8462945" y="6258035"/>
            <a:ext cx="433809" cy="403553"/>
            <a:chOff x="2267029" y="6109537"/>
            <a:chExt cx="433809" cy="403553"/>
          </a:xfrm>
        </p:grpSpPr>
        <p:sp>
          <p:nvSpPr>
            <p:cNvPr id="15" name="Ovaal 14"/>
            <p:cNvSpPr/>
            <p:nvPr/>
          </p:nvSpPr>
          <p:spPr>
            <a:xfrm rot="17263080">
              <a:off x="2452530" y="6204905"/>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Ovaal 15"/>
            <p:cNvSpPr/>
            <p:nvPr/>
          </p:nvSpPr>
          <p:spPr>
            <a:xfrm rot="11579483">
              <a:off x="2267029" y="6324568"/>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Ovaal 16"/>
            <p:cNvSpPr/>
            <p:nvPr/>
          </p:nvSpPr>
          <p:spPr>
            <a:xfrm rot="20134880">
              <a:off x="2457671" y="6329624"/>
              <a:ext cx="183466" cy="183466"/>
            </a:xfrm>
            <a:prstGeom prst="ellipse">
              <a:avLst/>
            </a:prstGeom>
            <a:solidFill>
              <a:srgbClr val="818A8F"/>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18" name="Ovaal 17">
            <a:hlinkClick r:id="rId2" action="ppaction://hlinksldjump"/>
          </p:cNvPr>
          <p:cNvSpPr/>
          <p:nvPr/>
        </p:nvSpPr>
        <p:spPr>
          <a:xfrm>
            <a:off x="8532440" y="6525344"/>
            <a:ext cx="144016" cy="144016"/>
          </a:xfrm>
          <a:prstGeom prst="ellipse">
            <a:avLst/>
          </a:pr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Afbeelding 19" descr="michelinverbod1.jpg"/>
          <p:cNvPicPr>
            <a:picLocks noChangeAspect="1"/>
          </p:cNvPicPr>
          <p:nvPr/>
        </p:nvPicPr>
        <p:blipFill>
          <a:blip r:embed="rId3" cstate="print"/>
          <a:stretch>
            <a:fillRect/>
          </a:stretch>
        </p:blipFill>
        <p:spPr>
          <a:xfrm>
            <a:off x="5868144" y="1340768"/>
            <a:ext cx="1649922" cy="1224136"/>
          </a:xfrm>
          <a:prstGeom prst="rect">
            <a:avLst/>
          </a:prstGeom>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315309" y="1429407"/>
            <a:ext cx="8607973" cy="4866289"/>
          </a:xfrm>
        </p:spPr>
        <p:txBody>
          <a:bodyPr/>
          <a:lstStyle/>
          <a:p>
            <a:pPr>
              <a:buNone/>
            </a:pPr>
            <a:r>
              <a:rPr lang="nl-BE" sz="2000" dirty="0" smtClean="0"/>
              <a:t>Let hierbij wel op dat het nieuws past en helpt bij het </a:t>
            </a:r>
            <a:r>
              <a:rPr lang="nl-BE" sz="2000" b="1" dirty="0" smtClean="0"/>
              <a:t>imago</a:t>
            </a:r>
            <a:r>
              <a:rPr lang="nl-BE" sz="2000" dirty="0" smtClean="0"/>
              <a:t> van je zaak.</a:t>
            </a:r>
          </a:p>
          <a:p>
            <a:pPr>
              <a:buNone/>
            </a:pPr>
            <a:r>
              <a:rPr lang="nl-BE" sz="2000" dirty="0" smtClean="0"/>
              <a:t>Denk en praat er over voor je in actie schiet!</a:t>
            </a:r>
          </a:p>
          <a:p>
            <a:pPr>
              <a:buNone/>
            </a:pPr>
            <a:r>
              <a:rPr lang="nl-BE" sz="2000" dirty="0" smtClean="0"/>
              <a:t>En met ruimer maatschappelijk belang/boodschap, </a:t>
            </a:r>
            <a:r>
              <a:rPr lang="nl-BE" sz="2000" b="1" dirty="0" smtClean="0"/>
              <a:t>niet uit eigen belang.</a:t>
            </a:r>
          </a:p>
          <a:p>
            <a:endParaRPr lang="nl-BE" sz="2400" dirty="0" smtClean="0"/>
          </a:p>
          <a:p>
            <a:pPr>
              <a:buNone/>
            </a:pPr>
            <a:r>
              <a:rPr lang="nl-BE" sz="2000" dirty="0" smtClean="0"/>
              <a:t>Praktisch: hoe verspreiden?</a:t>
            </a:r>
          </a:p>
          <a:p>
            <a:r>
              <a:rPr lang="nl-BE" sz="1800" dirty="0" smtClean="0"/>
              <a:t>Kijk naar redacteuren in de Colofon</a:t>
            </a:r>
          </a:p>
          <a:p>
            <a:r>
              <a:rPr lang="nl-BE" sz="1800" dirty="0" smtClean="0"/>
              <a:t>Of probeer de freelancers te pakken </a:t>
            </a:r>
            <a:br>
              <a:rPr lang="nl-BE" sz="1800" dirty="0" smtClean="0"/>
            </a:br>
            <a:r>
              <a:rPr lang="nl-BE" sz="1800" dirty="0" smtClean="0"/>
              <a:t>te krijgen van de lokale pers </a:t>
            </a:r>
            <a:br>
              <a:rPr lang="nl-BE" sz="1800" dirty="0" smtClean="0"/>
            </a:br>
            <a:r>
              <a:rPr lang="nl-BE" sz="1800" dirty="0" smtClean="0"/>
              <a:t>(via je stad of gemeentediensten) </a:t>
            </a:r>
            <a:br>
              <a:rPr lang="nl-BE" sz="1800" dirty="0" smtClean="0"/>
            </a:br>
            <a:r>
              <a:rPr lang="nl-BE" sz="1800" dirty="0" smtClean="0"/>
              <a:t>en nodig ze uit voor een pint</a:t>
            </a:r>
          </a:p>
          <a:p>
            <a:pPr>
              <a:buNone/>
            </a:pPr>
            <a:r>
              <a:rPr lang="nl-BE" dirty="0" smtClean="0"/>
              <a:t>						</a:t>
            </a:r>
            <a:endParaRPr lang="nl-BE" sz="1200" i="1" dirty="0"/>
          </a:p>
        </p:txBody>
      </p:sp>
      <p:sp>
        <p:nvSpPr>
          <p:cNvPr id="3" name="Titel 2"/>
          <p:cNvSpPr>
            <a:spLocks noGrp="1"/>
          </p:cNvSpPr>
          <p:nvPr>
            <p:ph type="title"/>
          </p:nvPr>
        </p:nvSpPr>
        <p:spPr/>
        <p:txBody>
          <a:bodyPr/>
          <a:lstStyle/>
          <a:p>
            <a:r>
              <a:rPr lang="nl-BE" dirty="0" smtClean="0"/>
              <a:t>Gratis Publiciteit</a:t>
            </a:r>
            <a:endParaRPr lang="nl-BE" dirty="0"/>
          </a:p>
        </p:txBody>
      </p:sp>
      <p:grpSp>
        <p:nvGrpSpPr>
          <p:cNvPr id="4" name="Groep 3"/>
          <p:cNvGrpSpPr/>
          <p:nvPr/>
        </p:nvGrpSpPr>
        <p:grpSpPr>
          <a:xfrm>
            <a:off x="2195736" y="6109537"/>
            <a:ext cx="4968552" cy="497107"/>
            <a:chOff x="2195736" y="6109537"/>
            <a:chExt cx="4968552" cy="497107"/>
          </a:xfrm>
        </p:grpSpPr>
        <p:sp>
          <p:nvSpPr>
            <p:cNvPr id="5" name="Tekstvak 4"/>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6" name="Groep 13"/>
            <p:cNvGrpSpPr/>
            <p:nvPr/>
          </p:nvGrpSpPr>
          <p:grpSpPr>
            <a:xfrm>
              <a:off x="2195736" y="6109537"/>
              <a:ext cx="433809" cy="403553"/>
              <a:chOff x="2195736" y="6109537"/>
              <a:chExt cx="433809" cy="403553"/>
            </a:xfrm>
          </p:grpSpPr>
          <p:sp>
            <p:nvSpPr>
              <p:cNvPr id="7" name="Ovaal 6"/>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al 7"/>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al 8"/>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smtClean="0"/>
              <a:t>Hoe omgaan met publiciteit</a:t>
            </a:r>
            <a:endParaRPr lang="nl-BE" dirty="0"/>
          </a:p>
        </p:txBody>
      </p:sp>
      <p:sp>
        <p:nvSpPr>
          <p:cNvPr id="3" name="Ondertitel 2"/>
          <p:cNvSpPr>
            <a:spLocks noGrp="1"/>
          </p:cNvSpPr>
          <p:nvPr>
            <p:ph type="subTitle" idx="1"/>
          </p:nvPr>
        </p:nvSpPr>
        <p:spPr>
          <a:solidFill>
            <a:schemeClr val="bg1"/>
          </a:solidFill>
        </p:spPr>
        <p:txBody>
          <a:bodyPr/>
          <a:lstStyle/>
          <a:p>
            <a:r>
              <a:rPr lang="nl-BE" dirty="0" smtClean="0">
                <a:solidFill>
                  <a:schemeClr val="tx1"/>
                </a:solidFill>
              </a:rPr>
              <a:t>Persoonlijk contact als troef</a:t>
            </a:r>
          </a:p>
          <a:p>
            <a:r>
              <a:rPr lang="nl-BE" dirty="0" smtClean="0">
                <a:solidFill>
                  <a:schemeClr val="tx1"/>
                </a:solidFill>
              </a:rPr>
              <a:t>Hoe meer klanten lokken</a:t>
            </a:r>
          </a:p>
          <a:p>
            <a:r>
              <a:rPr lang="nl-BE" dirty="0" smtClean="0">
                <a:solidFill>
                  <a:schemeClr val="tx1"/>
                </a:solidFill>
              </a:rPr>
              <a:t>Hoe omgaan met klachten of (negatieve) pers</a:t>
            </a:r>
          </a:p>
          <a:p>
            <a:pPr>
              <a:buNone/>
            </a:pPr>
            <a:endParaRPr lang="nl-BE" dirty="0" smtClean="0">
              <a:solidFill>
                <a:schemeClr val="tx1">
                  <a:lumMod val="50000"/>
                </a:schemeClr>
              </a:solidFill>
            </a:endParaRPr>
          </a:p>
          <a:p>
            <a:pPr lvl="1"/>
            <a:endParaRPr lang="nl-BE" dirty="0" smtClean="0">
              <a:solidFill>
                <a:schemeClr val="tx1">
                  <a:lumMod val="50000"/>
                </a:schemeClr>
              </a:solidFill>
            </a:endParaRPr>
          </a:p>
        </p:txBody>
      </p:sp>
      <p:sp>
        <p:nvSpPr>
          <p:cNvPr id="4" name="Ondertitel 2"/>
          <p:cNvSpPr txBox="1">
            <a:spLocks/>
          </p:cNvSpPr>
          <p:nvPr/>
        </p:nvSpPr>
        <p:spPr bwMode="auto">
          <a:xfrm>
            <a:off x="1838779" y="1900709"/>
            <a:ext cx="6608853" cy="4491099"/>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p>
            <a:pPr marL="174625" marR="0" lvl="0" indent="-174625"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nl-BE" sz="2800" b="0" i="0" u="none" strike="noStrike" kern="0" cap="none" spc="0" normalizeH="0" baseline="0" noProof="0" dirty="0" smtClean="0">
                <a:ln>
                  <a:noFill/>
                </a:ln>
                <a:solidFill>
                  <a:schemeClr val="tx1"/>
                </a:solidFill>
                <a:effectLst/>
                <a:uLnTx/>
                <a:uFillTx/>
                <a:latin typeface="+mn-lt"/>
                <a:ea typeface="+mn-ea"/>
                <a:cs typeface="+mn-cs"/>
              </a:rPr>
              <a:t>Persoonlijk contact als troef</a:t>
            </a:r>
          </a:p>
          <a:p>
            <a:pPr marL="174625" marR="0" lvl="0" indent="-174625"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nl-BE" sz="2800" b="0" i="0" u="none" strike="noStrike" kern="0" cap="none" spc="0" normalizeH="0" baseline="0" noProof="0" dirty="0" smtClean="0">
                <a:ln>
                  <a:noFill/>
                </a:ln>
                <a:solidFill>
                  <a:schemeClr val="tx1">
                    <a:lumMod val="50000"/>
                  </a:schemeClr>
                </a:solidFill>
                <a:effectLst/>
                <a:uLnTx/>
                <a:uFillTx/>
                <a:latin typeface="+mn-lt"/>
                <a:ea typeface="+mn-ea"/>
                <a:cs typeface="+mn-cs"/>
              </a:rPr>
              <a:t>Hoe meer klanten lokken</a:t>
            </a:r>
          </a:p>
          <a:p>
            <a:pPr marL="174625" marR="0" lvl="0" indent="-174625"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nl-BE" sz="2800" b="0" i="0" u="none" strike="noStrike" kern="0" cap="none" spc="0" normalizeH="0" baseline="0" noProof="0" dirty="0" smtClean="0">
                <a:ln>
                  <a:noFill/>
                </a:ln>
                <a:solidFill>
                  <a:schemeClr val="tx1">
                    <a:lumMod val="50000"/>
                  </a:schemeClr>
                </a:solidFill>
                <a:effectLst/>
                <a:uLnTx/>
                <a:uFillTx/>
                <a:latin typeface="+mn-lt"/>
                <a:ea typeface="+mn-ea"/>
                <a:cs typeface="+mn-cs"/>
              </a:rPr>
              <a:t>Hoe omgaan met klachten of (negatieve) pers</a:t>
            </a:r>
          </a:p>
          <a:p>
            <a:pPr marL="174625" marR="0" lvl="0" indent="-174625"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nl-BE" sz="2800" b="0" i="0" u="none" strike="noStrike" kern="0" cap="none" spc="0" normalizeH="0" baseline="0" noProof="0" dirty="0" smtClean="0">
              <a:ln>
                <a:noFill/>
              </a:ln>
              <a:solidFill>
                <a:schemeClr val="tx1">
                  <a:lumMod val="50000"/>
                </a:schemeClr>
              </a:solidFill>
              <a:effectLst/>
              <a:uLnTx/>
              <a:uFillTx/>
              <a:latin typeface="+mn-lt"/>
              <a:ea typeface="+mn-ea"/>
              <a:cs typeface="+mn-cs"/>
            </a:endParaRPr>
          </a:p>
          <a:p>
            <a:pPr marL="457200" marR="0" lvl="1" indent="0" algn="ctr" defTabSz="914400" rtl="0" eaLnBrk="1" fontAlgn="base" latinLnBrk="0" hangingPunct="1">
              <a:lnSpc>
                <a:spcPct val="100000"/>
              </a:lnSpc>
              <a:spcBef>
                <a:spcPct val="20000"/>
              </a:spcBef>
              <a:spcAft>
                <a:spcPct val="0"/>
              </a:spcAft>
              <a:buClrTx/>
              <a:buSzTx/>
              <a:buFontTx/>
              <a:buNone/>
              <a:tabLst/>
              <a:defRPr/>
            </a:pPr>
            <a:endParaRPr kumimoji="0" lang="nl-BE" sz="2800" b="0" i="0" u="none" strike="noStrike" kern="0" cap="none" spc="0" normalizeH="0" baseline="0" noProof="0" dirty="0" smtClean="0">
              <a:ln>
                <a:noFill/>
              </a:ln>
              <a:solidFill>
                <a:schemeClr val="tx1">
                  <a:lumMod val="50000"/>
                </a:schemeClr>
              </a:solidFill>
              <a:effectLst/>
              <a:uLnTx/>
              <a:uFillTx/>
              <a:latin typeface="+mn-lt"/>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smtClean="0"/>
              <a:t>Hoe omgaan met publiciteit</a:t>
            </a:r>
            <a:endParaRPr lang="nl-BE" dirty="0"/>
          </a:p>
        </p:txBody>
      </p:sp>
      <p:sp>
        <p:nvSpPr>
          <p:cNvPr id="3" name="Ondertitel 2"/>
          <p:cNvSpPr>
            <a:spLocks noGrp="1"/>
          </p:cNvSpPr>
          <p:nvPr>
            <p:ph type="subTitle" idx="1"/>
          </p:nvPr>
        </p:nvSpPr>
        <p:spPr/>
        <p:txBody>
          <a:bodyPr/>
          <a:lstStyle/>
          <a:p>
            <a:r>
              <a:rPr lang="nl-BE" dirty="0" smtClean="0">
                <a:solidFill>
                  <a:schemeClr val="tx1">
                    <a:lumMod val="50000"/>
                  </a:schemeClr>
                </a:solidFill>
              </a:rPr>
              <a:t>Persoonlijk contact als troef</a:t>
            </a:r>
          </a:p>
          <a:p>
            <a:r>
              <a:rPr lang="nl-BE" dirty="0" smtClean="0">
                <a:solidFill>
                  <a:schemeClr val="tx1"/>
                </a:solidFill>
              </a:rPr>
              <a:t>Hoe meer klanten lokken</a:t>
            </a:r>
          </a:p>
          <a:p>
            <a:pPr>
              <a:buNone/>
            </a:pPr>
            <a:r>
              <a:rPr lang="nl-BE" dirty="0" smtClean="0">
                <a:solidFill>
                  <a:schemeClr val="tx1"/>
                </a:solidFill>
              </a:rPr>
              <a:t>		</a:t>
            </a:r>
            <a:r>
              <a:rPr lang="nl-BE" sz="2000" dirty="0" smtClean="0">
                <a:solidFill>
                  <a:schemeClr val="tx1">
                    <a:lumMod val="50000"/>
                  </a:schemeClr>
                </a:solidFill>
              </a:rPr>
              <a:t>- Gratis publiciteit</a:t>
            </a:r>
          </a:p>
          <a:p>
            <a:pPr>
              <a:buNone/>
            </a:pPr>
            <a:r>
              <a:rPr lang="nl-BE" sz="2000" dirty="0" smtClean="0">
                <a:solidFill>
                  <a:schemeClr val="tx1"/>
                </a:solidFill>
              </a:rPr>
              <a:t>	</a:t>
            </a:r>
            <a:r>
              <a:rPr lang="nl-BE" sz="2000" dirty="0" smtClean="0">
                <a:solidFill>
                  <a:schemeClr val="tx1">
                    <a:lumMod val="50000"/>
                  </a:schemeClr>
                </a:solidFill>
              </a:rPr>
              <a:t>	</a:t>
            </a:r>
            <a:r>
              <a:rPr lang="nl-BE" sz="2000" dirty="0" smtClean="0">
                <a:solidFill>
                  <a:schemeClr val="tx1"/>
                </a:solidFill>
              </a:rPr>
              <a:t>- Je website is belangrijk</a:t>
            </a:r>
          </a:p>
          <a:p>
            <a:pPr>
              <a:buNone/>
            </a:pPr>
            <a:r>
              <a:rPr lang="nl-BE" sz="2000" dirty="0" smtClean="0">
                <a:solidFill>
                  <a:schemeClr val="tx1">
                    <a:lumMod val="50000"/>
                  </a:schemeClr>
                </a:solidFill>
              </a:rPr>
              <a:t>		- Leg linken</a:t>
            </a:r>
          </a:p>
          <a:p>
            <a:pPr>
              <a:buNone/>
            </a:pPr>
            <a:r>
              <a:rPr lang="nl-BE" sz="2000" dirty="0" smtClean="0">
                <a:solidFill>
                  <a:schemeClr val="tx1">
                    <a:lumMod val="50000"/>
                  </a:schemeClr>
                </a:solidFill>
              </a:rPr>
              <a:t>		- Andere ondersteunende middelen</a:t>
            </a:r>
          </a:p>
          <a:p>
            <a:pPr>
              <a:buNone/>
            </a:pPr>
            <a:r>
              <a:rPr lang="nl-BE" sz="2000" dirty="0" smtClean="0">
                <a:solidFill>
                  <a:schemeClr val="tx1">
                    <a:lumMod val="50000"/>
                  </a:schemeClr>
                </a:solidFill>
              </a:rPr>
              <a:t>		- Huidige versus nieuwe klanten</a:t>
            </a:r>
          </a:p>
          <a:p>
            <a:r>
              <a:rPr lang="nl-BE" dirty="0" smtClean="0">
                <a:solidFill>
                  <a:schemeClr val="tx1">
                    <a:lumMod val="50000"/>
                  </a:schemeClr>
                </a:solidFill>
              </a:rPr>
              <a:t>Hoe omgaan met klachten of (negatieve) pers</a:t>
            </a:r>
          </a:p>
          <a:p>
            <a:pPr>
              <a:buNone/>
            </a:pPr>
            <a:endParaRPr lang="nl-BE" dirty="0" smtClean="0">
              <a:solidFill>
                <a:schemeClr val="tx1">
                  <a:lumMod val="50000"/>
                </a:schemeClr>
              </a:solidFill>
            </a:endParaRPr>
          </a:p>
          <a:p>
            <a:pPr lvl="1"/>
            <a:endParaRPr lang="nl-BE" dirty="0" smtClean="0">
              <a:solidFill>
                <a:schemeClr val="tx1">
                  <a:lumMod val="50000"/>
                </a:schemeClr>
              </a:solidFill>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idx="1"/>
          </p:nvPr>
        </p:nvSpPr>
        <p:spPr>
          <a:xfrm>
            <a:off x="428596" y="1357298"/>
            <a:ext cx="8229600" cy="4525963"/>
          </a:xfrm>
        </p:spPr>
        <p:txBody>
          <a:bodyPr/>
          <a:lstStyle/>
          <a:p>
            <a:pPr>
              <a:buNone/>
            </a:pPr>
            <a:r>
              <a:rPr lang="nl-BE" sz="1800" dirty="0" smtClean="0"/>
              <a:t>8 op de 10 mensen kijkt eerst online alvorens een restaurant te kiezen</a:t>
            </a:r>
          </a:p>
          <a:p>
            <a:pPr>
              <a:buNone/>
            </a:pPr>
            <a:r>
              <a:rPr lang="nl-BE" sz="1800" dirty="0" smtClean="0"/>
              <a:t>Bij een hotel is dat zelfs 9 op de 10 mensen.</a:t>
            </a:r>
          </a:p>
          <a:p>
            <a:pPr>
              <a:buNone/>
            </a:pPr>
            <a:endParaRPr lang="nl-BE" sz="1800" dirty="0" smtClean="0"/>
          </a:p>
          <a:p>
            <a:pPr>
              <a:buNone/>
            </a:pPr>
            <a:r>
              <a:rPr lang="nl-BE" sz="1800" b="1" dirty="0" smtClean="0"/>
              <a:t>Website</a:t>
            </a:r>
            <a:r>
              <a:rPr lang="nl-BE" sz="1800" dirty="0" smtClean="0"/>
              <a:t> is informatief (wees open over prijzen!) &amp; handig voor reservatie</a:t>
            </a:r>
          </a:p>
          <a:p>
            <a:pPr>
              <a:buNone/>
            </a:pPr>
            <a:r>
              <a:rPr lang="nl-BE" sz="1800" b="1" dirty="0" err="1" smtClean="0"/>
              <a:t>Review</a:t>
            </a:r>
            <a:r>
              <a:rPr lang="nl-BE" sz="1800" b="1" dirty="0" smtClean="0"/>
              <a:t> sites </a:t>
            </a:r>
            <a:r>
              <a:rPr lang="nl-BE" sz="1800" dirty="0" smtClean="0"/>
              <a:t>worden aanvullend gebruikt om de uiteindelijke keuze te maken</a:t>
            </a:r>
          </a:p>
          <a:p>
            <a:pPr>
              <a:buNone/>
            </a:pPr>
            <a:endParaRPr lang="nl-BE" sz="1800" dirty="0" smtClean="0"/>
          </a:p>
          <a:p>
            <a:pPr>
              <a:buNone/>
            </a:pPr>
            <a:r>
              <a:rPr lang="nl-BE" sz="1800" dirty="0" smtClean="0"/>
              <a:t>Eigen website te duur?</a:t>
            </a:r>
          </a:p>
          <a:p>
            <a:pPr>
              <a:buNone/>
            </a:pPr>
            <a:r>
              <a:rPr lang="nl-BE" sz="1800" dirty="0" smtClean="0"/>
              <a:t>Plaats je op een portaalsite;</a:t>
            </a:r>
          </a:p>
          <a:p>
            <a:pPr>
              <a:buNone/>
            </a:pPr>
            <a:r>
              <a:rPr lang="nl-BE" sz="1800" u="sng" dirty="0" err="1" smtClean="0"/>
              <a:t>www.antwerpen-horeca.be</a:t>
            </a:r>
            <a:endParaRPr lang="nl-BE" sz="1800" u="sng" dirty="0" smtClean="0"/>
          </a:p>
          <a:p>
            <a:pPr marL="514350" indent="-514350" eaLnBrk="1" hangingPunct="1">
              <a:buNone/>
            </a:pPr>
            <a:endParaRPr lang="nl-BE" dirty="0" smtClean="0"/>
          </a:p>
          <a:p>
            <a:pPr eaLnBrk="1" hangingPunct="1">
              <a:buNone/>
            </a:pPr>
            <a:endParaRPr lang="nl-NL" sz="1800" dirty="0" smtClean="0"/>
          </a:p>
        </p:txBody>
      </p:sp>
      <p:sp>
        <p:nvSpPr>
          <p:cNvPr id="9221" name="Rectangle 3"/>
          <p:cNvSpPr>
            <a:spLocks noGrp="1" noChangeArrowheads="1"/>
          </p:cNvSpPr>
          <p:nvPr>
            <p:ph type="title"/>
          </p:nvPr>
        </p:nvSpPr>
        <p:spPr/>
        <p:txBody>
          <a:bodyPr/>
          <a:lstStyle/>
          <a:p>
            <a:pPr eaLnBrk="1" hangingPunct="1"/>
            <a:r>
              <a:rPr lang="nl-NL" dirty="0" smtClean="0"/>
              <a:t>Je website is belangrijk</a:t>
            </a:r>
          </a:p>
        </p:txBody>
      </p:sp>
      <p:pic>
        <p:nvPicPr>
          <p:cNvPr id="7" name="Picture 2"/>
          <p:cNvPicPr>
            <a:picLocks noChangeAspect="1" noChangeArrowheads="1"/>
          </p:cNvPicPr>
          <p:nvPr/>
        </p:nvPicPr>
        <p:blipFill>
          <a:blip r:embed="rId3" cstate="print"/>
          <a:srcRect/>
          <a:stretch>
            <a:fillRect/>
          </a:stretch>
        </p:blipFill>
        <p:spPr bwMode="auto">
          <a:xfrm>
            <a:off x="4551177" y="3304441"/>
            <a:ext cx="3264024" cy="2463318"/>
          </a:xfrm>
          <a:prstGeom prst="rect">
            <a:avLst/>
          </a:prstGeom>
          <a:noFill/>
          <a:ln w="9525">
            <a:noFill/>
            <a:miter lim="800000"/>
            <a:headEnd/>
            <a:tailEnd/>
          </a:ln>
        </p:spPr>
      </p:pic>
      <p:grpSp>
        <p:nvGrpSpPr>
          <p:cNvPr id="14" name="Groep 13"/>
          <p:cNvGrpSpPr/>
          <p:nvPr/>
        </p:nvGrpSpPr>
        <p:grpSpPr>
          <a:xfrm>
            <a:off x="2195736" y="6109537"/>
            <a:ext cx="4968552" cy="497107"/>
            <a:chOff x="2195736" y="6109537"/>
            <a:chExt cx="4968552" cy="497107"/>
          </a:xfrm>
        </p:grpSpPr>
        <p:sp>
          <p:nvSpPr>
            <p:cNvPr id="15" name="Tekstvak 14"/>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16" name="Groep 13"/>
            <p:cNvGrpSpPr/>
            <p:nvPr/>
          </p:nvGrpSpPr>
          <p:grpSpPr>
            <a:xfrm>
              <a:off x="2195736" y="6109537"/>
              <a:ext cx="433809" cy="403553"/>
              <a:chOff x="2195736" y="6109537"/>
              <a:chExt cx="433809" cy="403553"/>
            </a:xfrm>
          </p:grpSpPr>
          <p:sp>
            <p:nvSpPr>
              <p:cNvPr id="17" name="Ovaal 16"/>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Ovaal 17"/>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Ovaal 18"/>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idx="1"/>
          </p:nvPr>
        </p:nvSpPr>
        <p:spPr>
          <a:xfrm>
            <a:off x="428596" y="1357298"/>
            <a:ext cx="8229600" cy="4525963"/>
          </a:xfrm>
        </p:spPr>
        <p:txBody>
          <a:bodyPr/>
          <a:lstStyle/>
          <a:p>
            <a:pPr>
              <a:buNone/>
            </a:pPr>
            <a:r>
              <a:rPr lang="nl-BE" sz="1600" dirty="0" smtClean="0"/>
              <a:t>Zorg dat je website goed vindbaar is via </a:t>
            </a:r>
            <a:r>
              <a:rPr lang="nl-BE" sz="1600" b="1" dirty="0" smtClean="0"/>
              <a:t>zoekmachines</a:t>
            </a:r>
            <a:r>
              <a:rPr lang="nl-BE" sz="1600" dirty="0" smtClean="0"/>
              <a:t>! Met name Google. </a:t>
            </a:r>
          </a:p>
          <a:p>
            <a:pPr>
              <a:buNone/>
            </a:pPr>
            <a:endParaRPr lang="nl-BE" sz="1400" dirty="0" smtClean="0"/>
          </a:p>
          <a:p>
            <a:pPr>
              <a:buNone/>
            </a:pPr>
            <a:endParaRPr lang="nl-BE" sz="1400" dirty="0" smtClean="0"/>
          </a:p>
          <a:p>
            <a:pPr>
              <a:buNone/>
            </a:pPr>
            <a:endParaRPr lang="nl-BE" sz="1400" dirty="0" smtClean="0"/>
          </a:p>
          <a:p>
            <a:pPr>
              <a:buNone/>
            </a:pPr>
            <a:endParaRPr lang="nl-BE" sz="1400" dirty="0" smtClean="0"/>
          </a:p>
          <a:p>
            <a:pPr>
              <a:buNone/>
            </a:pPr>
            <a:endParaRPr lang="nl-BE" sz="1400" dirty="0" smtClean="0"/>
          </a:p>
          <a:p>
            <a:pPr>
              <a:buNone/>
            </a:pPr>
            <a:endParaRPr lang="nl-BE" sz="1400" dirty="0" smtClean="0"/>
          </a:p>
          <a:p>
            <a:pPr>
              <a:buNone/>
            </a:pPr>
            <a:endParaRPr lang="nl-BE" sz="1400" dirty="0" smtClean="0"/>
          </a:p>
          <a:p>
            <a:pPr>
              <a:buNone/>
            </a:pPr>
            <a:endParaRPr lang="nl-BE" sz="1400" dirty="0" smtClean="0"/>
          </a:p>
          <a:p>
            <a:pPr>
              <a:buNone/>
            </a:pPr>
            <a:r>
              <a:rPr lang="nl-BE" sz="1600" dirty="0" smtClean="0"/>
              <a:t>Hoe kom je op de eerste plaats in Google?</a:t>
            </a:r>
          </a:p>
          <a:p>
            <a:pPr>
              <a:buNone/>
            </a:pPr>
            <a:r>
              <a:rPr lang="nl-BE" sz="1600" dirty="0" smtClean="0"/>
              <a:t>Laat je helpen door </a:t>
            </a:r>
          </a:p>
          <a:p>
            <a:pPr>
              <a:buNone/>
            </a:pPr>
            <a:r>
              <a:rPr lang="nl-BE" sz="1600" dirty="0" smtClean="0"/>
              <a:t>SEO (Search Engine </a:t>
            </a:r>
            <a:r>
              <a:rPr lang="nl-BE" sz="1600" dirty="0" err="1" smtClean="0"/>
              <a:t>Optimalisation</a:t>
            </a:r>
            <a:r>
              <a:rPr lang="nl-BE" sz="1600" dirty="0" smtClean="0"/>
              <a:t>) specialisten</a:t>
            </a:r>
          </a:p>
          <a:p>
            <a:pPr>
              <a:buNone/>
            </a:pPr>
            <a:endParaRPr lang="nl-BE" sz="1400" dirty="0" smtClean="0"/>
          </a:p>
          <a:p>
            <a:pPr>
              <a:buNone/>
            </a:pPr>
            <a:r>
              <a:rPr lang="nl-BE" sz="1400" dirty="0" smtClean="0"/>
              <a:t>		</a:t>
            </a:r>
          </a:p>
          <a:p>
            <a:pPr>
              <a:buFont typeface="Wingdings" pitchFamily="2" charset="2"/>
              <a:buChar char="Ø"/>
            </a:pPr>
            <a:endParaRPr lang="nl-BE" sz="1400" dirty="0" smtClean="0"/>
          </a:p>
          <a:p>
            <a:pPr>
              <a:buFont typeface="Wingdings" pitchFamily="2" charset="2"/>
              <a:buChar char="Ø"/>
            </a:pPr>
            <a:endParaRPr lang="nl-BE" sz="1400" dirty="0" smtClean="0"/>
          </a:p>
          <a:p>
            <a:pPr>
              <a:buFont typeface="Wingdings" pitchFamily="2" charset="2"/>
              <a:buChar char="Ø"/>
            </a:pPr>
            <a:endParaRPr lang="nl-BE" sz="1400" dirty="0" smtClean="0"/>
          </a:p>
          <a:p>
            <a:pPr>
              <a:buFont typeface="Wingdings" pitchFamily="2" charset="2"/>
              <a:buChar char="Ø"/>
            </a:pPr>
            <a:endParaRPr lang="nl-BE" sz="1400" dirty="0" smtClean="0"/>
          </a:p>
          <a:p>
            <a:pPr>
              <a:buFont typeface="Wingdings" pitchFamily="2" charset="2"/>
              <a:buChar char="Ø"/>
            </a:pPr>
            <a:endParaRPr lang="nl-BE" sz="1400" dirty="0" smtClean="0"/>
          </a:p>
          <a:p>
            <a:pPr>
              <a:buFont typeface="Wingdings" pitchFamily="2" charset="2"/>
              <a:buChar char="Ø"/>
            </a:pPr>
            <a:endParaRPr lang="nl-BE" sz="1400" dirty="0" smtClean="0"/>
          </a:p>
          <a:p>
            <a:pPr>
              <a:buFont typeface="Wingdings" pitchFamily="2" charset="2"/>
              <a:buChar char="Ø"/>
            </a:pPr>
            <a:endParaRPr lang="nl-BE" sz="1400" dirty="0" smtClean="0"/>
          </a:p>
          <a:p>
            <a:pPr>
              <a:buFont typeface="Wingdings" pitchFamily="2" charset="2"/>
              <a:buChar char="Ø"/>
            </a:pPr>
            <a:endParaRPr lang="nl-BE" sz="1400" dirty="0" smtClean="0"/>
          </a:p>
          <a:p>
            <a:pPr>
              <a:buFont typeface="Wingdings" pitchFamily="2" charset="2"/>
              <a:buChar char="Ø"/>
            </a:pPr>
            <a:endParaRPr lang="nl-BE" sz="1400" dirty="0" smtClean="0"/>
          </a:p>
          <a:p>
            <a:pPr>
              <a:buFont typeface="Wingdings" pitchFamily="2" charset="2"/>
              <a:buChar char="Ø"/>
            </a:pPr>
            <a:endParaRPr lang="nl-BE" sz="1400" dirty="0" smtClean="0"/>
          </a:p>
          <a:p>
            <a:pPr>
              <a:buNone/>
            </a:pPr>
            <a:endParaRPr lang="nl-BE" sz="1400" dirty="0" smtClean="0"/>
          </a:p>
          <a:p>
            <a:pPr>
              <a:buNone/>
            </a:pPr>
            <a:endParaRPr lang="nl-BE" sz="1400" dirty="0" smtClean="0"/>
          </a:p>
          <a:p>
            <a:pPr>
              <a:buNone/>
            </a:pPr>
            <a:endParaRPr lang="nl-BE" sz="1400" dirty="0" smtClean="0"/>
          </a:p>
          <a:p>
            <a:pPr>
              <a:buNone/>
            </a:pPr>
            <a:endParaRPr lang="nl-BE" sz="1400" dirty="0" smtClean="0"/>
          </a:p>
          <a:p>
            <a:pPr marL="514350" indent="-514350" eaLnBrk="1" hangingPunct="1">
              <a:buNone/>
            </a:pPr>
            <a:endParaRPr lang="nl-BE" dirty="0" smtClean="0"/>
          </a:p>
          <a:p>
            <a:pPr eaLnBrk="1" hangingPunct="1">
              <a:buNone/>
            </a:pPr>
            <a:endParaRPr lang="nl-NL" sz="1800" dirty="0" smtClean="0"/>
          </a:p>
        </p:txBody>
      </p:sp>
      <p:sp>
        <p:nvSpPr>
          <p:cNvPr id="9221" name="Rectangle 3"/>
          <p:cNvSpPr>
            <a:spLocks noGrp="1" noChangeArrowheads="1"/>
          </p:cNvSpPr>
          <p:nvPr>
            <p:ph type="title"/>
          </p:nvPr>
        </p:nvSpPr>
        <p:spPr/>
        <p:txBody>
          <a:bodyPr/>
          <a:lstStyle/>
          <a:p>
            <a:pPr eaLnBrk="1" hangingPunct="1"/>
            <a:r>
              <a:rPr lang="nl-NL" dirty="0" smtClean="0"/>
              <a:t>Je website is belangrijk</a:t>
            </a:r>
          </a:p>
        </p:txBody>
      </p:sp>
      <p:pic>
        <p:nvPicPr>
          <p:cNvPr id="6" name="Picture 2"/>
          <p:cNvPicPr>
            <a:picLocks noChangeAspect="1" noChangeArrowheads="1"/>
          </p:cNvPicPr>
          <p:nvPr/>
        </p:nvPicPr>
        <p:blipFill>
          <a:blip r:embed="rId3" cstate="print"/>
          <a:srcRect/>
          <a:stretch>
            <a:fillRect/>
          </a:stretch>
        </p:blipFill>
        <p:spPr bwMode="auto">
          <a:xfrm>
            <a:off x="5981308" y="1785926"/>
            <a:ext cx="2800747" cy="3167057"/>
          </a:xfrm>
          <a:prstGeom prst="rect">
            <a:avLst/>
          </a:prstGeom>
          <a:noFill/>
          <a:ln w="9525">
            <a:noFill/>
            <a:miter lim="800000"/>
            <a:headEnd/>
            <a:tailEnd/>
          </a:ln>
        </p:spPr>
      </p:pic>
      <p:sp>
        <p:nvSpPr>
          <p:cNvPr id="7" name="Rechthoek 6"/>
          <p:cNvSpPr/>
          <p:nvPr/>
        </p:nvSpPr>
        <p:spPr>
          <a:xfrm>
            <a:off x="6572264" y="5000636"/>
            <a:ext cx="2294580" cy="923330"/>
          </a:xfrm>
          <a:prstGeom prst="rect">
            <a:avLst/>
          </a:prstGeom>
        </p:spPr>
        <p:txBody>
          <a:bodyPr wrap="square">
            <a:spAutoFit/>
          </a:bodyPr>
          <a:lstStyle/>
          <a:p>
            <a:r>
              <a:rPr lang="en-US" dirty="0" smtClean="0"/>
              <a:t>Via </a:t>
            </a:r>
            <a:r>
              <a:rPr lang="en-US" dirty="0" err="1" smtClean="0"/>
              <a:t>zoekmachine</a:t>
            </a:r>
            <a:r>
              <a:rPr lang="en-US" dirty="0" smtClean="0"/>
              <a:t/>
            </a:r>
            <a:br>
              <a:rPr lang="en-US" dirty="0" smtClean="0"/>
            </a:br>
            <a:r>
              <a:rPr lang="en-US" dirty="0" smtClean="0"/>
              <a:t>Via </a:t>
            </a:r>
            <a:r>
              <a:rPr lang="en-US" dirty="0" err="1" smtClean="0"/>
              <a:t>andere</a:t>
            </a:r>
            <a:r>
              <a:rPr lang="en-US" dirty="0" smtClean="0"/>
              <a:t> website</a:t>
            </a:r>
            <a:br>
              <a:rPr lang="en-US" dirty="0" smtClean="0"/>
            </a:br>
            <a:r>
              <a:rPr lang="en-US" dirty="0" err="1" smtClean="0"/>
              <a:t>Rechtstreeks</a:t>
            </a:r>
            <a:endParaRPr lang="nl-BE" dirty="0"/>
          </a:p>
        </p:txBody>
      </p:sp>
      <p:sp>
        <p:nvSpPr>
          <p:cNvPr id="8" name="Rechthoek 7"/>
          <p:cNvSpPr/>
          <p:nvPr/>
        </p:nvSpPr>
        <p:spPr>
          <a:xfrm>
            <a:off x="6286512" y="5072074"/>
            <a:ext cx="214314" cy="21431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8"/>
          <p:cNvSpPr/>
          <p:nvPr/>
        </p:nvSpPr>
        <p:spPr>
          <a:xfrm>
            <a:off x="6286512" y="5357826"/>
            <a:ext cx="214314" cy="214314"/>
          </a:xfrm>
          <a:prstGeom prst="rect">
            <a:avLst/>
          </a:prstGeom>
          <a:solidFill>
            <a:srgbClr val="448D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p:cNvSpPr/>
          <p:nvPr/>
        </p:nvSpPr>
        <p:spPr>
          <a:xfrm>
            <a:off x="6286512" y="5643578"/>
            <a:ext cx="214314" cy="214314"/>
          </a:xfrm>
          <a:prstGeom prst="rect">
            <a:avLst/>
          </a:prstGeom>
          <a:solidFill>
            <a:srgbClr val="DD51B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7" name="Tijdelijke aanduiding voor inhoud 5" descr="google-logo-big.jpg"/>
          <p:cNvPicPr>
            <a:picLocks noChangeAspect="1"/>
          </p:cNvPicPr>
          <p:nvPr/>
        </p:nvPicPr>
        <p:blipFill>
          <a:blip r:embed="rId4" cstate="print"/>
          <a:stretch>
            <a:fillRect/>
          </a:stretch>
        </p:blipFill>
        <p:spPr bwMode="auto">
          <a:xfrm>
            <a:off x="1022587" y="2073848"/>
            <a:ext cx="3744416" cy="1378414"/>
          </a:xfrm>
          <a:prstGeom prst="rect">
            <a:avLst/>
          </a:prstGeom>
          <a:noFill/>
          <a:ln w="9525">
            <a:noFill/>
            <a:miter lim="800000"/>
            <a:headEnd/>
            <a:tailEnd/>
          </a:ln>
        </p:spPr>
      </p:pic>
      <p:grpSp>
        <p:nvGrpSpPr>
          <p:cNvPr id="18" name="Groep 17"/>
          <p:cNvGrpSpPr/>
          <p:nvPr/>
        </p:nvGrpSpPr>
        <p:grpSpPr>
          <a:xfrm>
            <a:off x="2195736" y="6109537"/>
            <a:ext cx="4968552" cy="497107"/>
            <a:chOff x="2195736" y="6109537"/>
            <a:chExt cx="4968552" cy="497107"/>
          </a:xfrm>
        </p:grpSpPr>
        <p:sp>
          <p:nvSpPr>
            <p:cNvPr id="19" name="Tekstvak 18"/>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20" name="Groep 13"/>
            <p:cNvGrpSpPr/>
            <p:nvPr/>
          </p:nvGrpSpPr>
          <p:grpSpPr>
            <a:xfrm>
              <a:off x="2195736" y="6109537"/>
              <a:ext cx="433809" cy="403553"/>
              <a:chOff x="2195736" y="6109537"/>
              <a:chExt cx="433809" cy="403553"/>
            </a:xfrm>
          </p:grpSpPr>
          <p:sp>
            <p:nvSpPr>
              <p:cNvPr id="21" name="Ovaal 20"/>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Ovaal 21"/>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Ovaal 22"/>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t="2689" b="18145"/>
          <a:stretch>
            <a:fillRect/>
          </a:stretch>
        </p:blipFill>
        <p:spPr bwMode="auto">
          <a:xfrm>
            <a:off x="3881596" y="1213579"/>
            <a:ext cx="5262404" cy="2603785"/>
          </a:xfrm>
          <a:prstGeom prst="rect">
            <a:avLst/>
          </a:prstGeom>
          <a:noFill/>
          <a:ln w="9525">
            <a:noFill/>
            <a:miter lim="800000"/>
            <a:headEnd/>
            <a:tailEnd/>
          </a:ln>
        </p:spPr>
      </p:pic>
      <p:sp>
        <p:nvSpPr>
          <p:cNvPr id="2" name="Tijdelijke aanduiding voor inhoud 1"/>
          <p:cNvSpPr>
            <a:spLocks noGrp="1"/>
          </p:cNvSpPr>
          <p:nvPr>
            <p:ph idx="1"/>
          </p:nvPr>
        </p:nvSpPr>
        <p:spPr/>
        <p:txBody>
          <a:bodyPr/>
          <a:lstStyle/>
          <a:p>
            <a:r>
              <a:rPr lang="nl-BE" sz="2400" dirty="0" smtClean="0"/>
              <a:t>Google </a:t>
            </a:r>
            <a:r>
              <a:rPr lang="nl-BE" sz="2400" dirty="0" err="1" smtClean="0"/>
              <a:t>Maps</a:t>
            </a:r>
            <a:r>
              <a:rPr lang="nl-BE" sz="2400" dirty="0" smtClean="0"/>
              <a:t/>
            </a:r>
            <a:br>
              <a:rPr lang="nl-BE" sz="2400" dirty="0" smtClean="0"/>
            </a:br>
            <a:r>
              <a:rPr lang="nl-BE" sz="1800" dirty="0" smtClean="0"/>
              <a:t>Waar ligt je zaak?</a:t>
            </a:r>
          </a:p>
          <a:p>
            <a:r>
              <a:rPr lang="nl-BE" sz="2400" dirty="0" smtClean="0"/>
              <a:t>Google </a:t>
            </a:r>
            <a:r>
              <a:rPr lang="nl-BE" sz="2400" dirty="0" err="1" smtClean="0"/>
              <a:t>Analytics</a:t>
            </a:r>
            <a:r>
              <a:rPr lang="nl-BE" sz="2400" dirty="0" smtClean="0"/>
              <a:t/>
            </a:r>
            <a:br>
              <a:rPr lang="nl-BE" sz="2400" dirty="0" smtClean="0"/>
            </a:br>
            <a:r>
              <a:rPr lang="nl-BE" sz="1800" dirty="0" smtClean="0"/>
              <a:t>Hoe surfen mensen naar je website</a:t>
            </a:r>
          </a:p>
          <a:p>
            <a:r>
              <a:rPr lang="nl-BE" sz="2400" dirty="0" smtClean="0"/>
              <a:t>Gratis indexeren: </a:t>
            </a:r>
            <a:br>
              <a:rPr lang="nl-BE" sz="2400" dirty="0" smtClean="0"/>
            </a:br>
            <a:r>
              <a:rPr lang="nl-BE" sz="2400" dirty="0" err="1" smtClean="0">
                <a:hlinkClick r:id="rId3"/>
              </a:rPr>
              <a:t>www.google.be</a:t>
            </a:r>
            <a:r>
              <a:rPr lang="nl-BE" sz="2400" dirty="0" smtClean="0">
                <a:hlinkClick r:id="rId3"/>
              </a:rPr>
              <a:t>/</a:t>
            </a:r>
            <a:r>
              <a:rPr lang="nl-BE" sz="2400" dirty="0" err="1" smtClean="0">
                <a:hlinkClick r:id="rId3"/>
              </a:rPr>
              <a:t>addurl</a:t>
            </a:r>
            <a:r>
              <a:rPr lang="nl-BE" sz="2400" dirty="0" smtClean="0"/>
              <a:t/>
            </a:r>
            <a:br>
              <a:rPr lang="nl-BE" sz="2400" dirty="0" smtClean="0"/>
            </a:br>
            <a:r>
              <a:rPr lang="nl-BE" sz="1800" dirty="0" smtClean="0"/>
              <a:t>Kom te weten wat </a:t>
            </a:r>
            <a:r>
              <a:rPr lang="nl-BE" sz="1800" dirty="0" err="1" smtClean="0"/>
              <a:t>google</a:t>
            </a:r>
            <a:r>
              <a:rPr lang="nl-BE" sz="1800" dirty="0" smtClean="0"/>
              <a:t> van uw website vindt</a:t>
            </a:r>
          </a:p>
          <a:p>
            <a:endParaRPr lang="nl-BE" sz="1800" dirty="0" smtClean="0"/>
          </a:p>
          <a:p>
            <a:r>
              <a:rPr lang="nl-BE" sz="2400" dirty="0" smtClean="0"/>
              <a:t>Betalend: Google </a:t>
            </a:r>
            <a:r>
              <a:rPr lang="nl-BE" sz="2400" dirty="0" err="1" smtClean="0"/>
              <a:t>Adwords</a:t>
            </a:r>
            <a:r>
              <a:rPr lang="nl-BE" sz="2400" dirty="0" smtClean="0"/>
              <a:t/>
            </a:r>
            <a:br>
              <a:rPr lang="nl-BE" sz="2400" dirty="0" smtClean="0"/>
            </a:br>
            <a:r>
              <a:rPr lang="nl-BE" sz="1800" dirty="0" smtClean="0"/>
              <a:t>Je website promoten</a:t>
            </a:r>
          </a:p>
          <a:p>
            <a:endParaRPr lang="nl-BE" sz="1800" dirty="0" smtClean="0"/>
          </a:p>
        </p:txBody>
      </p:sp>
      <p:sp>
        <p:nvSpPr>
          <p:cNvPr id="3" name="Titel 2"/>
          <p:cNvSpPr>
            <a:spLocks noGrp="1"/>
          </p:cNvSpPr>
          <p:nvPr>
            <p:ph type="title"/>
          </p:nvPr>
        </p:nvSpPr>
        <p:spPr/>
        <p:txBody>
          <a:bodyPr/>
          <a:lstStyle/>
          <a:p>
            <a:r>
              <a:rPr lang="nl-BE" dirty="0" smtClean="0"/>
              <a:t>Gratis Google tools</a:t>
            </a:r>
            <a:endParaRPr lang="nl-BE"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smtClean="0"/>
              <a:t>Hoe omgaan met publiciteit</a:t>
            </a:r>
            <a:endParaRPr lang="nl-BE" dirty="0"/>
          </a:p>
        </p:txBody>
      </p:sp>
      <p:sp>
        <p:nvSpPr>
          <p:cNvPr id="3" name="Ondertitel 2"/>
          <p:cNvSpPr>
            <a:spLocks noGrp="1"/>
          </p:cNvSpPr>
          <p:nvPr>
            <p:ph type="subTitle" idx="1"/>
          </p:nvPr>
        </p:nvSpPr>
        <p:spPr/>
        <p:txBody>
          <a:bodyPr/>
          <a:lstStyle/>
          <a:p>
            <a:r>
              <a:rPr lang="nl-BE" dirty="0" smtClean="0">
                <a:solidFill>
                  <a:schemeClr val="tx1">
                    <a:lumMod val="50000"/>
                  </a:schemeClr>
                </a:solidFill>
              </a:rPr>
              <a:t>Persoonlijk contact als troef</a:t>
            </a:r>
          </a:p>
          <a:p>
            <a:r>
              <a:rPr lang="nl-BE" dirty="0" smtClean="0">
                <a:solidFill>
                  <a:schemeClr val="tx1"/>
                </a:solidFill>
              </a:rPr>
              <a:t>Hoe meer klanten lokken</a:t>
            </a:r>
          </a:p>
          <a:p>
            <a:pPr>
              <a:buNone/>
            </a:pPr>
            <a:r>
              <a:rPr lang="nl-BE" dirty="0" smtClean="0">
                <a:solidFill>
                  <a:schemeClr val="tx1"/>
                </a:solidFill>
              </a:rPr>
              <a:t>		</a:t>
            </a:r>
            <a:r>
              <a:rPr lang="nl-BE" sz="2000" dirty="0" smtClean="0">
                <a:solidFill>
                  <a:schemeClr val="tx1">
                    <a:lumMod val="50000"/>
                  </a:schemeClr>
                </a:solidFill>
              </a:rPr>
              <a:t>- Gratis publiciteit</a:t>
            </a:r>
          </a:p>
          <a:p>
            <a:pPr>
              <a:buNone/>
            </a:pPr>
            <a:r>
              <a:rPr lang="nl-BE" sz="2000" dirty="0" smtClean="0">
                <a:solidFill>
                  <a:schemeClr val="tx1"/>
                </a:solidFill>
              </a:rPr>
              <a:t>	</a:t>
            </a:r>
            <a:r>
              <a:rPr lang="nl-BE" sz="2000" dirty="0" smtClean="0">
                <a:solidFill>
                  <a:schemeClr val="tx1">
                    <a:lumMod val="50000"/>
                  </a:schemeClr>
                </a:solidFill>
              </a:rPr>
              <a:t>	- Je website is belangrijk</a:t>
            </a:r>
          </a:p>
          <a:p>
            <a:pPr>
              <a:buNone/>
            </a:pPr>
            <a:r>
              <a:rPr lang="nl-BE" sz="2000" dirty="0" smtClean="0">
                <a:solidFill>
                  <a:schemeClr val="tx1">
                    <a:lumMod val="50000"/>
                  </a:schemeClr>
                </a:solidFill>
              </a:rPr>
              <a:t>		</a:t>
            </a:r>
            <a:r>
              <a:rPr lang="nl-BE" sz="2000" dirty="0" smtClean="0">
                <a:solidFill>
                  <a:schemeClr val="tx1"/>
                </a:solidFill>
              </a:rPr>
              <a:t>- Leg linken</a:t>
            </a:r>
          </a:p>
          <a:p>
            <a:pPr>
              <a:buNone/>
            </a:pPr>
            <a:r>
              <a:rPr lang="nl-BE" sz="2000" dirty="0" smtClean="0">
                <a:solidFill>
                  <a:schemeClr val="tx1">
                    <a:lumMod val="50000"/>
                  </a:schemeClr>
                </a:solidFill>
              </a:rPr>
              <a:t>		- Andere ondersteunende middelen</a:t>
            </a:r>
          </a:p>
          <a:p>
            <a:pPr>
              <a:buNone/>
            </a:pPr>
            <a:r>
              <a:rPr lang="nl-BE" sz="2000" dirty="0" smtClean="0">
                <a:solidFill>
                  <a:schemeClr val="tx1">
                    <a:lumMod val="50000"/>
                  </a:schemeClr>
                </a:solidFill>
              </a:rPr>
              <a:t>		- Huidige versus nieuwe klanten</a:t>
            </a:r>
          </a:p>
          <a:p>
            <a:r>
              <a:rPr lang="nl-BE" dirty="0" smtClean="0">
                <a:solidFill>
                  <a:schemeClr val="tx1">
                    <a:lumMod val="50000"/>
                  </a:schemeClr>
                </a:solidFill>
              </a:rPr>
              <a:t>Hoe omgaan met klachten of (negatieve) pers</a:t>
            </a:r>
          </a:p>
          <a:p>
            <a:pPr>
              <a:buNone/>
            </a:pPr>
            <a:endParaRPr lang="nl-BE" dirty="0" smtClean="0">
              <a:solidFill>
                <a:schemeClr val="tx1">
                  <a:lumMod val="50000"/>
                </a:schemeClr>
              </a:solidFill>
            </a:endParaRPr>
          </a:p>
          <a:p>
            <a:pPr lvl="1"/>
            <a:endParaRPr lang="nl-BE" dirty="0" smtClean="0">
              <a:solidFill>
                <a:schemeClr val="tx1">
                  <a:lumMod val="50000"/>
                </a:schemeClr>
              </a:solidFill>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hoek 12"/>
          <p:cNvSpPr/>
          <p:nvPr/>
        </p:nvSpPr>
        <p:spPr>
          <a:xfrm>
            <a:off x="1835696" y="260648"/>
            <a:ext cx="1728192"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itel 2"/>
          <p:cNvSpPr>
            <a:spLocks noGrp="1"/>
          </p:cNvSpPr>
          <p:nvPr>
            <p:ph type="title"/>
          </p:nvPr>
        </p:nvSpPr>
        <p:spPr/>
        <p:txBody>
          <a:bodyPr/>
          <a:lstStyle/>
          <a:p>
            <a:r>
              <a:rPr lang="nl-BE" dirty="0" smtClean="0"/>
              <a:t>Leg linken </a:t>
            </a:r>
            <a:br>
              <a:rPr lang="nl-BE" dirty="0" smtClean="0"/>
            </a:br>
            <a:r>
              <a:rPr lang="nl-BE" sz="2000" dirty="0" smtClean="0"/>
              <a:t>= gratis gebruik van de online wereld</a:t>
            </a:r>
            <a:br>
              <a:rPr lang="nl-BE" sz="2000" dirty="0" smtClean="0"/>
            </a:br>
            <a:endParaRPr lang="nl-BE" sz="2000" dirty="0"/>
          </a:p>
        </p:txBody>
      </p:sp>
      <p:sp>
        <p:nvSpPr>
          <p:cNvPr id="14" name="Rectangle 4"/>
          <p:cNvSpPr txBox="1">
            <a:spLocks noChangeArrowheads="1"/>
          </p:cNvSpPr>
          <p:nvPr/>
        </p:nvSpPr>
        <p:spPr bwMode="auto">
          <a:xfrm>
            <a:off x="428596" y="1357298"/>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nl-BE" kern="0" dirty="0" smtClean="0">
                <a:solidFill>
                  <a:srgbClr val="818A8F"/>
                </a:solidFill>
                <a:latin typeface="+mn-lt"/>
                <a:cs typeface="+mn-cs"/>
              </a:rPr>
              <a:t>Welke kunnen jou helpen?</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nl-BE" b="0" i="0" u="none" strike="noStrike" kern="0" cap="none" spc="0" normalizeH="0" baseline="0" noProof="0" dirty="0" err="1" smtClean="0">
                <a:ln>
                  <a:noFill/>
                </a:ln>
                <a:solidFill>
                  <a:srgbClr val="818A8F"/>
                </a:solidFill>
                <a:effectLst/>
                <a:uLnTx/>
                <a:uFillTx/>
                <a:latin typeface="+mn-lt"/>
                <a:ea typeface="+mn-ea"/>
                <a:cs typeface="+mn-cs"/>
              </a:rPr>
              <a:t>Facebook</a:t>
            </a:r>
            <a:endParaRPr kumimoji="0" lang="nl-BE" b="0" i="0" u="none" strike="noStrike" kern="0" cap="none" spc="0" normalizeH="0" baseline="0" noProof="0" dirty="0" smtClean="0">
              <a:ln>
                <a:noFill/>
              </a:ln>
              <a:solidFill>
                <a:srgbClr val="818A8F"/>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lang="nl-BE" kern="0" dirty="0" err="1" smtClean="0">
                <a:solidFill>
                  <a:srgbClr val="818A8F"/>
                </a:solidFill>
                <a:latin typeface="+mn-lt"/>
                <a:cs typeface="+mn-cs"/>
              </a:rPr>
              <a:t>Twitter</a:t>
            </a:r>
            <a:endParaRPr lang="nl-BE" kern="0" dirty="0" smtClean="0">
              <a:solidFill>
                <a:srgbClr val="818A8F"/>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nl-BE" b="0" i="0" u="none" strike="noStrike" kern="0" cap="none" spc="0" normalizeH="0" baseline="0" noProof="0" dirty="0" err="1" smtClean="0">
                <a:ln>
                  <a:noFill/>
                </a:ln>
                <a:solidFill>
                  <a:srgbClr val="818A8F"/>
                </a:solidFill>
                <a:effectLst/>
                <a:uLnTx/>
                <a:uFillTx/>
                <a:latin typeface="+mn-lt"/>
                <a:ea typeface="+mn-ea"/>
                <a:cs typeface="+mn-cs"/>
              </a:rPr>
              <a:t>You</a:t>
            </a:r>
            <a:r>
              <a:rPr kumimoji="0" lang="nl-BE" b="0" i="0" u="none" strike="noStrike" kern="0" cap="none" spc="0" normalizeH="0" noProof="0" dirty="0" smtClean="0">
                <a:ln>
                  <a:noFill/>
                </a:ln>
                <a:solidFill>
                  <a:srgbClr val="818A8F"/>
                </a:solidFill>
                <a:effectLst/>
                <a:uLnTx/>
                <a:uFillTx/>
                <a:latin typeface="+mn-lt"/>
                <a:ea typeface="+mn-ea"/>
                <a:cs typeface="+mn-cs"/>
              </a:rPr>
              <a:t> Tube</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lang="nl-BE" kern="0" baseline="0" dirty="0" err="1" smtClean="0">
                <a:solidFill>
                  <a:srgbClr val="818A8F"/>
                </a:solidFill>
                <a:latin typeface="+mn-lt"/>
                <a:cs typeface="+mn-cs"/>
              </a:rPr>
              <a:t>Flickr</a:t>
            </a:r>
            <a:endParaRPr lang="nl-BE" kern="0" baseline="0" dirty="0" smtClean="0">
              <a:solidFill>
                <a:srgbClr val="818A8F"/>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nl-BE" b="0" i="0" u="none" strike="noStrike" kern="0" cap="none" spc="0" normalizeH="0" noProof="0" dirty="0" err="1" smtClean="0">
                <a:ln>
                  <a:noFill/>
                </a:ln>
                <a:solidFill>
                  <a:srgbClr val="818A8F"/>
                </a:solidFill>
                <a:effectLst/>
                <a:uLnTx/>
                <a:uFillTx/>
                <a:latin typeface="+mn-lt"/>
                <a:ea typeface="+mn-ea"/>
                <a:cs typeface="+mn-cs"/>
              </a:rPr>
              <a:t>LinkedIn</a:t>
            </a:r>
            <a:endParaRPr kumimoji="0" lang="nl-BE" b="0" i="0" u="none" strike="noStrike" kern="0" cap="none" spc="0" normalizeH="0" noProof="0" dirty="0" smtClean="0">
              <a:ln>
                <a:noFill/>
              </a:ln>
              <a:solidFill>
                <a:srgbClr val="818A8F"/>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tabLst/>
              <a:defRPr/>
            </a:pPr>
            <a:endParaRPr lang="nl-BE" kern="0" noProof="0" dirty="0" smtClean="0">
              <a:solidFill>
                <a:srgbClr val="818A8F"/>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tabLst/>
              <a:defRPr/>
            </a:pPr>
            <a:r>
              <a:rPr lang="nl-BE" kern="0" dirty="0" smtClean="0">
                <a:solidFill>
                  <a:srgbClr val="818A8F"/>
                </a:solidFill>
                <a:latin typeface="+mn-lt"/>
                <a:cs typeface="+mn-cs"/>
              </a:rPr>
              <a:t>Alles op 1 plek</a:t>
            </a:r>
            <a:r>
              <a:rPr lang="nl-BE" kern="0" noProof="0" dirty="0" smtClean="0">
                <a:solidFill>
                  <a:srgbClr val="818A8F"/>
                </a:solidFill>
                <a:latin typeface="+mn-lt"/>
                <a:cs typeface="+mn-cs"/>
              </a:rPr>
              <a:t>: </a:t>
            </a:r>
            <a:r>
              <a:rPr lang="nl-BE" kern="0" noProof="0" dirty="0" err="1" smtClean="0">
                <a:solidFill>
                  <a:srgbClr val="818A8F"/>
                </a:solidFill>
                <a:latin typeface="+mn-lt"/>
                <a:cs typeface="+mn-cs"/>
              </a:rPr>
              <a:t>TweetDeck</a:t>
            </a:r>
            <a:endParaRPr lang="nl-BE" kern="0" noProof="0" dirty="0" smtClean="0">
              <a:solidFill>
                <a:srgbClr val="818A8F"/>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tabLst/>
              <a:defRPr/>
            </a:pPr>
            <a:endParaRPr lang="nl-BE" kern="0" dirty="0" smtClean="0">
              <a:solidFill>
                <a:srgbClr val="818A8F"/>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tabLst/>
              <a:defRPr/>
            </a:pPr>
            <a:r>
              <a:rPr lang="nl-BE" kern="0" noProof="0" dirty="0" smtClean="0">
                <a:solidFill>
                  <a:srgbClr val="818A8F"/>
                </a:solidFill>
                <a:latin typeface="+mn-lt"/>
                <a:cs typeface="+mn-cs"/>
              </a:rPr>
              <a:t>De opmars van de </a:t>
            </a:r>
            <a:r>
              <a:rPr lang="nl-BE" kern="0" noProof="0" dirty="0" err="1" smtClean="0">
                <a:solidFill>
                  <a:srgbClr val="818A8F"/>
                </a:solidFill>
                <a:latin typeface="+mn-lt"/>
                <a:cs typeface="+mn-cs"/>
              </a:rPr>
              <a:t>Smartphone</a:t>
            </a:r>
            <a:endParaRPr lang="nl-BE" kern="0" noProof="0" dirty="0" smtClean="0">
              <a:solidFill>
                <a:srgbClr val="818A8F"/>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tabLst/>
              <a:defRPr/>
            </a:pPr>
            <a:endParaRPr kumimoji="0" lang="nl-BE" b="0" i="0" u="none" strike="noStrike" kern="0" cap="none" spc="0" normalizeH="0" noProof="0" dirty="0" smtClean="0">
              <a:ln>
                <a:noFill/>
              </a:ln>
              <a:solidFill>
                <a:srgbClr val="818A8F"/>
              </a:solidFill>
              <a:effectLst/>
              <a:uLnTx/>
              <a:uFillTx/>
              <a:latin typeface="+mn-lt"/>
              <a:ea typeface="+mn-ea"/>
              <a:cs typeface="+mn-cs"/>
            </a:endParaRPr>
          </a:p>
          <a:p>
            <a:pPr marL="514350" marR="0" lvl="0" indent="-514350" algn="l" defTabSz="914400" rtl="0" eaLnBrk="1" fontAlgn="base" latinLnBrk="0" hangingPunct="1">
              <a:lnSpc>
                <a:spcPct val="100000"/>
              </a:lnSpc>
              <a:spcBef>
                <a:spcPct val="20000"/>
              </a:spcBef>
              <a:spcAft>
                <a:spcPct val="0"/>
              </a:spcAft>
              <a:buClrTx/>
              <a:buSzTx/>
              <a:buFontTx/>
              <a:buNone/>
              <a:tabLst/>
              <a:defRPr/>
            </a:pPr>
            <a:endParaRPr kumimoji="0" lang="nl-BE" sz="3200" b="0" i="0" u="none" strike="noStrike" kern="0" cap="none" spc="0" normalizeH="0" baseline="0" noProof="0" dirty="0" smtClean="0">
              <a:ln>
                <a:noFill/>
              </a:ln>
              <a:solidFill>
                <a:srgbClr val="818A8F"/>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nl-NL" sz="1800" b="0" i="0" u="none" strike="noStrike" kern="0" cap="none" spc="0" normalizeH="0" baseline="0" noProof="0" dirty="0" smtClean="0">
              <a:ln>
                <a:noFill/>
              </a:ln>
              <a:solidFill>
                <a:srgbClr val="818A8F"/>
              </a:solidFill>
              <a:effectLst/>
              <a:uLnTx/>
              <a:uFillTx/>
              <a:latin typeface="+mn-lt"/>
              <a:ea typeface="+mn-ea"/>
              <a:cs typeface="+mn-cs"/>
            </a:endParaRPr>
          </a:p>
        </p:txBody>
      </p:sp>
      <p:grpSp>
        <p:nvGrpSpPr>
          <p:cNvPr id="18" name="Groep 17"/>
          <p:cNvGrpSpPr/>
          <p:nvPr/>
        </p:nvGrpSpPr>
        <p:grpSpPr>
          <a:xfrm>
            <a:off x="2195736" y="6109537"/>
            <a:ext cx="4968552" cy="497107"/>
            <a:chOff x="2195736" y="6109537"/>
            <a:chExt cx="4968552" cy="497107"/>
          </a:xfrm>
        </p:grpSpPr>
        <p:sp>
          <p:nvSpPr>
            <p:cNvPr id="19" name="Tekstvak 18"/>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20" name="Groep 13"/>
            <p:cNvGrpSpPr/>
            <p:nvPr/>
          </p:nvGrpSpPr>
          <p:grpSpPr>
            <a:xfrm>
              <a:off x="2195736" y="6109537"/>
              <a:ext cx="433809" cy="403553"/>
              <a:chOff x="2195736" y="6109537"/>
              <a:chExt cx="433809" cy="403553"/>
            </a:xfrm>
          </p:grpSpPr>
          <p:sp>
            <p:nvSpPr>
              <p:cNvPr id="21" name="Ovaal 20"/>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Ovaal 21"/>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Ovaal 22"/>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pic>
        <p:nvPicPr>
          <p:cNvPr id="25" name="Afbeelding 24" descr="link_network.jpg"/>
          <p:cNvPicPr>
            <a:picLocks noChangeAspect="1"/>
          </p:cNvPicPr>
          <p:nvPr/>
        </p:nvPicPr>
        <p:blipFill>
          <a:blip r:embed="rId3" cstate="print"/>
          <a:stretch>
            <a:fillRect/>
          </a:stretch>
        </p:blipFill>
        <p:spPr>
          <a:xfrm>
            <a:off x="4715641" y="2128345"/>
            <a:ext cx="4064000" cy="2895600"/>
          </a:xfrm>
          <a:prstGeom prst="rect">
            <a:avLst/>
          </a:prstGeom>
        </p:spPr>
      </p:pic>
      <p:sp>
        <p:nvSpPr>
          <p:cNvPr id="26" name="Rechthoek 25"/>
          <p:cNvSpPr/>
          <p:nvPr/>
        </p:nvSpPr>
        <p:spPr>
          <a:xfrm>
            <a:off x="4813738" y="4614041"/>
            <a:ext cx="1692165" cy="557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BE" sz="2800" dirty="0" smtClean="0"/>
              <a:t>Berichten versturen</a:t>
            </a:r>
          </a:p>
          <a:p>
            <a:r>
              <a:rPr lang="nl-BE" sz="2800" dirty="0" smtClean="0"/>
              <a:t>Uitnodigen op een evenement</a:t>
            </a:r>
          </a:p>
          <a:p>
            <a:r>
              <a:rPr lang="nl-BE" sz="2800" dirty="0" smtClean="0"/>
              <a:t>Nieuwigheden melden + commentaar</a:t>
            </a:r>
          </a:p>
          <a:p>
            <a:r>
              <a:rPr lang="nl-BE" sz="2800" dirty="0" smtClean="0"/>
              <a:t>Bouwt een netwerk</a:t>
            </a:r>
            <a:endParaRPr lang="nl-BE" sz="2800" dirty="0"/>
          </a:p>
        </p:txBody>
      </p:sp>
      <p:sp>
        <p:nvSpPr>
          <p:cNvPr id="3" name="Titel 2"/>
          <p:cNvSpPr>
            <a:spLocks noGrp="1"/>
          </p:cNvSpPr>
          <p:nvPr>
            <p:ph type="title"/>
          </p:nvPr>
        </p:nvSpPr>
        <p:spPr/>
        <p:txBody>
          <a:bodyPr/>
          <a:lstStyle/>
          <a:p>
            <a:r>
              <a:rPr lang="nl-BE" dirty="0" err="1" smtClean="0"/>
              <a:t>Facebook</a:t>
            </a:r>
            <a:endParaRPr lang="nl-BE" dirty="0"/>
          </a:p>
        </p:txBody>
      </p:sp>
      <p:pic>
        <p:nvPicPr>
          <p:cNvPr id="6" name="Tijdelijke aanduiding voor inhoud 6" descr="facebook_pic.jpg"/>
          <p:cNvPicPr>
            <a:picLocks noChangeAspect="1"/>
          </p:cNvPicPr>
          <p:nvPr/>
        </p:nvPicPr>
        <p:blipFill>
          <a:blip r:embed="rId3" cstate="print"/>
          <a:stretch>
            <a:fillRect/>
          </a:stretch>
        </p:blipFill>
        <p:spPr bwMode="auto">
          <a:xfrm>
            <a:off x="4932040" y="0"/>
            <a:ext cx="4211960" cy="1584499"/>
          </a:xfrm>
          <a:prstGeom prst="rect">
            <a:avLst/>
          </a:prstGeom>
          <a:noFill/>
          <a:ln w="9525">
            <a:noFill/>
            <a:miter lim="800000"/>
            <a:headEnd/>
            <a:tailEnd/>
          </a:ln>
        </p:spPr>
      </p:pic>
      <p:sp>
        <p:nvSpPr>
          <p:cNvPr id="11" name="Tekstvak 10"/>
          <p:cNvSpPr txBox="1"/>
          <p:nvPr/>
        </p:nvSpPr>
        <p:spPr>
          <a:xfrm>
            <a:off x="4341503" y="4252692"/>
            <a:ext cx="3518819" cy="307777"/>
          </a:xfrm>
          <a:prstGeom prst="rect">
            <a:avLst/>
          </a:prstGeom>
          <a:noFill/>
        </p:spPr>
        <p:txBody>
          <a:bodyPr wrap="square" rtlCol="0">
            <a:spAutoFit/>
          </a:bodyPr>
          <a:lstStyle/>
          <a:p>
            <a:r>
              <a:rPr lang="nl-BE" sz="1400" i="1" dirty="0" smtClean="0">
                <a:solidFill>
                  <a:srgbClr val="ED2939"/>
                </a:solidFill>
                <a:latin typeface="+mn-lt"/>
                <a:cs typeface="+mn-cs"/>
              </a:rPr>
              <a:t>Tip: Laat je klanten het voor jou doen!</a:t>
            </a:r>
          </a:p>
        </p:txBody>
      </p:sp>
      <p:grpSp>
        <p:nvGrpSpPr>
          <p:cNvPr id="18" name="Groep 17"/>
          <p:cNvGrpSpPr/>
          <p:nvPr/>
        </p:nvGrpSpPr>
        <p:grpSpPr>
          <a:xfrm>
            <a:off x="2195736" y="6109537"/>
            <a:ext cx="4968552" cy="497107"/>
            <a:chOff x="2195736" y="6109537"/>
            <a:chExt cx="4968552" cy="497107"/>
          </a:xfrm>
        </p:grpSpPr>
        <p:sp>
          <p:nvSpPr>
            <p:cNvPr id="19" name="Tekstvak 18"/>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20" name="Groep 13"/>
            <p:cNvGrpSpPr/>
            <p:nvPr/>
          </p:nvGrpSpPr>
          <p:grpSpPr>
            <a:xfrm>
              <a:off x="2195736" y="6109537"/>
              <a:ext cx="433809" cy="403553"/>
              <a:chOff x="2195736" y="6109537"/>
              <a:chExt cx="433809" cy="403553"/>
            </a:xfrm>
          </p:grpSpPr>
          <p:sp>
            <p:nvSpPr>
              <p:cNvPr id="21" name="Ovaal 20"/>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Ovaal 21"/>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Ovaal 22"/>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endParaRPr lang="nl-BE" dirty="0"/>
          </a:p>
        </p:txBody>
      </p:sp>
      <p:pic>
        <p:nvPicPr>
          <p:cNvPr id="8" name="Tijdelijke aanduiding voor inhoud 7" descr="ZoeteZonde1.jpg"/>
          <p:cNvPicPr>
            <a:picLocks noGrp="1" noChangeAspect="1"/>
          </p:cNvPicPr>
          <p:nvPr>
            <p:ph idx="1"/>
          </p:nvPr>
        </p:nvPicPr>
        <p:blipFill>
          <a:blip r:embed="rId3" cstate="print"/>
          <a:stretch>
            <a:fillRect/>
          </a:stretch>
        </p:blipFill>
        <p:spPr>
          <a:xfrm>
            <a:off x="1397436" y="0"/>
            <a:ext cx="7932421" cy="6858000"/>
          </a:xfrm>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r>
              <a:rPr lang="nl-BE" sz="2800" dirty="0" smtClean="0"/>
              <a:t>140 </a:t>
            </a:r>
            <a:r>
              <a:rPr lang="nl-BE" sz="2800" dirty="0" err="1" smtClean="0"/>
              <a:t>characters</a:t>
            </a:r>
            <a:endParaRPr lang="nl-BE" sz="2800" dirty="0" smtClean="0"/>
          </a:p>
          <a:p>
            <a:r>
              <a:rPr lang="nl-BE" sz="2800" dirty="0" smtClean="0"/>
              <a:t>Wat doe je NU</a:t>
            </a:r>
          </a:p>
          <a:p>
            <a:r>
              <a:rPr lang="nl-BE" sz="2800" dirty="0" smtClean="0"/>
              <a:t>Bouwt een netwerk</a:t>
            </a:r>
          </a:p>
          <a:p>
            <a:r>
              <a:rPr lang="nl-BE" sz="2800" dirty="0" smtClean="0"/>
              <a:t>Volg (en zie wat leeft) en wordt gevolgd</a:t>
            </a:r>
            <a:endParaRPr lang="nl-BE" sz="2800" dirty="0"/>
          </a:p>
        </p:txBody>
      </p:sp>
      <p:sp>
        <p:nvSpPr>
          <p:cNvPr id="3" name="Titel 2"/>
          <p:cNvSpPr>
            <a:spLocks noGrp="1"/>
          </p:cNvSpPr>
          <p:nvPr>
            <p:ph type="title"/>
          </p:nvPr>
        </p:nvSpPr>
        <p:spPr/>
        <p:txBody>
          <a:bodyPr/>
          <a:lstStyle/>
          <a:p>
            <a:r>
              <a:rPr lang="nl-BE" dirty="0" err="1" smtClean="0"/>
              <a:t>Twitter</a:t>
            </a:r>
            <a:endParaRPr lang="nl-BE" dirty="0"/>
          </a:p>
        </p:txBody>
      </p:sp>
      <p:pic>
        <p:nvPicPr>
          <p:cNvPr id="6" name="Tijdelijke aanduiding voor inhoud 5" descr="twitter_logo.jpg"/>
          <p:cNvPicPr>
            <a:picLocks noChangeAspect="1"/>
          </p:cNvPicPr>
          <p:nvPr/>
        </p:nvPicPr>
        <p:blipFill>
          <a:blip r:embed="rId3" cstate="print"/>
          <a:stretch>
            <a:fillRect/>
          </a:stretch>
        </p:blipFill>
        <p:spPr bwMode="auto">
          <a:xfrm>
            <a:off x="3923928" y="1"/>
            <a:ext cx="5220072" cy="1588496"/>
          </a:xfrm>
          <a:prstGeom prst="rect">
            <a:avLst/>
          </a:prstGeom>
          <a:noFill/>
          <a:ln w="9525">
            <a:noFill/>
            <a:miter lim="800000"/>
            <a:headEnd/>
            <a:tailEnd/>
          </a:ln>
        </p:spPr>
      </p:pic>
      <p:grpSp>
        <p:nvGrpSpPr>
          <p:cNvPr id="11" name="Groep 10"/>
          <p:cNvGrpSpPr/>
          <p:nvPr/>
        </p:nvGrpSpPr>
        <p:grpSpPr>
          <a:xfrm>
            <a:off x="2195736" y="6109537"/>
            <a:ext cx="4968552" cy="497107"/>
            <a:chOff x="2195736" y="6109537"/>
            <a:chExt cx="4968552" cy="497107"/>
          </a:xfrm>
        </p:grpSpPr>
        <p:sp>
          <p:nvSpPr>
            <p:cNvPr id="12" name="Tekstvak 11"/>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13" name="Groep 13"/>
            <p:cNvGrpSpPr/>
            <p:nvPr/>
          </p:nvGrpSpPr>
          <p:grpSpPr>
            <a:xfrm>
              <a:off x="2195736" y="6109537"/>
              <a:ext cx="433809" cy="403553"/>
              <a:chOff x="2195736" y="6109537"/>
              <a:chExt cx="433809" cy="403553"/>
            </a:xfrm>
          </p:grpSpPr>
          <p:sp>
            <p:nvSpPr>
              <p:cNvPr id="14" name="Ovaal 13"/>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4"/>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Ovaal 15"/>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457200" y="1565031"/>
            <a:ext cx="8229600" cy="4394084"/>
          </a:xfrm>
        </p:spPr>
        <p:txBody>
          <a:bodyPr/>
          <a:lstStyle/>
          <a:p>
            <a:r>
              <a:rPr lang="nl-BE" sz="2400" dirty="0" err="1" smtClean="0"/>
              <a:t>Twitterende</a:t>
            </a:r>
            <a:r>
              <a:rPr lang="nl-BE" sz="2400" dirty="0" smtClean="0"/>
              <a:t> koks</a:t>
            </a:r>
          </a:p>
          <a:p>
            <a:pPr lvl="1">
              <a:buNone/>
            </a:pPr>
            <a:r>
              <a:rPr lang="nl-BE" sz="2000" dirty="0" smtClean="0"/>
              <a:t>@</a:t>
            </a:r>
            <a:r>
              <a:rPr lang="nl-BE" sz="2000" dirty="0" err="1" smtClean="0"/>
              <a:t>jamie</a:t>
            </a:r>
            <a:r>
              <a:rPr lang="nl-BE" sz="2000" dirty="0" smtClean="0"/>
              <a:t>_</a:t>
            </a:r>
            <a:r>
              <a:rPr lang="nl-BE" sz="2000" dirty="0" err="1" smtClean="0"/>
              <a:t>oliver</a:t>
            </a:r>
            <a:r>
              <a:rPr lang="nl-BE" sz="2000" dirty="0" smtClean="0"/>
              <a:t> @gordonRamsay01 @</a:t>
            </a:r>
            <a:r>
              <a:rPr lang="nl-BE" sz="2000" dirty="0" err="1" smtClean="0"/>
              <a:t>nivenkunz</a:t>
            </a:r>
            <a:r>
              <a:rPr lang="nl-BE" sz="2000" dirty="0" smtClean="0"/>
              <a:t> @</a:t>
            </a:r>
            <a:r>
              <a:rPr lang="nl-BE" sz="2000" dirty="0" err="1" smtClean="0"/>
              <a:t>ronblauw</a:t>
            </a:r>
            <a:endParaRPr lang="nl-BE" sz="2000" dirty="0" smtClean="0"/>
          </a:p>
          <a:p>
            <a:r>
              <a:rPr lang="nl-BE" sz="2400" dirty="0" err="1" smtClean="0"/>
              <a:t>Twitterbrood</a:t>
            </a:r>
            <a:endParaRPr lang="nl-BE" sz="2400" dirty="0" smtClean="0"/>
          </a:p>
          <a:p>
            <a:pPr lvl="1">
              <a:buNone/>
            </a:pPr>
            <a:r>
              <a:rPr lang="nl-BE" sz="2000" dirty="0" smtClean="0"/>
              <a:t>@</a:t>
            </a:r>
            <a:r>
              <a:rPr lang="nl-BE" sz="2000" dirty="0" err="1" smtClean="0"/>
              <a:t>destadsbakker</a:t>
            </a:r>
            <a:r>
              <a:rPr lang="nl-BE" sz="2000" dirty="0" smtClean="0"/>
              <a:t> &gt; Bestel je broodje </a:t>
            </a:r>
          </a:p>
          <a:p>
            <a:pPr lvl="1">
              <a:buNone/>
            </a:pPr>
            <a:r>
              <a:rPr lang="nl-BE" sz="2000" dirty="0" err="1" smtClean="0"/>
              <a:t>Tweet</a:t>
            </a:r>
            <a:r>
              <a:rPr lang="nl-BE" sz="2000" dirty="0" smtClean="0"/>
              <a:t> als de broodjes vers gebakken zijn</a:t>
            </a:r>
          </a:p>
          <a:p>
            <a:r>
              <a:rPr lang="nl-BE" sz="2400" dirty="0" err="1" smtClean="0"/>
              <a:t>Tweet</a:t>
            </a:r>
            <a:r>
              <a:rPr lang="nl-BE" sz="2400" dirty="0" smtClean="0"/>
              <a:t> actie van de dag</a:t>
            </a:r>
          </a:p>
          <a:p>
            <a:pPr lvl="1">
              <a:buNone/>
            </a:pPr>
            <a:r>
              <a:rPr lang="nl-BE" sz="2000" dirty="0" smtClean="0"/>
              <a:t>@</a:t>
            </a:r>
            <a:r>
              <a:rPr lang="nl-BE" sz="2000" dirty="0" err="1" smtClean="0"/>
              <a:t>waffletruck</a:t>
            </a:r>
            <a:r>
              <a:rPr lang="nl-BE" sz="2000" dirty="0" smtClean="0"/>
              <a:t>: gratis wafel </a:t>
            </a:r>
            <a:r>
              <a:rPr lang="nl-BE" sz="2000" dirty="0" err="1" smtClean="0"/>
              <a:t>topping</a:t>
            </a:r>
            <a:r>
              <a:rPr lang="nl-BE" sz="2000" dirty="0" smtClean="0"/>
              <a:t> </a:t>
            </a:r>
            <a:br>
              <a:rPr lang="nl-BE" sz="2000" dirty="0" smtClean="0"/>
            </a:br>
            <a:r>
              <a:rPr lang="nl-BE" sz="2000" dirty="0" smtClean="0"/>
              <a:t>als je bestelt met codewoord</a:t>
            </a:r>
            <a:endParaRPr lang="nl-BE" sz="2000" dirty="0"/>
          </a:p>
        </p:txBody>
      </p:sp>
      <p:sp>
        <p:nvSpPr>
          <p:cNvPr id="3" name="Titel 2"/>
          <p:cNvSpPr>
            <a:spLocks noGrp="1"/>
          </p:cNvSpPr>
          <p:nvPr>
            <p:ph type="title"/>
          </p:nvPr>
        </p:nvSpPr>
        <p:spPr/>
        <p:txBody>
          <a:bodyPr/>
          <a:lstStyle/>
          <a:p>
            <a:r>
              <a:rPr lang="nl-BE" dirty="0" smtClean="0"/>
              <a:t>Horeca </a:t>
            </a:r>
            <a:r>
              <a:rPr lang="nl-BE" dirty="0" err="1" smtClean="0"/>
              <a:t>tweets</a:t>
            </a:r>
            <a:endParaRPr lang="nl-BE" dirty="0"/>
          </a:p>
        </p:txBody>
      </p:sp>
      <p:pic>
        <p:nvPicPr>
          <p:cNvPr id="4" name="Picture 2"/>
          <p:cNvPicPr>
            <a:picLocks noChangeAspect="1" noChangeArrowheads="1"/>
          </p:cNvPicPr>
          <p:nvPr/>
        </p:nvPicPr>
        <p:blipFill>
          <a:blip r:embed="rId3" cstate="print"/>
          <a:srcRect l="17765" t="10772" r="18190" b="31429"/>
          <a:stretch>
            <a:fillRect/>
          </a:stretch>
        </p:blipFill>
        <p:spPr bwMode="auto">
          <a:xfrm>
            <a:off x="4935261" y="3727939"/>
            <a:ext cx="4208739" cy="2373923"/>
          </a:xfrm>
          <a:prstGeom prst="rect">
            <a:avLst/>
          </a:prstGeom>
          <a:noFill/>
          <a:ln w="9525">
            <a:noFill/>
            <a:miter lim="800000"/>
            <a:headEnd/>
            <a:tailEnd/>
          </a:ln>
        </p:spPr>
      </p:pic>
      <p:grpSp>
        <p:nvGrpSpPr>
          <p:cNvPr id="10" name="Groep 9"/>
          <p:cNvGrpSpPr/>
          <p:nvPr/>
        </p:nvGrpSpPr>
        <p:grpSpPr>
          <a:xfrm>
            <a:off x="2195736" y="6109537"/>
            <a:ext cx="4968552" cy="497107"/>
            <a:chOff x="2195736" y="6109537"/>
            <a:chExt cx="4968552" cy="497107"/>
          </a:xfrm>
        </p:grpSpPr>
        <p:sp>
          <p:nvSpPr>
            <p:cNvPr id="11" name="Tekstvak 10"/>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12" name="Groep 13"/>
            <p:cNvGrpSpPr/>
            <p:nvPr/>
          </p:nvGrpSpPr>
          <p:grpSpPr>
            <a:xfrm>
              <a:off x="2195736" y="6109537"/>
              <a:ext cx="433809" cy="403553"/>
              <a:chOff x="2195736" y="6109537"/>
              <a:chExt cx="433809" cy="403553"/>
            </a:xfrm>
          </p:grpSpPr>
          <p:sp>
            <p:nvSpPr>
              <p:cNvPr id="13" name="Ovaal 12"/>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Ovaal 13"/>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4"/>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Vertrekpunt = Persoonlijk contact</a:t>
            </a:r>
            <a:endParaRPr lang="nl-BE" dirty="0"/>
          </a:p>
        </p:txBody>
      </p:sp>
      <p:sp>
        <p:nvSpPr>
          <p:cNvPr id="7" name="Rectangle 4"/>
          <p:cNvSpPr txBox="1">
            <a:spLocks noChangeArrowheads="1"/>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nl-BE" sz="1800" b="0" i="0" u="none" strike="noStrike" kern="0" cap="none" spc="0" normalizeH="0" baseline="0" noProof="0" dirty="0" smtClean="0">
                <a:ln>
                  <a:noFill/>
                </a:ln>
                <a:solidFill>
                  <a:srgbClr val="818A8F"/>
                </a:solidFill>
                <a:effectLst/>
                <a:uLnTx/>
                <a:uFillTx/>
                <a:latin typeface="+mn-lt"/>
                <a:ea typeface="+mn-ea"/>
                <a:cs typeface="+mn-cs"/>
              </a:rPr>
              <a:t>Voordeel t.o.v. marketing van grote bedrijven:</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nl-BE" sz="1800" b="0" i="0" u="none" strike="noStrike" kern="0" cap="none" spc="0" normalizeH="0" baseline="0" noProof="0" dirty="0" smtClean="0">
              <a:ln>
                <a:noFill/>
              </a:ln>
              <a:solidFill>
                <a:srgbClr val="818A8F"/>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nl-BE" kern="0" dirty="0" smtClean="0">
                <a:solidFill>
                  <a:srgbClr val="818A8F"/>
                </a:solidFill>
                <a:latin typeface="+mn-lt"/>
                <a:cs typeface="+mn-cs"/>
              </a:rPr>
              <a:t>Jij en/of je medewerkers zijn</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nl-BE" kern="0" dirty="0" smtClean="0">
                <a:solidFill>
                  <a:srgbClr val="818A8F"/>
                </a:solidFill>
                <a:latin typeface="+mn-lt"/>
                <a:cs typeface="+mn-cs"/>
              </a:rPr>
              <a:t>s</a:t>
            </a:r>
            <a:r>
              <a:rPr kumimoji="0" lang="nl-BE" sz="1800" b="0" i="0" u="none" strike="noStrike" kern="0" cap="none" spc="0" normalizeH="0" baseline="0" noProof="0" dirty="0" smtClean="0">
                <a:ln>
                  <a:noFill/>
                </a:ln>
                <a:solidFill>
                  <a:srgbClr val="818A8F"/>
                </a:solidFill>
                <a:effectLst/>
                <a:uLnTx/>
                <a:uFillTx/>
                <a:latin typeface="+mn-lt"/>
                <a:ea typeface="+mn-ea"/>
                <a:cs typeface="+mn-cs"/>
              </a:rPr>
              <a:t>nel,</a:t>
            </a:r>
            <a:r>
              <a:rPr kumimoji="0" lang="nl-BE" sz="1800" b="0" i="0" u="none" strike="noStrike" kern="0" cap="none" spc="0" normalizeH="0" noProof="0" dirty="0" smtClean="0">
                <a:ln>
                  <a:noFill/>
                </a:ln>
                <a:solidFill>
                  <a:srgbClr val="818A8F"/>
                </a:solidFill>
                <a:effectLst/>
                <a:uLnTx/>
                <a:uFillTx/>
                <a:latin typeface="+mn-lt"/>
                <a:ea typeface="+mn-ea"/>
                <a:cs typeface="+mn-cs"/>
              </a:rPr>
              <a:t> flexibel, klantgericht, betrokken, s</a:t>
            </a:r>
            <a:r>
              <a:rPr lang="nl-BE" kern="0" noProof="0" dirty="0" smtClean="0">
                <a:solidFill>
                  <a:srgbClr val="818A8F"/>
                </a:solidFill>
                <a:latin typeface="+mn-lt"/>
                <a:cs typeface="+mn-cs"/>
              </a:rPr>
              <a:t>ympathiek</a:t>
            </a:r>
            <a:r>
              <a:rPr lang="nl-BE" kern="0" dirty="0" smtClean="0">
                <a:solidFill>
                  <a:srgbClr val="818A8F"/>
                </a:solidFill>
                <a:latin typeface="+mn-lt"/>
                <a:cs typeface="+mn-cs"/>
              </a:rPr>
              <a:t>.</a:t>
            </a:r>
            <a:endParaRPr lang="nl-BE" kern="0" noProof="0" dirty="0" smtClean="0">
              <a:solidFill>
                <a:srgbClr val="818A8F"/>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lang="nl-BE" kern="0" dirty="0" smtClean="0">
              <a:solidFill>
                <a:srgbClr val="818A8F"/>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nl-BE" kern="0" noProof="0" dirty="0" smtClean="0">
                <a:solidFill>
                  <a:srgbClr val="818A8F"/>
                </a:solidFill>
                <a:latin typeface="+mn-lt"/>
                <a:cs typeface="+mn-cs"/>
              </a:rPr>
              <a:t>Jij kan persoonlijke </a:t>
            </a:r>
            <a:r>
              <a:rPr kumimoji="0" lang="nl-BE" sz="1800" b="0" i="0" u="none" strike="noStrike" kern="0" cap="none" spc="0" normalizeH="0" baseline="0" dirty="0" smtClean="0">
                <a:ln>
                  <a:noFill/>
                </a:ln>
                <a:solidFill>
                  <a:srgbClr val="818A8F"/>
                </a:solidFill>
                <a:effectLst/>
                <a:uLnTx/>
                <a:uFillTx/>
                <a:latin typeface="+mn-lt"/>
                <a:ea typeface="+mn-ea"/>
                <a:cs typeface="+mn-cs"/>
              </a:rPr>
              <a:t>aandacht geven</a:t>
            </a:r>
            <a:endParaRPr kumimoji="0" lang="nl-BE" sz="1800" b="0" i="0" u="none" strike="noStrike" kern="0" cap="none" spc="0" normalizeH="0" dirty="0" smtClean="0">
              <a:ln>
                <a:noFill/>
              </a:ln>
              <a:solidFill>
                <a:srgbClr val="818A8F"/>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nl-BE" kern="0" baseline="0" noProof="0" dirty="0" smtClean="0">
                <a:solidFill>
                  <a:srgbClr val="818A8F"/>
                </a:solidFill>
                <a:latin typeface="+mn-lt"/>
                <a:cs typeface="+mn-cs"/>
              </a:rPr>
              <a:t>en</a:t>
            </a:r>
            <a:r>
              <a:rPr lang="nl-BE" kern="0" noProof="0" dirty="0" smtClean="0">
                <a:solidFill>
                  <a:srgbClr val="818A8F"/>
                </a:solidFill>
                <a:latin typeface="+mn-lt"/>
                <a:cs typeface="+mn-cs"/>
              </a:rPr>
              <a:t> goedkopere en effectievere marketing-</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nl-BE" kern="0" dirty="0" smtClean="0">
                <a:solidFill>
                  <a:srgbClr val="818A8F"/>
                </a:solidFill>
                <a:latin typeface="+mn-lt"/>
                <a:cs typeface="+mn-cs"/>
              </a:rPr>
              <a:t>middelen gebruiken!</a:t>
            </a:r>
            <a:endParaRPr lang="nl-BE" kern="0" noProof="0" dirty="0" smtClean="0">
              <a:solidFill>
                <a:srgbClr val="818A8F"/>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nl-BE" sz="1800" b="0" i="0" u="none" strike="noStrike" kern="0" cap="none" spc="0" normalizeH="0" baseline="0" noProof="0" dirty="0" smtClean="0">
              <a:ln>
                <a:noFill/>
              </a:ln>
              <a:solidFill>
                <a:srgbClr val="818A8F"/>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nl-BE" sz="1800" b="0" i="0" u="none" strike="noStrike" kern="0" cap="none" spc="0" normalizeH="0" baseline="0" noProof="0" dirty="0" smtClean="0">
              <a:ln>
                <a:noFill/>
              </a:ln>
              <a:solidFill>
                <a:srgbClr val="818A8F"/>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nl-NL" sz="1800" b="0" i="0" u="none" strike="noStrike" kern="0" cap="none" spc="0" normalizeH="0" baseline="0" noProof="0" dirty="0" smtClean="0">
              <a:ln>
                <a:noFill/>
              </a:ln>
              <a:solidFill>
                <a:srgbClr val="818A8F"/>
              </a:solidFill>
              <a:effectLst/>
              <a:uLnTx/>
              <a:uFillTx/>
              <a:latin typeface="+mn-lt"/>
              <a:ea typeface="+mn-ea"/>
              <a:cs typeface="+mn-cs"/>
            </a:endParaRPr>
          </a:p>
        </p:txBody>
      </p:sp>
      <p:grpSp>
        <p:nvGrpSpPr>
          <p:cNvPr id="16" name="Groep 15"/>
          <p:cNvGrpSpPr/>
          <p:nvPr/>
        </p:nvGrpSpPr>
        <p:grpSpPr>
          <a:xfrm>
            <a:off x="2195736" y="6109537"/>
            <a:ext cx="4968552" cy="497107"/>
            <a:chOff x="2195736" y="6109537"/>
            <a:chExt cx="4968552" cy="497107"/>
          </a:xfrm>
        </p:grpSpPr>
        <p:sp>
          <p:nvSpPr>
            <p:cNvPr id="8" name="Tekstvak 7"/>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14" name="Groep 13"/>
            <p:cNvGrpSpPr/>
            <p:nvPr/>
          </p:nvGrpSpPr>
          <p:grpSpPr>
            <a:xfrm>
              <a:off x="2195736" y="6109537"/>
              <a:ext cx="433809" cy="403553"/>
              <a:chOff x="2195736" y="6109537"/>
              <a:chExt cx="433809" cy="403553"/>
            </a:xfrm>
          </p:grpSpPr>
          <p:sp>
            <p:nvSpPr>
              <p:cNvPr id="10" name="Ovaal 9"/>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al 10"/>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vaal 11"/>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pic>
        <p:nvPicPr>
          <p:cNvPr id="15" name="Tijdelijke aanduiding voor inhoud 14" descr="3friendly service.jpg"/>
          <p:cNvPicPr>
            <a:picLocks noGrp="1" noChangeAspect="1"/>
          </p:cNvPicPr>
          <p:nvPr>
            <p:ph idx="1"/>
          </p:nvPr>
        </p:nvPicPr>
        <p:blipFill>
          <a:blip r:embed="rId3" cstate="print"/>
          <a:srcRect t="6997"/>
          <a:stretch>
            <a:fillRect/>
          </a:stretch>
        </p:blipFill>
        <p:spPr>
          <a:xfrm>
            <a:off x="5888951" y="1380393"/>
            <a:ext cx="3255049" cy="4554415"/>
          </a:xfrm>
        </p:spPr>
      </p:pic>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err="1" smtClean="0"/>
              <a:t>You</a:t>
            </a:r>
            <a:r>
              <a:rPr lang="nl-BE" dirty="0" smtClean="0"/>
              <a:t> Tube filmpjes</a:t>
            </a:r>
            <a:endParaRPr lang="nl-BE" dirty="0"/>
          </a:p>
        </p:txBody>
      </p:sp>
      <p:pic>
        <p:nvPicPr>
          <p:cNvPr id="3074" name="Picture 2"/>
          <p:cNvPicPr>
            <a:picLocks noChangeAspect="1" noChangeArrowheads="1"/>
          </p:cNvPicPr>
          <p:nvPr/>
        </p:nvPicPr>
        <p:blipFill>
          <a:blip r:embed="rId3" cstate="print"/>
          <a:srcRect/>
          <a:stretch>
            <a:fillRect/>
          </a:stretch>
        </p:blipFill>
        <p:spPr bwMode="auto">
          <a:xfrm>
            <a:off x="1619672" y="1556792"/>
            <a:ext cx="5786479" cy="4096135"/>
          </a:xfrm>
          <a:prstGeom prst="rect">
            <a:avLst/>
          </a:prstGeom>
          <a:noFill/>
          <a:ln w="9525">
            <a:noFill/>
            <a:miter lim="800000"/>
            <a:headEnd/>
            <a:tailEnd/>
          </a:ln>
        </p:spPr>
      </p:pic>
      <p:pic>
        <p:nvPicPr>
          <p:cNvPr id="7" name="Tijdelijke aanduiding voor inhoud 6" descr="youtube-logo.jpg"/>
          <p:cNvPicPr>
            <a:picLocks noGrp="1" noChangeAspect="1"/>
          </p:cNvPicPr>
          <p:nvPr>
            <p:ph idx="1"/>
          </p:nvPr>
        </p:nvPicPr>
        <p:blipFill>
          <a:blip r:embed="rId4" cstate="print"/>
          <a:stretch>
            <a:fillRect/>
          </a:stretch>
        </p:blipFill>
        <p:spPr>
          <a:xfrm>
            <a:off x="6199022" y="0"/>
            <a:ext cx="2944978" cy="2082191"/>
          </a:xfrm>
        </p:spPr>
      </p:pic>
      <p:grpSp>
        <p:nvGrpSpPr>
          <p:cNvPr id="11" name="Groep 10"/>
          <p:cNvGrpSpPr/>
          <p:nvPr/>
        </p:nvGrpSpPr>
        <p:grpSpPr>
          <a:xfrm>
            <a:off x="2195736" y="6109537"/>
            <a:ext cx="4968552" cy="497107"/>
            <a:chOff x="2195736" y="6109537"/>
            <a:chExt cx="4968552" cy="497107"/>
          </a:xfrm>
        </p:grpSpPr>
        <p:sp>
          <p:nvSpPr>
            <p:cNvPr id="12" name="Tekstvak 11"/>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13" name="Groep 13"/>
            <p:cNvGrpSpPr/>
            <p:nvPr/>
          </p:nvGrpSpPr>
          <p:grpSpPr>
            <a:xfrm>
              <a:off x="2195736" y="6109537"/>
              <a:ext cx="433809" cy="403553"/>
              <a:chOff x="2195736" y="6109537"/>
              <a:chExt cx="433809" cy="403553"/>
            </a:xfrm>
          </p:grpSpPr>
          <p:sp>
            <p:nvSpPr>
              <p:cNvPr id="14" name="Ovaal 13"/>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4"/>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Ovaal 15"/>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ijdelijke aanduiding voor inhoud 6" descr="lead-flickr.jpg"/>
          <p:cNvPicPr>
            <a:picLocks noGrp="1" noChangeAspect="1"/>
          </p:cNvPicPr>
          <p:nvPr>
            <p:ph idx="1"/>
          </p:nvPr>
        </p:nvPicPr>
        <p:blipFill>
          <a:blip r:embed="rId3" cstate="print"/>
          <a:stretch>
            <a:fillRect/>
          </a:stretch>
        </p:blipFill>
        <p:spPr>
          <a:xfrm>
            <a:off x="5580112" y="0"/>
            <a:ext cx="3563888" cy="1536159"/>
          </a:xfrm>
        </p:spPr>
      </p:pic>
      <p:sp>
        <p:nvSpPr>
          <p:cNvPr id="3" name="Titel 2"/>
          <p:cNvSpPr>
            <a:spLocks noGrp="1"/>
          </p:cNvSpPr>
          <p:nvPr>
            <p:ph type="title"/>
          </p:nvPr>
        </p:nvSpPr>
        <p:spPr/>
        <p:txBody>
          <a:bodyPr/>
          <a:lstStyle/>
          <a:p>
            <a:r>
              <a:rPr lang="nl-BE" dirty="0" err="1" smtClean="0"/>
              <a:t>Flickr</a:t>
            </a:r>
            <a:r>
              <a:rPr lang="nl-BE" dirty="0" smtClean="0"/>
              <a:t> fotografie</a:t>
            </a:r>
            <a:endParaRPr lang="nl-BE" dirty="0"/>
          </a:p>
        </p:txBody>
      </p:sp>
      <p:pic>
        <p:nvPicPr>
          <p:cNvPr id="4098" name="Picture 2"/>
          <p:cNvPicPr>
            <a:picLocks noChangeAspect="1" noChangeArrowheads="1"/>
          </p:cNvPicPr>
          <p:nvPr/>
        </p:nvPicPr>
        <p:blipFill>
          <a:blip r:embed="rId4" cstate="print"/>
          <a:srcRect/>
          <a:stretch>
            <a:fillRect/>
          </a:stretch>
        </p:blipFill>
        <p:spPr bwMode="auto">
          <a:xfrm>
            <a:off x="1403648" y="1484784"/>
            <a:ext cx="6596084" cy="4298375"/>
          </a:xfrm>
          <a:prstGeom prst="rect">
            <a:avLst/>
          </a:prstGeom>
          <a:noFill/>
          <a:ln w="9525">
            <a:noFill/>
            <a:miter lim="800000"/>
            <a:headEnd/>
            <a:tailEnd/>
          </a:ln>
        </p:spPr>
      </p:pic>
      <p:grpSp>
        <p:nvGrpSpPr>
          <p:cNvPr id="11" name="Groep 10"/>
          <p:cNvGrpSpPr/>
          <p:nvPr/>
        </p:nvGrpSpPr>
        <p:grpSpPr>
          <a:xfrm>
            <a:off x="2195736" y="6109537"/>
            <a:ext cx="4968552" cy="497107"/>
            <a:chOff x="2195736" y="6109537"/>
            <a:chExt cx="4968552" cy="497107"/>
          </a:xfrm>
        </p:grpSpPr>
        <p:sp>
          <p:nvSpPr>
            <p:cNvPr id="12" name="Tekstvak 11"/>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13" name="Groep 13"/>
            <p:cNvGrpSpPr/>
            <p:nvPr/>
          </p:nvGrpSpPr>
          <p:grpSpPr>
            <a:xfrm>
              <a:off x="2195736" y="6109537"/>
              <a:ext cx="433809" cy="403553"/>
              <a:chOff x="2195736" y="6109537"/>
              <a:chExt cx="433809" cy="403553"/>
            </a:xfrm>
          </p:grpSpPr>
          <p:sp>
            <p:nvSpPr>
              <p:cNvPr id="14" name="Ovaal 13"/>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4"/>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Ovaal 15"/>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endParaRPr lang="nl-BE"/>
          </a:p>
        </p:txBody>
      </p:sp>
      <p:sp>
        <p:nvSpPr>
          <p:cNvPr id="3" name="Titel 2"/>
          <p:cNvSpPr>
            <a:spLocks noGrp="1"/>
          </p:cNvSpPr>
          <p:nvPr>
            <p:ph type="title"/>
          </p:nvPr>
        </p:nvSpPr>
        <p:spPr/>
        <p:txBody>
          <a:bodyPr/>
          <a:lstStyle/>
          <a:p>
            <a:r>
              <a:rPr lang="nl-BE" dirty="0" smtClean="0"/>
              <a:t>Voeding = Visueel!</a:t>
            </a:r>
            <a:endParaRPr lang="nl-BE" dirty="0"/>
          </a:p>
        </p:txBody>
      </p:sp>
      <p:pic>
        <p:nvPicPr>
          <p:cNvPr id="5122" name="Picture 2"/>
          <p:cNvPicPr>
            <a:picLocks noChangeAspect="1" noChangeArrowheads="1"/>
          </p:cNvPicPr>
          <p:nvPr/>
        </p:nvPicPr>
        <p:blipFill>
          <a:blip r:embed="rId3" cstate="print"/>
          <a:srcRect/>
          <a:stretch>
            <a:fillRect/>
          </a:stretch>
        </p:blipFill>
        <p:spPr bwMode="auto">
          <a:xfrm>
            <a:off x="1500166" y="1394200"/>
            <a:ext cx="6476995" cy="4220770"/>
          </a:xfrm>
          <a:prstGeom prst="rect">
            <a:avLst/>
          </a:prstGeom>
          <a:noFill/>
          <a:ln w="9525">
            <a:noFill/>
            <a:miter lim="800000"/>
            <a:headEnd/>
            <a:tailEnd/>
          </a:ln>
        </p:spPr>
      </p:pic>
      <p:sp>
        <p:nvSpPr>
          <p:cNvPr id="10" name="Tekstvak 9"/>
          <p:cNvSpPr txBox="1"/>
          <p:nvPr/>
        </p:nvSpPr>
        <p:spPr>
          <a:xfrm>
            <a:off x="5539154" y="260984"/>
            <a:ext cx="3253154" cy="738664"/>
          </a:xfrm>
          <a:prstGeom prst="rect">
            <a:avLst/>
          </a:prstGeom>
          <a:noFill/>
        </p:spPr>
        <p:txBody>
          <a:bodyPr wrap="square" rtlCol="0">
            <a:spAutoFit/>
          </a:bodyPr>
          <a:lstStyle/>
          <a:p>
            <a:r>
              <a:rPr lang="nl-BE" sz="1400" i="1" dirty="0" smtClean="0">
                <a:solidFill>
                  <a:srgbClr val="ED2939"/>
                </a:solidFill>
                <a:latin typeface="+mn-lt"/>
                <a:cs typeface="+mn-cs"/>
              </a:rPr>
              <a:t>Pas op: Fotografie van Voeding is moeilijk. Het moet er smakelijk uitzien. Schakel eventueel een fotograaf in.</a:t>
            </a:r>
          </a:p>
        </p:txBody>
      </p:sp>
      <p:grpSp>
        <p:nvGrpSpPr>
          <p:cNvPr id="11" name="Groep 10"/>
          <p:cNvGrpSpPr/>
          <p:nvPr/>
        </p:nvGrpSpPr>
        <p:grpSpPr>
          <a:xfrm>
            <a:off x="2195736" y="6109537"/>
            <a:ext cx="4968552" cy="497107"/>
            <a:chOff x="2195736" y="6109537"/>
            <a:chExt cx="4968552" cy="497107"/>
          </a:xfrm>
        </p:grpSpPr>
        <p:sp>
          <p:nvSpPr>
            <p:cNvPr id="12" name="Tekstvak 11"/>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13" name="Groep 13"/>
            <p:cNvGrpSpPr/>
            <p:nvPr/>
          </p:nvGrpSpPr>
          <p:grpSpPr>
            <a:xfrm>
              <a:off x="2195736" y="6109537"/>
              <a:ext cx="433809" cy="403553"/>
              <a:chOff x="2195736" y="6109537"/>
              <a:chExt cx="433809" cy="403553"/>
            </a:xfrm>
          </p:grpSpPr>
          <p:sp>
            <p:nvSpPr>
              <p:cNvPr id="14" name="Ovaal 13"/>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4"/>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Ovaal 15"/>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linkedin-logo.gif"/>
          <p:cNvPicPr>
            <a:picLocks noGrp="1" noChangeAspect="1"/>
          </p:cNvPicPr>
          <p:nvPr>
            <p:ph idx="1"/>
          </p:nvPr>
        </p:nvPicPr>
        <p:blipFill>
          <a:blip r:embed="rId3" cstate="print"/>
          <a:stretch>
            <a:fillRect/>
          </a:stretch>
        </p:blipFill>
        <p:spPr>
          <a:xfrm>
            <a:off x="5869371" y="0"/>
            <a:ext cx="3274629" cy="1196752"/>
          </a:xfrm>
        </p:spPr>
      </p:pic>
      <p:sp>
        <p:nvSpPr>
          <p:cNvPr id="3" name="Titel 2"/>
          <p:cNvSpPr>
            <a:spLocks noGrp="1"/>
          </p:cNvSpPr>
          <p:nvPr>
            <p:ph type="title"/>
          </p:nvPr>
        </p:nvSpPr>
        <p:spPr/>
        <p:txBody>
          <a:bodyPr/>
          <a:lstStyle/>
          <a:p>
            <a:r>
              <a:rPr lang="nl-BE" dirty="0" err="1" smtClean="0"/>
              <a:t>LinkedIn</a:t>
            </a:r>
            <a:endParaRPr lang="nl-BE" dirty="0"/>
          </a:p>
        </p:txBody>
      </p:sp>
      <p:pic>
        <p:nvPicPr>
          <p:cNvPr id="2050" name="Picture 2"/>
          <p:cNvPicPr>
            <a:picLocks noChangeAspect="1" noChangeArrowheads="1"/>
          </p:cNvPicPr>
          <p:nvPr/>
        </p:nvPicPr>
        <p:blipFill>
          <a:blip r:embed="rId4" cstate="print"/>
          <a:srcRect l="19572" t="11966" r="20579" b="6675"/>
          <a:stretch>
            <a:fillRect/>
          </a:stretch>
        </p:blipFill>
        <p:spPr bwMode="auto">
          <a:xfrm>
            <a:off x="2051720" y="1268760"/>
            <a:ext cx="6408712" cy="544499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a:buNone/>
            </a:pPr>
            <a:r>
              <a:rPr lang="nl-BE" dirty="0" smtClean="0"/>
              <a:t>Alles opvolgen en delen vanuit 1 plek</a:t>
            </a:r>
            <a:endParaRPr lang="nl-BE" dirty="0"/>
          </a:p>
        </p:txBody>
      </p:sp>
      <p:sp>
        <p:nvSpPr>
          <p:cNvPr id="3" name="Titel 2"/>
          <p:cNvSpPr>
            <a:spLocks noGrp="1"/>
          </p:cNvSpPr>
          <p:nvPr>
            <p:ph type="title"/>
          </p:nvPr>
        </p:nvSpPr>
        <p:spPr/>
        <p:txBody>
          <a:bodyPr/>
          <a:lstStyle/>
          <a:p>
            <a:r>
              <a:rPr lang="nl-BE" dirty="0" err="1" smtClean="0"/>
              <a:t>TweetDeck</a:t>
            </a:r>
            <a:endParaRPr lang="nl-BE" dirty="0"/>
          </a:p>
        </p:txBody>
      </p:sp>
      <p:pic>
        <p:nvPicPr>
          <p:cNvPr id="2050" name="Picture 2"/>
          <p:cNvPicPr>
            <a:picLocks noChangeAspect="1" noChangeArrowheads="1"/>
          </p:cNvPicPr>
          <p:nvPr/>
        </p:nvPicPr>
        <p:blipFill>
          <a:blip r:embed="rId2" cstate="print"/>
          <a:srcRect r="41513" b="36909"/>
          <a:stretch>
            <a:fillRect/>
          </a:stretch>
        </p:blipFill>
        <p:spPr bwMode="auto">
          <a:xfrm>
            <a:off x="2207173" y="2196160"/>
            <a:ext cx="6579476" cy="4435867"/>
          </a:xfrm>
          <a:prstGeom prst="rect">
            <a:avLst/>
          </a:prstGeom>
          <a:noFill/>
          <a:ln w="9525">
            <a:noFill/>
            <a:miter lim="800000"/>
            <a:headEnd/>
            <a:tailEnd/>
          </a:ln>
        </p:spPr>
      </p:pic>
      <p:pic>
        <p:nvPicPr>
          <p:cNvPr id="5" name="Afbeelding 4" descr="TweetDeckLogo1.jpg"/>
          <p:cNvPicPr>
            <a:picLocks noChangeAspect="1"/>
          </p:cNvPicPr>
          <p:nvPr/>
        </p:nvPicPr>
        <p:blipFill>
          <a:blip r:embed="rId3" cstate="print"/>
          <a:stretch>
            <a:fillRect/>
          </a:stretch>
        </p:blipFill>
        <p:spPr>
          <a:xfrm>
            <a:off x="7556938" y="164224"/>
            <a:ext cx="1392292" cy="152999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descr="qr code.jpg"/>
          <p:cNvPicPr>
            <a:picLocks noGrp="1" noChangeAspect="1"/>
          </p:cNvPicPr>
          <p:nvPr>
            <p:ph idx="1"/>
          </p:nvPr>
        </p:nvPicPr>
        <p:blipFill>
          <a:blip r:embed="rId2" cstate="print"/>
          <a:stretch>
            <a:fillRect/>
          </a:stretch>
        </p:blipFill>
        <p:spPr>
          <a:xfrm>
            <a:off x="1828799" y="5320861"/>
            <a:ext cx="1103585" cy="1103585"/>
          </a:xfrm>
        </p:spPr>
      </p:pic>
      <p:sp>
        <p:nvSpPr>
          <p:cNvPr id="3" name="Titel 2"/>
          <p:cNvSpPr>
            <a:spLocks noGrp="1"/>
          </p:cNvSpPr>
          <p:nvPr>
            <p:ph type="title"/>
          </p:nvPr>
        </p:nvSpPr>
        <p:spPr/>
        <p:txBody>
          <a:bodyPr/>
          <a:lstStyle/>
          <a:p>
            <a:r>
              <a:rPr lang="nl-BE" dirty="0" err="1" smtClean="0"/>
              <a:t>Smartphone</a:t>
            </a:r>
            <a:endParaRPr lang="nl-BE" dirty="0"/>
          </a:p>
        </p:txBody>
      </p:sp>
      <p:pic>
        <p:nvPicPr>
          <p:cNvPr id="1026" name="Picture 2" descr="http://www.guidea.be/sites/default/files/imagecache/nieuwsFullPageFormat/smartphone_0.jpg"/>
          <p:cNvPicPr>
            <a:picLocks noChangeAspect="1" noChangeArrowheads="1"/>
          </p:cNvPicPr>
          <p:nvPr/>
        </p:nvPicPr>
        <p:blipFill>
          <a:blip r:embed="rId3" cstate="print"/>
          <a:srcRect/>
          <a:stretch>
            <a:fillRect/>
          </a:stretch>
        </p:blipFill>
        <p:spPr bwMode="auto">
          <a:xfrm>
            <a:off x="6262087" y="1156302"/>
            <a:ext cx="2228850" cy="3933826"/>
          </a:xfrm>
          <a:prstGeom prst="rect">
            <a:avLst/>
          </a:prstGeom>
          <a:noFill/>
        </p:spPr>
      </p:pic>
      <p:sp>
        <p:nvSpPr>
          <p:cNvPr id="6" name="Tijdelijke aanduiding voor inhoud 1"/>
          <p:cNvSpPr txBox="1">
            <a:spLocks/>
          </p:cNvSpPr>
          <p:nvPr/>
        </p:nvSpPr>
        <p:spPr bwMode="auto">
          <a:xfrm>
            <a:off x="394139" y="1323293"/>
            <a:ext cx="8229600" cy="43940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nl-BE" sz="2400" b="0" i="0" u="none" strike="noStrike" kern="0" cap="none" spc="0" normalizeH="0" baseline="0" noProof="0" dirty="0" smtClean="0">
              <a:ln>
                <a:noFill/>
              </a:ln>
              <a:solidFill>
                <a:srgbClr val="818A8F"/>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nl-BE" sz="2400" b="0" i="0" u="none" strike="noStrike" kern="0" cap="none" spc="0" normalizeH="0" baseline="0" noProof="0" dirty="0" smtClean="0">
                <a:ln>
                  <a:noFill/>
                </a:ln>
                <a:solidFill>
                  <a:srgbClr val="818A8F"/>
                </a:solidFill>
                <a:effectLst/>
                <a:uLnTx/>
                <a:uFillTx/>
                <a:latin typeface="+mn-lt"/>
                <a:ea typeface="+mn-ea"/>
                <a:cs typeface="+mn-cs"/>
              </a:rPr>
              <a:t>19% van de Belgen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nl-BE" sz="2400" kern="0" dirty="0" smtClean="0">
                <a:solidFill>
                  <a:srgbClr val="818A8F"/>
                </a:solidFill>
                <a:latin typeface="+mn-lt"/>
                <a:cs typeface="+mn-cs"/>
              </a:rPr>
              <a:t>92% van de Europeanen tegen 2014</a:t>
            </a:r>
            <a:endParaRPr kumimoji="0" lang="nl-BE" sz="2400" b="0" i="0" u="none" strike="noStrike" kern="0" cap="none" spc="0" normalizeH="0" baseline="0" noProof="0" dirty="0" smtClean="0">
              <a:ln>
                <a:noFill/>
              </a:ln>
              <a:solidFill>
                <a:srgbClr val="818A8F"/>
              </a:solidFill>
              <a:effectLst/>
              <a:uLnTx/>
              <a:uFillTx/>
              <a:latin typeface="+mn-lt"/>
              <a:ea typeface="+mn-ea"/>
              <a:cs typeface="+mn-cs"/>
            </a:endParaRPr>
          </a:p>
          <a:p>
            <a:pPr marL="742950" marR="0" lvl="1" indent="-285750" algn="l" defTabSz="914400" rtl="0" eaLnBrk="1" fontAlgn="base" latinLnBrk="0" hangingPunct="1">
              <a:lnSpc>
                <a:spcPct val="100000"/>
              </a:lnSpc>
              <a:spcBef>
                <a:spcPct val="20000"/>
              </a:spcBef>
              <a:spcAft>
                <a:spcPct val="0"/>
              </a:spcAft>
              <a:buClrTx/>
              <a:buSzTx/>
              <a:buFontTx/>
              <a:buNone/>
              <a:tabLst/>
              <a:defRPr/>
            </a:pPr>
            <a:r>
              <a:rPr kumimoji="0" lang="nl-BE" sz="2000" b="0" i="0" u="none" strike="noStrike" kern="0" cap="none" spc="0" normalizeH="0" baseline="0" noProof="0" dirty="0" smtClean="0">
                <a:ln>
                  <a:noFill/>
                </a:ln>
                <a:solidFill>
                  <a:srgbClr val="818A8F"/>
                </a:solidFill>
                <a:effectLst/>
                <a:uLnTx/>
                <a:uFillTx/>
                <a:latin typeface="+mn-lt"/>
                <a:cs typeface="+mn-cs"/>
              </a:rPr>
              <a:t>&gt; dan PC</a:t>
            </a:r>
            <a:r>
              <a:rPr kumimoji="0" lang="nl-BE" sz="2000" b="0" i="0" u="none" strike="noStrike" kern="0" cap="none" spc="0" normalizeH="0" noProof="0" dirty="0" smtClean="0">
                <a:ln>
                  <a:noFill/>
                </a:ln>
                <a:solidFill>
                  <a:srgbClr val="818A8F"/>
                </a:solidFill>
                <a:effectLst/>
                <a:uLnTx/>
                <a:uFillTx/>
                <a:latin typeface="+mn-lt"/>
                <a:cs typeface="+mn-cs"/>
              </a:rPr>
              <a:t> gebruiken</a:t>
            </a:r>
            <a:endParaRPr lang="nl-BE" sz="2000" kern="0" dirty="0" smtClean="0">
              <a:solidFill>
                <a:srgbClr val="818A8F"/>
              </a:solidFill>
              <a:latin typeface="+mn-lt"/>
              <a:cs typeface="+mn-cs"/>
            </a:endParaRPr>
          </a:p>
          <a:p>
            <a:pPr marL="285750" indent="-285750">
              <a:spcBef>
                <a:spcPct val="20000"/>
              </a:spcBef>
            </a:pPr>
            <a:r>
              <a:rPr kumimoji="0" lang="nl-BE" sz="1600" b="0" i="0" u="none" strike="noStrike" kern="0" cap="none" spc="0" normalizeH="0" baseline="0" noProof="0" dirty="0" smtClean="0">
                <a:ln>
                  <a:noFill/>
                </a:ln>
                <a:solidFill>
                  <a:srgbClr val="818A8F"/>
                </a:solidFill>
                <a:effectLst/>
                <a:uLnTx/>
                <a:uFillTx/>
                <a:latin typeface="+mn-lt"/>
                <a:cs typeface="+mn-cs"/>
              </a:rPr>
              <a:t>Bron: Euromonitor International</a:t>
            </a:r>
          </a:p>
          <a:p>
            <a:pPr marL="285750" indent="-285750">
              <a:spcBef>
                <a:spcPct val="20000"/>
              </a:spcBef>
            </a:pPr>
            <a:endParaRPr lang="nl-BE" sz="2000" kern="0" dirty="0" smtClean="0">
              <a:solidFill>
                <a:srgbClr val="818A8F"/>
              </a:solidFill>
              <a:latin typeface="+mn-lt"/>
              <a:cs typeface="+mn-cs"/>
            </a:endParaRPr>
          </a:p>
          <a:p>
            <a:pPr marL="285750" indent="-285750">
              <a:spcBef>
                <a:spcPct val="20000"/>
              </a:spcBef>
              <a:buFont typeface="Arial" pitchFamily="34" charset="0"/>
              <a:buChar char="•"/>
            </a:pPr>
            <a:r>
              <a:rPr lang="nl-BE" sz="2000" kern="0" dirty="0" err="1" smtClean="0">
                <a:solidFill>
                  <a:srgbClr val="818A8F"/>
                </a:solidFill>
                <a:latin typeface="+mn-lt"/>
                <a:cs typeface="+mn-cs"/>
              </a:rPr>
              <a:t>Geolokalisatie</a:t>
            </a:r>
            <a:endParaRPr lang="nl-BE" sz="2000" kern="0" dirty="0" smtClean="0">
              <a:solidFill>
                <a:srgbClr val="818A8F"/>
              </a:solidFill>
              <a:latin typeface="+mn-lt"/>
              <a:cs typeface="+mn-cs"/>
            </a:endParaRPr>
          </a:p>
          <a:p>
            <a:pPr marL="742950" lvl="1" indent="-285750">
              <a:spcBef>
                <a:spcPct val="20000"/>
              </a:spcBef>
              <a:buFont typeface="Arial" pitchFamily="34" charset="0"/>
              <a:buChar char="•"/>
            </a:pPr>
            <a:r>
              <a:rPr lang="nl-BE" sz="2000" kern="0" dirty="0" err="1" smtClean="0">
                <a:solidFill>
                  <a:srgbClr val="818A8F"/>
                </a:solidFill>
                <a:latin typeface="+mn-lt"/>
                <a:cs typeface="+mn-cs"/>
              </a:rPr>
              <a:t>Layers</a:t>
            </a:r>
            <a:r>
              <a:rPr lang="nl-BE" sz="2000" kern="0" dirty="0" smtClean="0">
                <a:solidFill>
                  <a:srgbClr val="818A8F"/>
                </a:solidFill>
                <a:latin typeface="+mn-lt"/>
                <a:cs typeface="+mn-cs"/>
              </a:rPr>
              <a:t>: Vb. </a:t>
            </a:r>
            <a:r>
              <a:rPr lang="nl-BE" sz="2000" kern="0" dirty="0" err="1" smtClean="0">
                <a:solidFill>
                  <a:srgbClr val="818A8F"/>
                </a:solidFill>
                <a:latin typeface="+mn-lt"/>
                <a:cs typeface="+mn-cs"/>
              </a:rPr>
              <a:t>App</a:t>
            </a:r>
            <a:r>
              <a:rPr lang="nl-BE" sz="2000" kern="0" dirty="0" smtClean="0">
                <a:solidFill>
                  <a:srgbClr val="818A8F"/>
                </a:solidFill>
                <a:latin typeface="+mn-lt"/>
                <a:cs typeface="+mn-cs"/>
              </a:rPr>
              <a:t> Toerisme Vlaanderen</a:t>
            </a:r>
          </a:p>
          <a:p>
            <a:pPr marL="742950" lvl="1" indent="-285750">
              <a:spcBef>
                <a:spcPct val="20000"/>
              </a:spcBef>
              <a:buFont typeface="Arial" pitchFamily="34" charset="0"/>
              <a:buChar char="•"/>
            </a:pPr>
            <a:r>
              <a:rPr lang="nl-BE" sz="2000" kern="0" dirty="0" err="1" smtClean="0">
                <a:solidFill>
                  <a:srgbClr val="818A8F"/>
                </a:solidFill>
                <a:latin typeface="+mn-lt"/>
                <a:cs typeface="+mn-cs"/>
              </a:rPr>
              <a:t>Foursquare</a:t>
            </a:r>
            <a:endParaRPr lang="nl-BE" sz="2000" kern="0" dirty="0" smtClean="0">
              <a:solidFill>
                <a:srgbClr val="818A8F"/>
              </a:solidFill>
              <a:latin typeface="+mn-lt"/>
              <a:cs typeface="+mn-cs"/>
            </a:endParaRPr>
          </a:p>
          <a:p>
            <a:pPr marL="285750" indent="-285750">
              <a:spcBef>
                <a:spcPct val="20000"/>
              </a:spcBef>
              <a:buFont typeface="Arial" pitchFamily="34" charset="0"/>
              <a:buChar char="•"/>
            </a:pPr>
            <a:r>
              <a:rPr lang="nl-BE" sz="2000" kern="0" dirty="0" smtClean="0">
                <a:solidFill>
                  <a:srgbClr val="818A8F"/>
                </a:solidFill>
                <a:latin typeface="+mn-lt"/>
                <a:cs typeface="+mn-cs"/>
              </a:rPr>
              <a:t>QR code: Link traditionele media &gt; Online</a:t>
            </a:r>
          </a:p>
          <a:p>
            <a:pPr marL="742950" lvl="1" indent="-285750">
              <a:spcBef>
                <a:spcPct val="20000"/>
              </a:spcBef>
              <a:buFont typeface="Arial" pitchFamily="34" charset="0"/>
              <a:buChar char="•"/>
            </a:pPr>
            <a:endParaRPr lang="nl-BE" sz="2000" kern="0" dirty="0" smtClean="0">
              <a:solidFill>
                <a:srgbClr val="818A8F"/>
              </a:solidFill>
              <a:latin typeface="+mn-lt"/>
              <a:cs typeface="+mn-c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cstate="print"/>
          <a:srcRect/>
          <a:stretch>
            <a:fillRect/>
          </a:stretch>
        </p:blipFill>
        <p:spPr bwMode="auto">
          <a:xfrm>
            <a:off x="3131840" y="3861048"/>
            <a:ext cx="5333984" cy="2847014"/>
          </a:xfrm>
          <a:prstGeom prst="rect">
            <a:avLst/>
          </a:prstGeom>
          <a:noFill/>
          <a:ln w="9525">
            <a:noFill/>
            <a:miter lim="800000"/>
            <a:headEnd/>
            <a:tailEnd/>
          </a:ln>
        </p:spPr>
      </p:pic>
      <p:sp>
        <p:nvSpPr>
          <p:cNvPr id="3" name="Titel 2"/>
          <p:cNvSpPr>
            <a:spLocks noGrp="1"/>
          </p:cNvSpPr>
          <p:nvPr>
            <p:ph type="title"/>
          </p:nvPr>
        </p:nvSpPr>
        <p:spPr/>
        <p:txBody>
          <a:bodyPr/>
          <a:lstStyle/>
          <a:p>
            <a:r>
              <a:rPr lang="nl-BE" dirty="0" smtClean="0"/>
              <a:t>Leg linken</a:t>
            </a:r>
            <a:endParaRPr lang="nl-BE" dirty="0"/>
          </a:p>
        </p:txBody>
      </p:sp>
      <p:pic>
        <p:nvPicPr>
          <p:cNvPr id="6146" name="Picture 2"/>
          <p:cNvPicPr>
            <a:picLocks noChangeAspect="1" noChangeArrowheads="1"/>
          </p:cNvPicPr>
          <p:nvPr/>
        </p:nvPicPr>
        <p:blipFill>
          <a:blip r:embed="rId4" cstate="print"/>
          <a:srcRect/>
          <a:stretch>
            <a:fillRect/>
          </a:stretch>
        </p:blipFill>
        <p:spPr bwMode="auto">
          <a:xfrm>
            <a:off x="5076056" y="1268760"/>
            <a:ext cx="3405191" cy="2433874"/>
          </a:xfrm>
          <a:prstGeom prst="rect">
            <a:avLst/>
          </a:prstGeom>
          <a:noFill/>
          <a:ln w="9525">
            <a:noFill/>
            <a:miter lim="800000"/>
            <a:headEnd/>
            <a:tailEnd/>
          </a:ln>
        </p:spPr>
      </p:pic>
      <p:pic>
        <p:nvPicPr>
          <p:cNvPr id="6147" name="Picture 3"/>
          <p:cNvPicPr>
            <a:picLocks noChangeAspect="1" noChangeArrowheads="1"/>
          </p:cNvPicPr>
          <p:nvPr/>
        </p:nvPicPr>
        <p:blipFill>
          <a:blip r:embed="rId5" cstate="print"/>
          <a:srcRect/>
          <a:stretch>
            <a:fillRect/>
          </a:stretch>
        </p:blipFill>
        <p:spPr bwMode="auto">
          <a:xfrm>
            <a:off x="176182" y="3240356"/>
            <a:ext cx="2800353" cy="3429004"/>
          </a:xfrm>
          <a:prstGeom prst="rect">
            <a:avLst/>
          </a:prstGeom>
          <a:noFill/>
          <a:ln w="9525">
            <a:noFill/>
            <a:miter lim="800000"/>
            <a:headEnd/>
            <a:tailEnd/>
          </a:ln>
        </p:spPr>
      </p:pic>
      <p:sp>
        <p:nvSpPr>
          <p:cNvPr id="8" name="Rectangle 4"/>
          <p:cNvSpPr>
            <a:spLocks noGrp="1" noChangeArrowheads="1"/>
          </p:cNvSpPr>
          <p:nvPr>
            <p:ph idx="1"/>
          </p:nvPr>
        </p:nvSpPr>
        <p:spPr>
          <a:xfrm>
            <a:off x="457200" y="1124744"/>
            <a:ext cx="8229600" cy="4525963"/>
          </a:xfrm>
        </p:spPr>
        <p:txBody>
          <a:bodyPr/>
          <a:lstStyle/>
          <a:p>
            <a:pPr eaLnBrk="1" hangingPunct="1">
              <a:buNone/>
            </a:pPr>
            <a:r>
              <a:rPr lang="nl-NL" i="1" dirty="0" smtClean="0"/>
              <a:t>Ook offline!</a:t>
            </a:r>
          </a:p>
          <a:p>
            <a:pPr eaLnBrk="1" hangingPunct="1">
              <a:buNone/>
            </a:pPr>
            <a:r>
              <a:rPr lang="nl-NL" sz="2000" i="1" dirty="0" smtClean="0"/>
              <a:t>Op kassaticket, op je uithangbord, </a:t>
            </a:r>
            <a:br>
              <a:rPr lang="nl-NL" sz="2000" i="1" dirty="0" smtClean="0"/>
            </a:br>
            <a:r>
              <a:rPr lang="nl-NL" sz="2000" i="1" dirty="0" smtClean="0"/>
              <a:t>je menukaart, je visitekaartjes,</a:t>
            </a:r>
          </a:p>
          <a:p>
            <a:pPr eaLnBrk="1" hangingPunct="1">
              <a:buNone/>
            </a:pPr>
            <a:r>
              <a:rPr lang="nl-NL" sz="2000" i="1" dirty="0" smtClean="0"/>
              <a:t>	je klantenkaart,…</a:t>
            </a:r>
          </a:p>
          <a:p>
            <a:pPr eaLnBrk="1" hangingPunct="1">
              <a:buNone/>
            </a:pPr>
            <a:r>
              <a:rPr lang="nl-NL" sz="2000" i="1" dirty="0" smtClean="0"/>
              <a:t>Of samenwerking hotel &amp; restaurant</a:t>
            </a:r>
          </a:p>
          <a:p>
            <a:pPr eaLnBrk="1" hangingPunct="1">
              <a:buNone/>
            </a:pPr>
            <a:endParaRPr lang="nl-NL" i="1" dirty="0" smtClean="0"/>
          </a:p>
          <a:p>
            <a:pPr eaLnBrk="1" hangingPunct="1">
              <a:buNone/>
            </a:pPr>
            <a:r>
              <a:rPr lang="nl-NL" i="1" dirty="0" smtClean="0"/>
              <a:t>				</a:t>
            </a:r>
          </a:p>
          <a:p>
            <a:pPr>
              <a:buNone/>
            </a:pPr>
            <a:r>
              <a:rPr lang="nl-BE" dirty="0" smtClean="0"/>
              <a:t>	</a:t>
            </a:r>
            <a:endParaRPr lang="nl-NL" sz="1800" dirty="0" smtClean="0"/>
          </a:p>
        </p:txBody>
      </p:sp>
      <p:sp>
        <p:nvSpPr>
          <p:cNvPr id="7" name="Ovaal 6"/>
          <p:cNvSpPr/>
          <p:nvPr/>
        </p:nvSpPr>
        <p:spPr>
          <a:xfrm>
            <a:off x="6516216" y="3068960"/>
            <a:ext cx="864096" cy="288032"/>
          </a:xfrm>
          <a:prstGeom prst="ellipse">
            <a:avLst/>
          </a:prstGeom>
          <a:noFill/>
          <a:ln>
            <a:solidFill>
              <a:srgbClr val="ED29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smtClean="0"/>
              <a:t>Hoe omgaan met publiciteit</a:t>
            </a:r>
            <a:endParaRPr lang="nl-BE" dirty="0"/>
          </a:p>
        </p:txBody>
      </p:sp>
      <p:sp>
        <p:nvSpPr>
          <p:cNvPr id="3" name="Ondertitel 2"/>
          <p:cNvSpPr>
            <a:spLocks noGrp="1"/>
          </p:cNvSpPr>
          <p:nvPr>
            <p:ph type="subTitle" idx="1"/>
          </p:nvPr>
        </p:nvSpPr>
        <p:spPr/>
        <p:txBody>
          <a:bodyPr/>
          <a:lstStyle/>
          <a:p>
            <a:r>
              <a:rPr lang="nl-BE" dirty="0" smtClean="0">
                <a:solidFill>
                  <a:schemeClr val="tx1">
                    <a:lumMod val="50000"/>
                  </a:schemeClr>
                </a:solidFill>
              </a:rPr>
              <a:t>Persoonlijk contact als troef</a:t>
            </a:r>
          </a:p>
          <a:p>
            <a:r>
              <a:rPr lang="nl-BE" dirty="0" smtClean="0">
                <a:solidFill>
                  <a:schemeClr val="tx1"/>
                </a:solidFill>
              </a:rPr>
              <a:t>Hoe meer klanten lokken</a:t>
            </a:r>
          </a:p>
          <a:p>
            <a:pPr>
              <a:buNone/>
            </a:pPr>
            <a:r>
              <a:rPr lang="nl-BE" dirty="0" smtClean="0">
                <a:solidFill>
                  <a:schemeClr val="tx1"/>
                </a:solidFill>
              </a:rPr>
              <a:t>		</a:t>
            </a:r>
            <a:r>
              <a:rPr lang="nl-BE" sz="2000" dirty="0" smtClean="0">
                <a:solidFill>
                  <a:schemeClr val="tx1">
                    <a:lumMod val="50000"/>
                  </a:schemeClr>
                </a:solidFill>
              </a:rPr>
              <a:t>- Gratis publiciteit</a:t>
            </a:r>
          </a:p>
          <a:p>
            <a:pPr>
              <a:buNone/>
            </a:pPr>
            <a:r>
              <a:rPr lang="nl-BE" sz="2000" dirty="0" smtClean="0">
                <a:solidFill>
                  <a:schemeClr val="tx1"/>
                </a:solidFill>
              </a:rPr>
              <a:t>	</a:t>
            </a:r>
            <a:r>
              <a:rPr lang="nl-BE" sz="2000" dirty="0" smtClean="0">
                <a:solidFill>
                  <a:schemeClr val="tx1">
                    <a:lumMod val="50000"/>
                  </a:schemeClr>
                </a:solidFill>
              </a:rPr>
              <a:t>	- Je website is belangrijk</a:t>
            </a:r>
          </a:p>
          <a:p>
            <a:pPr>
              <a:buNone/>
            </a:pPr>
            <a:r>
              <a:rPr lang="nl-BE" sz="2000" dirty="0" smtClean="0">
                <a:solidFill>
                  <a:schemeClr val="tx1">
                    <a:lumMod val="50000"/>
                  </a:schemeClr>
                </a:solidFill>
              </a:rPr>
              <a:t>		- Leg linken</a:t>
            </a:r>
          </a:p>
          <a:p>
            <a:pPr>
              <a:buNone/>
            </a:pPr>
            <a:r>
              <a:rPr lang="nl-BE" sz="2000" dirty="0" smtClean="0">
                <a:solidFill>
                  <a:schemeClr val="tx1">
                    <a:lumMod val="50000"/>
                  </a:schemeClr>
                </a:solidFill>
              </a:rPr>
              <a:t>		</a:t>
            </a:r>
            <a:r>
              <a:rPr lang="nl-BE" sz="2000" dirty="0" smtClean="0">
                <a:solidFill>
                  <a:schemeClr val="tx1"/>
                </a:solidFill>
              </a:rPr>
              <a:t>- Andere ondersteunende middelen</a:t>
            </a:r>
          </a:p>
          <a:p>
            <a:pPr>
              <a:buNone/>
            </a:pPr>
            <a:r>
              <a:rPr lang="nl-BE" sz="2000" dirty="0" smtClean="0">
                <a:solidFill>
                  <a:schemeClr val="tx1"/>
                </a:solidFill>
              </a:rPr>
              <a:t>		</a:t>
            </a:r>
            <a:r>
              <a:rPr lang="nl-BE" sz="2000" dirty="0" smtClean="0">
                <a:solidFill>
                  <a:schemeClr val="tx1">
                    <a:lumMod val="50000"/>
                  </a:schemeClr>
                </a:solidFill>
              </a:rPr>
              <a:t>- Huidige versus nieuwe klanten</a:t>
            </a:r>
          </a:p>
          <a:p>
            <a:r>
              <a:rPr lang="nl-BE" dirty="0" smtClean="0">
                <a:solidFill>
                  <a:schemeClr val="tx1">
                    <a:lumMod val="50000"/>
                  </a:schemeClr>
                </a:solidFill>
              </a:rPr>
              <a:t>Hoe omgaan met klachten of (negatieve) pers</a:t>
            </a:r>
          </a:p>
          <a:p>
            <a:pPr>
              <a:buNone/>
            </a:pPr>
            <a:endParaRPr lang="nl-BE" dirty="0" smtClean="0">
              <a:solidFill>
                <a:schemeClr val="tx1">
                  <a:lumMod val="50000"/>
                </a:schemeClr>
              </a:solidFill>
            </a:endParaRPr>
          </a:p>
          <a:p>
            <a:pPr lvl="1"/>
            <a:endParaRPr lang="nl-BE" dirty="0" smtClean="0">
              <a:solidFill>
                <a:schemeClr val="tx1">
                  <a:lumMod val="50000"/>
                </a:schemeClr>
              </a:solidFill>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457200" y="4888523"/>
            <a:ext cx="8229600" cy="1237640"/>
          </a:xfrm>
        </p:spPr>
        <p:txBody>
          <a:bodyPr/>
          <a:lstStyle/>
          <a:p>
            <a:pPr>
              <a:buNone/>
            </a:pPr>
            <a:r>
              <a:rPr lang="nl-BE" sz="1800" dirty="0" smtClean="0">
                <a:latin typeface="Arial"/>
              </a:rPr>
              <a:t>Wat werkt er? Geen pasklaar antwoord.</a:t>
            </a:r>
            <a:br>
              <a:rPr lang="nl-BE" sz="1800" dirty="0" smtClean="0">
                <a:latin typeface="Arial"/>
              </a:rPr>
            </a:br>
            <a:r>
              <a:rPr lang="nl-BE" sz="1800" dirty="0" smtClean="0">
                <a:latin typeface="Arial"/>
              </a:rPr>
              <a:t>Probeer het uit en vraag je klant hoe hij je leerde kennen.</a:t>
            </a:r>
          </a:p>
        </p:txBody>
      </p:sp>
      <p:sp>
        <p:nvSpPr>
          <p:cNvPr id="3" name="Titel 2"/>
          <p:cNvSpPr>
            <a:spLocks noGrp="1"/>
          </p:cNvSpPr>
          <p:nvPr>
            <p:ph type="title"/>
          </p:nvPr>
        </p:nvSpPr>
        <p:spPr/>
        <p:txBody>
          <a:bodyPr/>
          <a:lstStyle/>
          <a:p>
            <a:r>
              <a:rPr lang="nl-BE" dirty="0" smtClean="0"/>
              <a:t>Andere ondersteunende middelen</a:t>
            </a:r>
            <a:endParaRPr lang="nl-BE" dirty="0"/>
          </a:p>
        </p:txBody>
      </p:sp>
      <p:sp>
        <p:nvSpPr>
          <p:cNvPr id="4" name="Rechthoek 3"/>
          <p:cNvSpPr/>
          <p:nvPr/>
        </p:nvSpPr>
        <p:spPr>
          <a:xfrm>
            <a:off x="611560" y="1210560"/>
            <a:ext cx="7992888" cy="3693319"/>
          </a:xfrm>
          <a:prstGeom prst="rect">
            <a:avLst/>
          </a:prstGeom>
        </p:spPr>
        <p:txBody>
          <a:bodyPr wrap="square">
            <a:spAutoFit/>
          </a:bodyPr>
          <a:lstStyle/>
          <a:p>
            <a:pPr marL="342900" lvl="0" indent="-342900">
              <a:spcBef>
                <a:spcPct val="20000"/>
              </a:spcBef>
              <a:buFont typeface="Arial" pitchFamily="34" charset="0"/>
              <a:buChar char="•"/>
            </a:pPr>
            <a:r>
              <a:rPr lang="nl-BE" kern="0" dirty="0" smtClean="0">
                <a:solidFill>
                  <a:srgbClr val="818A8F"/>
                </a:solidFill>
                <a:latin typeface="Arial"/>
                <a:cs typeface="+mn-cs"/>
              </a:rPr>
              <a:t>Nieuwsbrief (pas op met frequentie)</a:t>
            </a:r>
          </a:p>
          <a:p>
            <a:pPr marL="342900" lvl="0" indent="-342900">
              <a:spcBef>
                <a:spcPct val="20000"/>
              </a:spcBef>
              <a:buFont typeface="Arial" pitchFamily="34" charset="0"/>
              <a:buChar char="•"/>
            </a:pPr>
            <a:r>
              <a:rPr lang="nl-BE" kern="0" dirty="0" smtClean="0">
                <a:solidFill>
                  <a:srgbClr val="818A8F"/>
                </a:solidFill>
                <a:latin typeface="Arial"/>
                <a:cs typeface="+mn-cs"/>
              </a:rPr>
              <a:t>Reclamebord op je gevel  </a:t>
            </a:r>
          </a:p>
          <a:p>
            <a:pPr marL="342900" lvl="0" indent="-342900">
              <a:spcBef>
                <a:spcPct val="20000"/>
              </a:spcBef>
              <a:buFont typeface="Arial" pitchFamily="34" charset="0"/>
              <a:buChar char="•"/>
            </a:pPr>
            <a:r>
              <a:rPr lang="nl-BE" kern="0" dirty="0" smtClean="0">
                <a:solidFill>
                  <a:srgbClr val="818A8F"/>
                </a:solidFill>
                <a:latin typeface="Arial"/>
                <a:cs typeface="+mn-cs"/>
              </a:rPr>
              <a:t>Autoreclame </a:t>
            </a:r>
          </a:p>
          <a:p>
            <a:pPr marL="342900" lvl="0" indent="-342900">
              <a:spcBef>
                <a:spcPct val="20000"/>
              </a:spcBef>
              <a:buFont typeface="Arial" pitchFamily="34" charset="0"/>
              <a:buChar char="•"/>
            </a:pPr>
            <a:r>
              <a:rPr lang="nl-BE" kern="0" dirty="0" smtClean="0">
                <a:solidFill>
                  <a:srgbClr val="818A8F"/>
                </a:solidFill>
                <a:latin typeface="Arial"/>
                <a:cs typeface="+mn-cs"/>
              </a:rPr>
              <a:t>Bedrijfskleding </a:t>
            </a:r>
          </a:p>
          <a:p>
            <a:pPr marL="342900" lvl="0" indent="-342900">
              <a:spcBef>
                <a:spcPct val="20000"/>
              </a:spcBef>
              <a:buFont typeface="Arial" pitchFamily="34" charset="0"/>
              <a:buChar char="•"/>
            </a:pPr>
            <a:r>
              <a:rPr lang="nl-BE" kern="0" dirty="0" smtClean="0">
                <a:solidFill>
                  <a:srgbClr val="818A8F"/>
                </a:solidFill>
                <a:latin typeface="Arial"/>
                <a:cs typeface="+mn-cs"/>
              </a:rPr>
              <a:t>Weggeef </a:t>
            </a:r>
            <a:r>
              <a:rPr lang="nl-BE" kern="0" dirty="0" err="1" smtClean="0">
                <a:solidFill>
                  <a:srgbClr val="818A8F"/>
                </a:solidFill>
                <a:latin typeface="Arial"/>
                <a:cs typeface="+mn-cs"/>
              </a:rPr>
              <a:t>promo-artikelen</a:t>
            </a:r>
            <a:r>
              <a:rPr lang="nl-BE" kern="0" dirty="0" smtClean="0">
                <a:solidFill>
                  <a:srgbClr val="818A8F"/>
                </a:solidFill>
                <a:latin typeface="Arial"/>
                <a:cs typeface="+mn-cs"/>
              </a:rPr>
              <a:t> </a:t>
            </a:r>
          </a:p>
          <a:p>
            <a:pPr marL="342900" lvl="0" indent="-342900">
              <a:spcBef>
                <a:spcPct val="20000"/>
              </a:spcBef>
              <a:buFont typeface="Arial" pitchFamily="34" charset="0"/>
              <a:buChar char="•"/>
            </a:pPr>
            <a:r>
              <a:rPr lang="nl-BE" kern="0" dirty="0" smtClean="0">
                <a:solidFill>
                  <a:srgbClr val="818A8F"/>
                </a:solidFill>
                <a:latin typeface="Arial"/>
                <a:cs typeface="+mn-cs"/>
              </a:rPr>
              <a:t>Reclameborden langs de weg</a:t>
            </a:r>
          </a:p>
          <a:p>
            <a:pPr marL="342900" lvl="0" indent="-342900">
              <a:spcBef>
                <a:spcPct val="20000"/>
              </a:spcBef>
              <a:buFont typeface="Arial" pitchFamily="34" charset="0"/>
              <a:buChar char="•"/>
            </a:pPr>
            <a:r>
              <a:rPr lang="nl-BE" kern="0" dirty="0" smtClean="0">
                <a:solidFill>
                  <a:srgbClr val="818A8F"/>
                </a:solidFill>
                <a:latin typeface="Arial"/>
                <a:cs typeface="+mn-cs"/>
              </a:rPr>
              <a:t>Een receptje ronddelen op de lokale markt</a:t>
            </a:r>
          </a:p>
          <a:p>
            <a:pPr marL="342900" lvl="0" indent="-342900">
              <a:spcBef>
                <a:spcPct val="20000"/>
              </a:spcBef>
              <a:buFont typeface="Arial" pitchFamily="34" charset="0"/>
              <a:buChar char="•"/>
            </a:pPr>
            <a:r>
              <a:rPr lang="nl-BE" kern="0" dirty="0" smtClean="0">
                <a:solidFill>
                  <a:srgbClr val="818A8F"/>
                </a:solidFill>
                <a:latin typeface="Arial"/>
                <a:cs typeface="+mn-cs"/>
              </a:rPr>
              <a:t>De Streekkrant en andere lokale magazines/kranten</a:t>
            </a:r>
          </a:p>
          <a:p>
            <a:pPr marL="342900" indent="-342900">
              <a:spcBef>
                <a:spcPct val="20000"/>
              </a:spcBef>
              <a:buFont typeface="Arial" pitchFamily="34" charset="0"/>
              <a:buChar char="•"/>
            </a:pPr>
            <a:r>
              <a:rPr lang="nl-BE" kern="0" dirty="0" smtClean="0">
                <a:solidFill>
                  <a:srgbClr val="818A8F"/>
                </a:solidFill>
                <a:latin typeface="Arial"/>
                <a:cs typeface="+mn-cs"/>
              </a:rPr>
              <a:t>Sponsoring: lokale ploeg of activiteit</a:t>
            </a:r>
          </a:p>
          <a:p>
            <a:pPr marL="342900" indent="-342900">
              <a:spcBef>
                <a:spcPct val="20000"/>
              </a:spcBef>
              <a:buFont typeface="Arial" pitchFamily="34" charset="0"/>
              <a:buChar char="•"/>
            </a:pPr>
            <a:r>
              <a:rPr lang="nl-BE" kern="0" dirty="0" smtClean="0">
                <a:solidFill>
                  <a:srgbClr val="818A8F"/>
                </a:solidFill>
                <a:latin typeface="Arial"/>
                <a:cs typeface="+mn-cs"/>
              </a:rPr>
              <a:t>Via andere </a:t>
            </a:r>
            <a:r>
              <a:rPr lang="nl-BE" kern="0" dirty="0" err="1" smtClean="0">
                <a:solidFill>
                  <a:srgbClr val="818A8F"/>
                </a:solidFill>
                <a:latin typeface="Arial"/>
                <a:cs typeface="+mn-cs"/>
              </a:rPr>
              <a:t>shareholders</a:t>
            </a:r>
            <a:r>
              <a:rPr lang="nl-BE" kern="0" dirty="0" smtClean="0">
                <a:solidFill>
                  <a:srgbClr val="818A8F"/>
                </a:solidFill>
                <a:latin typeface="Arial"/>
                <a:cs typeface="+mn-cs"/>
              </a:rPr>
              <a:t>: gemeente, toerisme,…</a:t>
            </a:r>
          </a:p>
          <a:p>
            <a:pPr marL="342900" lvl="0" indent="-342900">
              <a:spcBef>
                <a:spcPct val="20000"/>
              </a:spcBef>
              <a:buFont typeface="Arial" pitchFamily="34" charset="0"/>
              <a:buChar char="•"/>
            </a:pPr>
            <a:r>
              <a:rPr lang="nl-BE" kern="0" dirty="0" smtClean="0">
                <a:solidFill>
                  <a:srgbClr val="818A8F"/>
                </a:solidFill>
                <a:latin typeface="Arial"/>
                <a:cs typeface="+mn-cs"/>
              </a:rPr>
              <a:t>Cadeau- en kortingsbonnen </a:t>
            </a:r>
          </a:p>
        </p:txBody>
      </p:sp>
      <p:grpSp>
        <p:nvGrpSpPr>
          <p:cNvPr id="6" name="Groep 5"/>
          <p:cNvGrpSpPr/>
          <p:nvPr/>
        </p:nvGrpSpPr>
        <p:grpSpPr>
          <a:xfrm rot="3196778">
            <a:off x="4204122" y="4428115"/>
            <a:ext cx="433809" cy="403553"/>
            <a:chOff x="2267029" y="6109537"/>
            <a:chExt cx="433809" cy="403553"/>
          </a:xfrm>
        </p:grpSpPr>
        <p:sp>
          <p:nvSpPr>
            <p:cNvPr id="7" name="Ovaal 6"/>
            <p:cNvSpPr/>
            <p:nvPr/>
          </p:nvSpPr>
          <p:spPr>
            <a:xfrm rot="17263080">
              <a:off x="2452530" y="6204905"/>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al 7"/>
            <p:cNvSpPr/>
            <p:nvPr/>
          </p:nvSpPr>
          <p:spPr>
            <a:xfrm rot="11579483">
              <a:off x="2267029" y="6324568"/>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al 8"/>
            <p:cNvSpPr/>
            <p:nvPr/>
          </p:nvSpPr>
          <p:spPr>
            <a:xfrm rot="20134880">
              <a:off x="2457671" y="6329624"/>
              <a:ext cx="183466" cy="183466"/>
            </a:xfrm>
            <a:prstGeom prst="ellipse">
              <a:avLst/>
            </a:prstGeom>
            <a:solidFill>
              <a:srgbClr val="818A8F"/>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10" name="Ovaal 9">
            <a:hlinkClick r:id="rId3" action="ppaction://hlinksldjump"/>
          </p:cNvPr>
          <p:cNvSpPr/>
          <p:nvPr/>
        </p:nvSpPr>
        <p:spPr>
          <a:xfrm>
            <a:off x="4273617" y="4695425"/>
            <a:ext cx="144016" cy="144016"/>
          </a:xfrm>
          <a:prstGeom prst="ellipse">
            <a:avLst/>
          </a:pr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16" name="Groep 15"/>
          <p:cNvGrpSpPr/>
          <p:nvPr/>
        </p:nvGrpSpPr>
        <p:grpSpPr>
          <a:xfrm>
            <a:off x="2195736" y="6109537"/>
            <a:ext cx="4968552" cy="497107"/>
            <a:chOff x="2195736" y="6109537"/>
            <a:chExt cx="4968552" cy="497107"/>
          </a:xfrm>
        </p:grpSpPr>
        <p:sp>
          <p:nvSpPr>
            <p:cNvPr id="17" name="Tekstvak 16"/>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18" name="Groep 13"/>
            <p:cNvGrpSpPr/>
            <p:nvPr/>
          </p:nvGrpSpPr>
          <p:grpSpPr>
            <a:xfrm>
              <a:off x="2195736" y="6109537"/>
              <a:ext cx="433809" cy="403553"/>
              <a:chOff x="2195736" y="6109537"/>
              <a:chExt cx="433809" cy="403553"/>
            </a:xfrm>
          </p:grpSpPr>
          <p:sp>
            <p:nvSpPr>
              <p:cNvPr id="19" name="Ovaal 18"/>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Ovaal 19"/>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1" name="Ovaal 20"/>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457199" y="1345232"/>
            <a:ext cx="8897815" cy="4525963"/>
          </a:xfrm>
        </p:spPr>
        <p:txBody>
          <a:bodyPr/>
          <a:lstStyle/>
          <a:p>
            <a:r>
              <a:rPr lang="nl-BE" sz="2400" dirty="0" smtClean="0"/>
              <a:t>PAS OP:  Geen middel om directe winst te maken.</a:t>
            </a:r>
          </a:p>
          <a:p>
            <a:pPr>
              <a:buNone/>
            </a:pPr>
            <a:r>
              <a:rPr lang="nl-BE" sz="2400" dirty="0" smtClean="0"/>
              <a:t>		</a:t>
            </a:r>
            <a:r>
              <a:rPr lang="nl-BE" sz="2000" dirty="0" smtClean="0"/>
              <a:t>1. Fikse korting (bvb 50%)</a:t>
            </a:r>
          </a:p>
          <a:p>
            <a:pPr>
              <a:buNone/>
            </a:pPr>
            <a:r>
              <a:rPr lang="nl-BE" sz="2000" dirty="0" smtClean="0"/>
              <a:t>		2. Extra omzet wordt gedeeld met organisatie (ook 50%)</a:t>
            </a:r>
          </a:p>
          <a:p>
            <a:r>
              <a:rPr lang="nl-BE" sz="2400" dirty="0" smtClean="0"/>
              <a:t>Dankbaar tijdens kalme periode</a:t>
            </a:r>
          </a:p>
          <a:p>
            <a:r>
              <a:rPr lang="nl-BE" sz="2400" dirty="0" smtClean="0"/>
              <a:t>Goed voor aantrekken nieuwe klanten</a:t>
            </a:r>
            <a:br>
              <a:rPr lang="nl-BE" sz="2400" dirty="0" smtClean="0"/>
            </a:br>
            <a:r>
              <a:rPr lang="nl-BE" sz="2000" dirty="0" smtClean="0"/>
              <a:t>Behandel ze dan ook als </a:t>
            </a:r>
            <a:r>
              <a:rPr lang="nl-BE" sz="2000" b="1" dirty="0" smtClean="0"/>
              <a:t>potentiële klant</a:t>
            </a:r>
            <a:r>
              <a:rPr lang="nl-BE" sz="2000" dirty="0" smtClean="0"/>
              <a:t>!</a:t>
            </a:r>
          </a:p>
          <a:p>
            <a:r>
              <a:rPr lang="nl-BE" sz="2400" dirty="0" smtClean="0"/>
              <a:t>Vermeld </a:t>
            </a:r>
            <a:r>
              <a:rPr lang="nl-BE" sz="2400" b="1" dirty="0" smtClean="0"/>
              <a:t>vooraf</a:t>
            </a:r>
            <a:r>
              <a:rPr lang="nl-BE" sz="2400" dirty="0" smtClean="0"/>
              <a:t> de restricties</a:t>
            </a:r>
            <a:br>
              <a:rPr lang="nl-BE" sz="2400" dirty="0" smtClean="0"/>
            </a:br>
            <a:r>
              <a:rPr lang="nl-BE" sz="2000" dirty="0" smtClean="0"/>
              <a:t> vb. bepaalde dagen in de week, maximum 3 tafels,…</a:t>
            </a:r>
            <a:endParaRPr lang="nl-BE" sz="2400" dirty="0"/>
          </a:p>
        </p:txBody>
      </p:sp>
      <p:sp>
        <p:nvSpPr>
          <p:cNvPr id="3" name="Titel 2"/>
          <p:cNvSpPr>
            <a:spLocks noGrp="1"/>
          </p:cNvSpPr>
          <p:nvPr>
            <p:ph type="title"/>
          </p:nvPr>
        </p:nvSpPr>
        <p:spPr/>
        <p:txBody>
          <a:bodyPr/>
          <a:lstStyle/>
          <a:p>
            <a:r>
              <a:rPr lang="nl-BE" dirty="0" smtClean="0"/>
              <a:t>Cadeaubon/kortingsbon</a:t>
            </a:r>
            <a:endParaRPr lang="nl-BE" dirty="0"/>
          </a:p>
        </p:txBody>
      </p:sp>
      <p:pic>
        <p:nvPicPr>
          <p:cNvPr id="4" name="Afbeelding 3" descr="BongoGastronomieeditie2.jpg"/>
          <p:cNvPicPr>
            <a:picLocks noChangeAspect="1"/>
          </p:cNvPicPr>
          <p:nvPr/>
        </p:nvPicPr>
        <p:blipFill>
          <a:blip r:embed="rId2" cstate="print"/>
          <a:stretch>
            <a:fillRect/>
          </a:stretch>
        </p:blipFill>
        <p:spPr>
          <a:xfrm>
            <a:off x="5436096" y="4221088"/>
            <a:ext cx="2845280" cy="2845280"/>
          </a:xfrm>
          <a:prstGeom prst="rect">
            <a:avLst/>
          </a:prstGeom>
        </p:spPr>
      </p:pic>
      <p:pic>
        <p:nvPicPr>
          <p:cNvPr id="5" name="Afbeelding 4" descr="0410-pocket4-220.jpg"/>
          <p:cNvPicPr>
            <a:picLocks noChangeAspect="1"/>
          </p:cNvPicPr>
          <p:nvPr/>
        </p:nvPicPr>
        <p:blipFill>
          <a:blip r:embed="rId3" cstate="print"/>
          <a:stretch>
            <a:fillRect/>
          </a:stretch>
        </p:blipFill>
        <p:spPr>
          <a:xfrm>
            <a:off x="3224868" y="4584257"/>
            <a:ext cx="2095500" cy="2095500"/>
          </a:xfrm>
          <a:prstGeom prst="rect">
            <a:avLst/>
          </a:prstGeom>
        </p:spPr>
      </p:pic>
      <p:grpSp>
        <p:nvGrpSpPr>
          <p:cNvPr id="6" name="Groep 5"/>
          <p:cNvGrpSpPr/>
          <p:nvPr/>
        </p:nvGrpSpPr>
        <p:grpSpPr>
          <a:xfrm rot="3196778">
            <a:off x="8216760" y="3743878"/>
            <a:ext cx="433809" cy="403553"/>
            <a:chOff x="2267029" y="6109537"/>
            <a:chExt cx="433809" cy="403553"/>
          </a:xfrm>
        </p:grpSpPr>
        <p:sp>
          <p:nvSpPr>
            <p:cNvPr id="7" name="Ovaal 6"/>
            <p:cNvSpPr/>
            <p:nvPr/>
          </p:nvSpPr>
          <p:spPr>
            <a:xfrm rot="17263080">
              <a:off x="2452530" y="6204905"/>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al 7"/>
            <p:cNvSpPr/>
            <p:nvPr/>
          </p:nvSpPr>
          <p:spPr>
            <a:xfrm rot="11579483">
              <a:off x="2267029" y="6324568"/>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al 8"/>
            <p:cNvSpPr/>
            <p:nvPr/>
          </p:nvSpPr>
          <p:spPr>
            <a:xfrm rot="20134880">
              <a:off x="2457671" y="6329624"/>
              <a:ext cx="183466" cy="183466"/>
            </a:xfrm>
            <a:prstGeom prst="ellipse">
              <a:avLst/>
            </a:prstGeom>
            <a:solidFill>
              <a:srgbClr val="818A8F"/>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10" name="Ovaal 9">
            <a:hlinkClick r:id="rId4" action="ppaction://hlinksldjump"/>
          </p:cNvPr>
          <p:cNvSpPr/>
          <p:nvPr/>
        </p:nvSpPr>
        <p:spPr>
          <a:xfrm>
            <a:off x="8286255" y="4011188"/>
            <a:ext cx="144016" cy="144016"/>
          </a:xfrm>
          <a:prstGeom prst="ellipse">
            <a:avLst/>
          </a:pr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ekstvak 10"/>
          <p:cNvSpPr txBox="1"/>
          <p:nvPr/>
        </p:nvSpPr>
        <p:spPr>
          <a:xfrm rot="774960">
            <a:off x="5847699" y="813713"/>
            <a:ext cx="3230537" cy="954107"/>
          </a:xfrm>
          <a:prstGeom prst="rect">
            <a:avLst/>
          </a:prstGeom>
          <a:noFill/>
        </p:spPr>
        <p:txBody>
          <a:bodyPr wrap="square" rtlCol="0">
            <a:spAutoFit/>
          </a:bodyPr>
          <a:lstStyle/>
          <a:p>
            <a:pPr algn="ctr"/>
            <a:r>
              <a:rPr lang="nl-BE" sz="1400" i="1" dirty="0" smtClean="0">
                <a:solidFill>
                  <a:srgbClr val="ED2939"/>
                </a:solidFill>
                <a:latin typeface="+mn-lt"/>
                <a:cs typeface="+mn-cs"/>
              </a:rPr>
              <a:t>Beslis eerst zelf of dit iets is voor jou!</a:t>
            </a:r>
          </a:p>
          <a:p>
            <a:pPr algn="ctr"/>
            <a:r>
              <a:rPr lang="nl-BE" sz="1400" i="1" dirty="0" smtClean="0">
                <a:solidFill>
                  <a:srgbClr val="ED2939"/>
                </a:solidFill>
                <a:latin typeface="+mn-lt"/>
                <a:cs typeface="+mn-cs"/>
              </a:rPr>
              <a:t>Vooral koopjesjagers / promozoekers</a:t>
            </a:r>
            <a:br>
              <a:rPr lang="nl-BE" sz="1400" i="1" dirty="0" smtClean="0">
                <a:solidFill>
                  <a:srgbClr val="ED2939"/>
                </a:solidFill>
                <a:latin typeface="+mn-lt"/>
                <a:cs typeface="+mn-cs"/>
              </a:rPr>
            </a:br>
            <a:r>
              <a:rPr lang="nl-BE" sz="1400" i="1" dirty="0" smtClean="0">
                <a:solidFill>
                  <a:srgbClr val="ED2939"/>
                </a:solidFill>
                <a:latin typeface="+mn-lt"/>
                <a:cs typeface="+mn-cs"/>
              </a:rPr>
              <a:t/>
            </a:r>
            <a:br>
              <a:rPr lang="nl-BE" sz="1400" i="1" dirty="0" smtClean="0">
                <a:solidFill>
                  <a:srgbClr val="ED2939"/>
                </a:solidFill>
                <a:latin typeface="+mn-lt"/>
                <a:cs typeface="+mn-cs"/>
              </a:rPr>
            </a:br>
            <a:endParaRPr lang="nl-BE" sz="1400" i="1" dirty="0" smtClean="0">
              <a:solidFill>
                <a:srgbClr val="ED2939"/>
              </a:solidFill>
              <a:latin typeface="+mn-lt"/>
              <a:cs typeface="+mn-cs"/>
            </a:endParaRPr>
          </a:p>
        </p:txBody>
      </p:sp>
      <p:pic>
        <p:nvPicPr>
          <p:cNvPr id="12" name="Tijdelijke aanduiding voor inhoud 4" descr="groupon-logo.jpeg"/>
          <p:cNvPicPr>
            <a:picLocks noChangeAspect="1"/>
          </p:cNvPicPr>
          <p:nvPr/>
        </p:nvPicPr>
        <p:blipFill>
          <a:blip r:embed="rId5" cstate="print"/>
          <a:stretch>
            <a:fillRect/>
          </a:stretch>
        </p:blipFill>
        <p:spPr bwMode="auto">
          <a:xfrm>
            <a:off x="924909" y="4656083"/>
            <a:ext cx="2312277" cy="114072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Tijd i.p.v. geld</a:t>
            </a:r>
            <a:endParaRPr lang="nl-BE" dirty="0"/>
          </a:p>
        </p:txBody>
      </p:sp>
      <p:sp>
        <p:nvSpPr>
          <p:cNvPr id="7" name="Rectangle 4"/>
          <p:cNvSpPr txBox="1">
            <a:spLocks noChangeArrowheads="1"/>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1" hangingPunct="1">
              <a:buNone/>
            </a:pPr>
            <a:r>
              <a:rPr lang="nl-BE" kern="0" dirty="0" smtClean="0">
                <a:solidFill>
                  <a:srgbClr val="818A8F"/>
                </a:solidFill>
                <a:latin typeface="+mn-lt"/>
                <a:cs typeface="+mn-cs"/>
              </a:rPr>
              <a:t>Je belangrijkste taak als ondernemer is </a:t>
            </a:r>
          </a:p>
          <a:p>
            <a:pPr eaLnBrk="1" hangingPunct="1">
              <a:buNone/>
            </a:pPr>
            <a:r>
              <a:rPr lang="nl-BE" kern="0" dirty="0" smtClean="0">
                <a:solidFill>
                  <a:srgbClr val="818A8F"/>
                </a:solidFill>
                <a:latin typeface="+mn-lt"/>
                <a:cs typeface="+mn-cs"/>
              </a:rPr>
              <a:t>te zorgen dat er spontaan of mits </a:t>
            </a:r>
            <a:br>
              <a:rPr lang="nl-BE" kern="0" dirty="0" smtClean="0">
                <a:solidFill>
                  <a:srgbClr val="818A8F"/>
                </a:solidFill>
                <a:latin typeface="+mn-lt"/>
                <a:cs typeface="+mn-cs"/>
              </a:rPr>
            </a:br>
            <a:r>
              <a:rPr lang="nl-BE" kern="0" dirty="0" smtClean="0">
                <a:solidFill>
                  <a:srgbClr val="818A8F"/>
                </a:solidFill>
                <a:latin typeface="+mn-lt"/>
                <a:cs typeface="+mn-cs"/>
              </a:rPr>
              <a:t>wat hulp (communicatie) van jou</a:t>
            </a:r>
            <a:br>
              <a:rPr lang="nl-BE" kern="0" dirty="0" smtClean="0">
                <a:solidFill>
                  <a:srgbClr val="818A8F"/>
                </a:solidFill>
                <a:latin typeface="+mn-lt"/>
                <a:cs typeface="+mn-cs"/>
              </a:rPr>
            </a:br>
            <a:r>
              <a:rPr lang="nl-BE" kern="0" dirty="0" smtClean="0">
                <a:solidFill>
                  <a:srgbClr val="818A8F"/>
                </a:solidFill>
                <a:latin typeface="+mn-lt"/>
                <a:cs typeface="+mn-cs"/>
              </a:rPr>
              <a:t>zoveel mogelijk (potentiële) klanten </a:t>
            </a:r>
          </a:p>
          <a:p>
            <a:pPr eaLnBrk="1" hangingPunct="1">
              <a:buNone/>
            </a:pPr>
            <a:r>
              <a:rPr lang="nl-BE" kern="0" dirty="0" smtClean="0">
                <a:solidFill>
                  <a:srgbClr val="818A8F"/>
                </a:solidFill>
                <a:latin typeface="+mn-lt"/>
                <a:cs typeface="+mn-cs"/>
              </a:rPr>
              <a:t>aan je denken!</a:t>
            </a:r>
          </a:p>
          <a:p>
            <a:pPr eaLnBrk="1" hangingPunct="1">
              <a:buNone/>
            </a:pPr>
            <a:endParaRPr lang="nl-BE" kern="0" dirty="0" smtClean="0">
              <a:solidFill>
                <a:srgbClr val="818A8F"/>
              </a:solidFill>
              <a:latin typeface="+mn-lt"/>
              <a:cs typeface="+mn-cs"/>
            </a:endParaRPr>
          </a:p>
          <a:p>
            <a:pPr eaLnBrk="1" hangingPunct="1">
              <a:buNone/>
            </a:pPr>
            <a:r>
              <a:rPr lang="nl-BE" kern="0" dirty="0" smtClean="0">
                <a:solidFill>
                  <a:srgbClr val="818A8F"/>
                </a:solidFill>
                <a:latin typeface="+mn-lt"/>
                <a:cs typeface="+mn-cs"/>
              </a:rPr>
              <a:t>Belangrijkste investering = TIJD</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lang="nl-BE" kern="0" dirty="0" smtClean="0">
              <a:solidFill>
                <a:srgbClr val="818A8F"/>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nl-BE" kern="0" noProof="0" dirty="0" smtClean="0">
                <a:solidFill>
                  <a:srgbClr val="818A8F"/>
                </a:solidFill>
                <a:latin typeface="+mn-lt"/>
                <a:cs typeface="+mn-cs"/>
              </a:rPr>
              <a:t>Je geld kan je dan anders gebruiken!</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nl-BE" kern="0" dirty="0" smtClean="0">
                <a:solidFill>
                  <a:srgbClr val="818A8F"/>
                </a:solidFill>
                <a:latin typeface="+mn-lt"/>
                <a:cs typeface="+mn-cs"/>
              </a:rPr>
              <a:t>Vuistregel = 3% van jaaromzet</a:t>
            </a:r>
            <a:endParaRPr lang="nl-BE" kern="0" noProof="0" dirty="0" smtClean="0">
              <a:solidFill>
                <a:srgbClr val="818A8F"/>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lang="nl-BE" kern="0" noProof="0" dirty="0" smtClean="0">
              <a:solidFill>
                <a:srgbClr val="818A8F"/>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nl-BE" sz="1800" b="0" i="0" u="none" strike="noStrike" kern="0" cap="none" spc="0" normalizeH="0" baseline="0" noProof="0" dirty="0" smtClean="0">
              <a:ln>
                <a:noFill/>
              </a:ln>
              <a:solidFill>
                <a:srgbClr val="818A8F"/>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nl-BE" sz="1800" b="0" i="0" u="none" strike="noStrike" kern="0" cap="none" spc="0" normalizeH="0" baseline="0" noProof="0" dirty="0" smtClean="0">
              <a:ln>
                <a:noFill/>
              </a:ln>
              <a:solidFill>
                <a:srgbClr val="818A8F"/>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nl-NL" sz="1800" b="0" i="0" u="none" strike="noStrike" kern="0" cap="none" spc="0" normalizeH="0" baseline="0" noProof="0" dirty="0" smtClean="0">
              <a:ln>
                <a:noFill/>
              </a:ln>
              <a:solidFill>
                <a:srgbClr val="818A8F"/>
              </a:solidFill>
              <a:effectLst/>
              <a:uLnTx/>
              <a:uFillTx/>
              <a:latin typeface="+mn-lt"/>
              <a:ea typeface="+mn-ea"/>
              <a:cs typeface="+mn-cs"/>
            </a:endParaRPr>
          </a:p>
        </p:txBody>
      </p:sp>
      <p:pic>
        <p:nvPicPr>
          <p:cNvPr id="9" name="Tijdelijke aanduiding voor inhoud 8" descr="toilet-roll_money8.jpg"/>
          <p:cNvPicPr>
            <a:picLocks noGrp="1" noChangeAspect="1"/>
          </p:cNvPicPr>
          <p:nvPr>
            <p:ph idx="1"/>
          </p:nvPr>
        </p:nvPicPr>
        <p:blipFill>
          <a:blip r:embed="rId3" cstate="print"/>
          <a:stretch>
            <a:fillRect/>
          </a:stretch>
        </p:blipFill>
        <p:spPr>
          <a:xfrm>
            <a:off x="5183560" y="1340769"/>
            <a:ext cx="3960440" cy="3024336"/>
          </a:xfrm>
        </p:spPr>
      </p:pic>
      <p:grpSp>
        <p:nvGrpSpPr>
          <p:cNvPr id="21" name="Groep 20"/>
          <p:cNvGrpSpPr/>
          <p:nvPr/>
        </p:nvGrpSpPr>
        <p:grpSpPr>
          <a:xfrm>
            <a:off x="2195736" y="6109537"/>
            <a:ext cx="4968552" cy="497107"/>
            <a:chOff x="2195736" y="6109537"/>
            <a:chExt cx="4968552" cy="497107"/>
          </a:xfrm>
        </p:grpSpPr>
        <p:sp>
          <p:nvSpPr>
            <p:cNvPr id="22" name="Tekstvak 21"/>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23" name="Groep 13"/>
            <p:cNvGrpSpPr/>
            <p:nvPr/>
          </p:nvGrpSpPr>
          <p:grpSpPr>
            <a:xfrm>
              <a:off x="2195736" y="6109537"/>
              <a:ext cx="433809" cy="403553"/>
              <a:chOff x="2195736" y="6109537"/>
              <a:chExt cx="433809" cy="403553"/>
            </a:xfrm>
          </p:grpSpPr>
          <p:sp>
            <p:nvSpPr>
              <p:cNvPr id="24" name="Ovaal 23"/>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Ovaal 24"/>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Ovaal 25"/>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smtClean="0"/>
              <a:t>Hoe omgaan met publiciteit</a:t>
            </a:r>
            <a:endParaRPr lang="nl-BE" dirty="0"/>
          </a:p>
        </p:txBody>
      </p:sp>
      <p:sp>
        <p:nvSpPr>
          <p:cNvPr id="3" name="Ondertitel 2"/>
          <p:cNvSpPr>
            <a:spLocks noGrp="1"/>
          </p:cNvSpPr>
          <p:nvPr>
            <p:ph type="subTitle" idx="1"/>
          </p:nvPr>
        </p:nvSpPr>
        <p:spPr/>
        <p:txBody>
          <a:bodyPr/>
          <a:lstStyle/>
          <a:p>
            <a:r>
              <a:rPr lang="nl-BE" dirty="0" smtClean="0">
                <a:solidFill>
                  <a:schemeClr val="tx1">
                    <a:lumMod val="50000"/>
                  </a:schemeClr>
                </a:solidFill>
              </a:rPr>
              <a:t>Persoonlijk contact als troef</a:t>
            </a:r>
          </a:p>
          <a:p>
            <a:r>
              <a:rPr lang="nl-BE" dirty="0" smtClean="0">
                <a:solidFill>
                  <a:schemeClr val="tx1"/>
                </a:solidFill>
              </a:rPr>
              <a:t>Hoe meer klanten lokken</a:t>
            </a:r>
          </a:p>
          <a:p>
            <a:pPr>
              <a:buNone/>
            </a:pPr>
            <a:r>
              <a:rPr lang="nl-BE" dirty="0" smtClean="0">
                <a:solidFill>
                  <a:schemeClr val="tx1"/>
                </a:solidFill>
              </a:rPr>
              <a:t>		</a:t>
            </a:r>
            <a:r>
              <a:rPr lang="nl-BE" sz="2000" dirty="0" smtClean="0">
                <a:solidFill>
                  <a:schemeClr val="tx1">
                    <a:lumMod val="50000"/>
                  </a:schemeClr>
                </a:solidFill>
              </a:rPr>
              <a:t>- Gratis publiciteit</a:t>
            </a:r>
          </a:p>
          <a:p>
            <a:pPr>
              <a:buNone/>
            </a:pPr>
            <a:r>
              <a:rPr lang="nl-BE" sz="2000" dirty="0" smtClean="0">
                <a:solidFill>
                  <a:schemeClr val="tx1"/>
                </a:solidFill>
              </a:rPr>
              <a:t>	</a:t>
            </a:r>
            <a:r>
              <a:rPr lang="nl-BE" sz="2000" dirty="0" smtClean="0">
                <a:solidFill>
                  <a:schemeClr val="tx1">
                    <a:lumMod val="50000"/>
                  </a:schemeClr>
                </a:solidFill>
              </a:rPr>
              <a:t>	- Je website is belangrijk</a:t>
            </a:r>
          </a:p>
          <a:p>
            <a:pPr>
              <a:buNone/>
            </a:pPr>
            <a:r>
              <a:rPr lang="nl-BE" sz="2000" dirty="0" smtClean="0">
                <a:solidFill>
                  <a:schemeClr val="tx1">
                    <a:lumMod val="50000"/>
                  </a:schemeClr>
                </a:solidFill>
              </a:rPr>
              <a:t>		- Leg linken</a:t>
            </a:r>
          </a:p>
          <a:p>
            <a:pPr>
              <a:buNone/>
            </a:pPr>
            <a:r>
              <a:rPr lang="nl-BE" sz="2000" dirty="0" smtClean="0">
                <a:solidFill>
                  <a:schemeClr val="tx1">
                    <a:lumMod val="50000"/>
                  </a:schemeClr>
                </a:solidFill>
              </a:rPr>
              <a:t>		- Andere ondersteunende middelen</a:t>
            </a:r>
          </a:p>
          <a:p>
            <a:pPr>
              <a:buNone/>
            </a:pPr>
            <a:r>
              <a:rPr lang="nl-BE" sz="2000" dirty="0" smtClean="0">
                <a:solidFill>
                  <a:schemeClr val="tx1"/>
                </a:solidFill>
              </a:rPr>
              <a:t>		- Huidige versus nieuwe klanten</a:t>
            </a:r>
          </a:p>
          <a:p>
            <a:r>
              <a:rPr lang="nl-BE" dirty="0" smtClean="0">
                <a:solidFill>
                  <a:schemeClr val="tx1">
                    <a:lumMod val="50000"/>
                  </a:schemeClr>
                </a:solidFill>
              </a:rPr>
              <a:t>Hoe omgaan met klachten of (negatieve) pers</a:t>
            </a:r>
          </a:p>
          <a:p>
            <a:pPr>
              <a:buNone/>
            </a:pPr>
            <a:endParaRPr lang="nl-BE" dirty="0" smtClean="0">
              <a:solidFill>
                <a:schemeClr val="tx1">
                  <a:lumMod val="50000"/>
                </a:schemeClr>
              </a:solidFill>
            </a:endParaRPr>
          </a:p>
          <a:p>
            <a:pPr lvl="1"/>
            <a:endParaRPr lang="nl-BE" dirty="0" smtClean="0">
              <a:solidFill>
                <a:schemeClr val="tx1">
                  <a:lumMod val="50000"/>
                </a:schemeClr>
              </a:solidFill>
            </a:endParaRP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457200" y="1600200"/>
            <a:ext cx="5266928" cy="4525963"/>
          </a:xfrm>
        </p:spPr>
        <p:txBody>
          <a:bodyPr/>
          <a:lstStyle/>
          <a:p>
            <a:r>
              <a:rPr lang="nl-BE" sz="2400" dirty="0" smtClean="0"/>
              <a:t>80% van uw omzet komt van 20% van uw trouwste klanten!</a:t>
            </a:r>
          </a:p>
          <a:p>
            <a:r>
              <a:rPr lang="nl-BE" sz="2400" dirty="0" smtClean="0"/>
              <a:t>Besteed 80% van uw promotiebudget aan bestaande klanten, en slechts 20% aan het werven van nieuwe klanten </a:t>
            </a:r>
          </a:p>
          <a:p>
            <a:pPr>
              <a:buNone/>
            </a:pPr>
            <a:r>
              <a:rPr lang="nl-BE" sz="2400" dirty="0" smtClean="0"/>
              <a:t>	In realiteit wordt jammer genoeg net het omgekeerde gedaan…</a:t>
            </a:r>
          </a:p>
        </p:txBody>
      </p:sp>
      <p:sp>
        <p:nvSpPr>
          <p:cNvPr id="3" name="Titel 2"/>
          <p:cNvSpPr>
            <a:spLocks noGrp="1"/>
          </p:cNvSpPr>
          <p:nvPr>
            <p:ph type="title"/>
          </p:nvPr>
        </p:nvSpPr>
        <p:spPr/>
        <p:txBody>
          <a:bodyPr/>
          <a:lstStyle/>
          <a:p>
            <a:r>
              <a:rPr lang="nl-BE" dirty="0" smtClean="0"/>
              <a:t>Huidige versus nieuwe klanten</a:t>
            </a:r>
            <a:endParaRPr lang="nl-BE" dirty="0"/>
          </a:p>
        </p:txBody>
      </p:sp>
      <p:pic>
        <p:nvPicPr>
          <p:cNvPr id="4" name="Afbeelding 3" descr="8020rule.jpg"/>
          <p:cNvPicPr>
            <a:picLocks noChangeAspect="1"/>
          </p:cNvPicPr>
          <p:nvPr/>
        </p:nvPicPr>
        <p:blipFill>
          <a:blip r:embed="rId2" cstate="print"/>
          <a:srcRect l="14395" r="16187"/>
          <a:stretch>
            <a:fillRect/>
          </a:stretch>
        </p:blipFill>
        <p:spPr>
          <a:xfrm>
            <a:off x="5903640" y="1844824"/>
            <a:ext cx="3240360" cy="3096344"/>
          </a:xfrm>
          <a:prstGeom prst="rect">
            <a:avLst/>
          </a:prstGeom>
        </p:spPr>
      </p:pic>
      <p:grpSp>
        <p:nvGrpSpPr>
          <p:cNvPr id="10" name="Groep 9"/>
          <p:cNvGrpSpPr/>
          <p:nvPr/>
        </p:nvGrpSpPr>
        <p:grpSpPr>
          <a:xfrm>
            <a:off x="2195736" y="6109537"/>
            <a:ext cx="4968552" cy="497107"/>
            <a:chOff x="2195736" y="6109537"/>
            <a:chExt cx="4968552" cy="497107"/>
          </a:xfrm>
        </p:grpSpPr>
        <p:sp>
          <p:nvSpPr>
            <p:cNvPr id="11" name="Tekstvak 10"/>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12" name="Groep 13"/>
            <p:cNvGrpSpPr/>
            <p:nvPr/>
          </p:nvGrpSpPr>
          <p:grpSpPr>
            <a:xfrm>
              <a:off x="2195736" y="6109537"/>
              <a:ext cx="433809" cy="403553"/>
              <a:chOff x="2195736" y="6109537"/>
              <a:chExt cx="433809" cy="403553"/>
            </a:xfrm>
          </p:grpSpPr>
          <p:sp>
            <p:nvSpPr>
              <p:cNvPr id="13" name="Ovaal 12"/>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Ovaal 13"/>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4"/>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smtClean="0"/>
              <a:t>Hoe omgaan met publiciteit</a:t>
            </a:r>
            <a:endParaRPr lang="nl-BE" dirty="0"/>
          </a:p>
        </p:txBody>
      </p:sp>
      <p:sp>
        <p:nvSpPr>
          <p:cNvPr id="3" name="Ondertitel 2"/>
          <p:cNvSpPr>
            <a:spLocks noGrp="1"/>
          </p:cNvSpPr>
          <p:nvPr>
            <p:ph type="subTitle" idx="1"/>
          </p:nvPr>
        </p:nvSpPr>
        <p:spPr/>
        <p:txBody>
          <a:bodyPr/>
          <a:lstStyle/>
          <a:p>
            <a:r>
              <a:rPr lang="nl-BE" dirty="0" smtClean="0">
                <a:solidFill>
                  <a:schemeClr val="tx1">
                    <a:lumMod val="50000"/>
                  </a:schemeClr>
                </a:solidFill>
              </a:rPr>
              <a:t>Persoonlijk contact als troef</a:t>
            </a:r>
          </a:p>
          <a:p>
            <a:r>
              <a:rPr lang="nl-BE" dirty="0" smtClean="0">
                <a:solidFill>
                  <a:schemeClr val="tx1">
                    <a:lumMod val="50000"/>
                  </a:schemeClr>
                </a:solidFill>
              </a:rPr>
              <a:t>Hoe meer klanten lokken</a:t>
            </a:r>
          </a:p>
          <a:p>
            <a:r>
              <a:rPr lang="nl-BE" dirty="0" smtClean="0">
                <a:solidFill>
                  <a:schemeClr val="tx1"/>
                </a:solidFill>
              </a:rPr>
              <a:t>Hoe omgaan met klachten of (negatieve) pers</a:t>
            </a:r>
          </a:p>
          <a:p>
            <a:pPr>
              <a:buNone/>
            </a:pPr>
            <a:endParaRPr lang="nl-BE" dirty="0" smtClean="0">
              <a:solidFill>
                <a:schemeClr val="tx1">
                  <a:lumMod val="50000"/>
                </a:schemeClr>
              </a:solidFill>
            </a:endParaRPr>
          </a:p>
          <a:p>
            <a:pPr lvl="1"/>
            <a:endParaRPr lang="nl-BE" dirty="0" smtClean="0">
              <a:solidFill>
                <a:schemeClr val="tx1">
                  <a:lumMod val="50000"/>
                </a:schemeClr>
              </a:solidFill>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467544" y="1340768"/>
            <a:ext cx="3970784" cy="4525963"/>
          </a:xfrm>
        </p:spPr>
        <p:txBody>
          <a:bodyPr/>
          <a:lstStyle/>
          <a:p>
            <a:pPr>
              <a:buNone/>
            </a:pPr>
            <a:r>
              <a:rPr lang="nl-BE" sz="2400" dirty="0" smtClean="0"/>
              <a:t>Hotel </a:t>
            </a:r>
            <a:r>
              <a:rPr lang="nl-BE" sz="2400" dirty="0" err="1" smtClean="0"/>
              <a:t>Waldorf</a:t>
            </a:r>
            <a:r>
              <a:rPr lang="nl-BE" sz="2400" dirty="0" smtClean="0"/>
              <a:t> </a:t>
            </a:r>
            <a:r>
              <a:rPr lang="nl-BE" sz="2400" dirty="0" err="1" smtClean="0"/>
              <a:t>Astoria</a:t>
            </a:r>
            <a:r>
              <a:rPr lang="nl-BE" sz="2400" dirty="0" smtClean="0"/>
              <a:t> </a:t>
            </a:r>
          </a:p>
          <a:p>
            <a:pPr>
              <a:buNone/>
            </a:pPr>
            <a:r>
              <a:rPr lang="nl-BE" sz="1200" dirty="0" smtClean="0"/>
              <a:t>New York – December 2010</a:t>
            </a:r>
          </a:p>
          <a:p>
            <a:r>
              <a:rPr lang="nl-BE" sz="1600" dirty="0" smtClean="0"/>
              <a:t>Wijzen 100 gasten de deur </a:t>
            </a:r>
            <a:br>
              <a:rPr lang="nl-BE" sz="1600" dirty="0" smtClean="0"/>
            </a:br>
            <a:r>
              <a:rPr lang="nl-BE" sz="1600" dirty="0" smtClean="0"/>
              <a:t>(overgeboekt andere Hilton vest.)</a:t>
            </a:r>
          </a:p>
          <a:p>
            <a:r>
              <a:rPr lang="nl-BE" sz="1600" dirty="0" smtClean="0"/>
              <a:t>Onverwacht bezoek van koning van Saoedi-Arabië kreeg voorrang (betaalden wel de volledige kamerprijs)</a:t>
            </a:r>
          </a:p>
          <a:p>
            <a:r>
              <a:rPr lang="nl-BE" sz="1600" dirty="0" smtClean="0"/>
              <a:t>Op </a:t>
            </a:r>
            <a:r>
              <a:rPr lang="nl-BE" sz="1600" dirty="0" err="1" smtClean="0"/>
              <a:t>Tripadvisor.com</a:t>
            </a:r>
            <a:r>
              <a:rPr lang="nl-BE" sz="1600" dirty="0" smtClean="0"/>
              <a:t> enorme kritiek </a:t>
            </a:r>
          </a:p>
          <a:p>
            <a:r>
              <a:rPr lang="nl-BE" sz="1600" dirty="0" err="1" smtClean="0"/>
              <a:t>Astoria</a:t>
            </a:r>
            <a:r>
              <a:rPr lang="nl-BE" sz="1600" dirty="0" smtClean="0"/>
              <a:t> reageerde niet</a:t>
            </a:r>
          </a:p>
          <a:p>
            <a:r>
              <a:rPr lang="nl-BE" sz="1600" dirty="0" smtClean="0"/>
              <a:t>Nieuws haalt de New York </a:t>
            </a:r>
            <a:r>
              <a:rPr lang="nl-BE" sz="1600" dirty="0" err="1" smtClean="0"/>
              <a:t>Times</a:t>
            </a:r>
            <a:endParaRPr lang="nl-BE" sz="1600" dirty="0" smtClean="0"/>
          </a:p>
          <a:p>
            <a:endParaRPr lang="nl-BE" sz="1600" dirty="0" smtClean="0"/>
          </a:p>
          <a:p>
            <a:pPr>
              <a:buNone/>
            </a:pPr>
            <a:r>
              <a:rPr lang="nl-BE" sz="1600" dirty="0" smtClean="0"/>
              <a:t>&gt; Grote deuk in imago Hilton Hotels</a:t>
            </a:r>
          </a:p>
        </p:txBody>
      </p:sp>
      <p:sp>
        <p:nvSpPr>
          <p:cNvPr id="3" name="Titel 2"/>
          <p:cNvSpPr>
            <a:spLocks noGrp="1"/>
          </p:cNvSpPr>
          <p:nvPr>
            <p:ph type="title"/>
          </p:nvPr>
        </p:nvSpPr>
        <p:spPr/>
        <p:txBody>
          <a:bodyPr/>
          <a:lstStyle/>
          <a:p>
            <a:r>
              <a:rPr lang="nl-BE" sz="3600" dirty="0" smtClean="0"/>
              <a:t>Hoe het niet moet</a:t>
            </a:r>
            <a:endParaRPr lang="nl-BE" sz="3600" dirty="0"/>
          </a:p>
        </p:txBody>
      </p:sp>
      <p:pic>
        <p:nvPicPr>
          <p:cNvPr id="4098" name="Picture 2"/>
          <p:cNvPicPr>
            <a:picLocks noChangeAspect="1" noChangeArrowheads="1"/>
          </p:cNvPicPr>
          <p:nvPr/>
        </p:nvPicPr>
        <p:blipFill>
          <a:blip r:embed="rId3" cstate="print"/>
          <a:srcRect l="20472" t="11966" r="42857" b="2355"/>
          <a:stretch>
            <a:fillRect/>
          </a:stretch>
        </p:blipFill>
        <p:spPr bwMode="auto">
          <a:xfrm>
            <a:off x="4447541" y="0"/>
            <a:ext cx="4696459" cy="6858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1942_001.jpg"/>
          <p:cNvPicPr>
            <a:picLocks noGrp="1" noChangeAspect="1"/>
          </p:cNvPicPr>
          <p:nvPr>
            <p:ph idx="1"/>
          </p:nvPr>
        </p:nvPicPr>
        <p:blipFill>
          <a:blip r:embed="rId3" cstate="print"/>
          <a:srcRect t="31258" r="2779"/>
          <a:stretch>
            <a:fillRect/>
          </a:stretch>
        </p:blipFill>
        <p:spPr>
          <a:xfrm>
            <a:off x="2051719" y="908720"/>
            <a:ext cx="5904657" cy="5904656"/>
          </a:xfrm>
        </p:spPr>
      </p:pic>
      <p:sp>
        <p:nvSpPr>
          <p:cNvPr id="3" name="Titel 2"/>
          <p:cNvSpPr>
            <a:spLocks noGrp="1"/>
          </p:cNvSpPr>
          <p:nvPr>
            <p:ph type="title"/>
          </p:nvPr>
        </p:nvSpPr>
        <p:spPr/>
        <p:txBody>
          <a:bodyPr/>
          <a:lstStyle/>
          <a:p>
            <a:r>
              <a:rPr lang="nl-BE" sz="3200" dirty="0" smtClean="0"/>
              <a:t>Hebben uw klanten ook geen klachten?</a:t>
            </a:r>
            <a:endParaRPr lang="nl-BE" sz="3200" dirty="0"/>
          </a:p>
        </p:txBody>
      </p:sp>
      <p:sp>
        <p:nvSpPr>
          <p:cNvPr id="5" name="Rechthoek 4"/>
          <p:cNvSpPr/>
          <p:nvPr/>
        </p:nvSpPr>
        <p:spPr>
          <a:xfrm>
            <a:off x="1907704" y="1196752"/>
            <a:ext cx="72008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p:cNvSpPr/>
          <p:nvPr/>
        </p:nvSpPr>
        <p:spPr>
          <a:xfrm>
            <a:off x="1619672" y="5013176"/>
            <a:ext cx="1440160" cy="18448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p:cNvSpPr/>
          <p:nvPr/>
        </p:nvSpPr>
        <p:spPr>
          <a:xfrm>
            <a:off x="7308304" y="6237312"/>
            <a:ext cx="720080"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a:buNone/>
            </a:pPr>
            <a:r>
              <a:rPr lang="nl-BE" dirty="0" smtClean="0"/>
              <a:t>Een ontevreden klant vertelt zijn slechte ervaring aan gemiddeld 8 à 10 mensen.</a:t>
            </a:r>
          </a:p>
          <a:p>
            <a:pPr>
              <a:buNone/>
            </a:pPr>
            <a:endParaRPr lang="nl-BE" dirty="0" smtClean="0"/>
          </a:p>
        </p:txBody>
      </p:sp>
      <p:sp>
        <p:nvSpPr>
          <p:cNvPr id="3" name="Titel 2"/>
          <p:cNvSpPr>
            <a:spLocks noGrp="1"/>
          </p:cNvSpPr>
          <p:nvPr>
            <p:ph type="title"/>
          </p:nvPr>
        </p:nvSpPr>
        <p:spPr/>
        <p:txBody>
          <a:bodyPr/>
          <a:lstStyle/>
          <a:p>
            <a:r>
              <a:rPr lang="nl-BE" dirty="0" smtClean="0"/>
              <a:t>Negatieve Word of </a:t>
            </a:r>
            <a:r>
              <a:rPr lang="nl-BE" dirty="0" err="1" smtClean="0"/>
              <a:t>Mouth</a:t>
            </a:r>
            <a:endParaRPr lang="nl-BE" dirty="0"/>
          </a:p>
        </p:txBody>
      </p:sp>
      <p:pic>
        <p:nvPicPr>
          <p:cNvPr id="4" name="Afbeelding 3" descr="word-of-mouth-marketing.jpg"/>
          <p:cNvPicPr>
            <a:picLocks noChangeAspect="1"/>
          </p:cNvPicPr>
          <p:nvPr/>
        </p:nvPicPr>
        <p:blipFill>
          <a:blip r:embed="rId3" cstate="print"/>
          <a:srcRect l="1680" t="2537" r="2561" b="3599"/>
          <a:stretch>
            <a:fillRect/>
          </a:stretch>
        </p:blipFill>
        <p:spPr>
          <a:xfrm>
            <a:off x="4572000" y="2996952"/>
            <a:ext cx="4104456" cy="2664296"/>
          </a:xfrm>
          <a:prstGeom prst="rect">
            <a:avLst/>
          </a:prstGeom>
        </p:spPr>
      </p:pic>
      <p:grpSp>
        <p:nvGrpSpPr>
          <p:cNvPr id="10" name="Groep 9"/>
          <p:cNvGrpSpPr/>
          <p:nvPr/>
        </p:nvGrpSpPr>
        <p:grpSpPr>
          <a:xfrm>
            <a:off x="2195736" y="6109537"/>
            <a:ext cx="4968552" cy="497107"/>
            <a:chOff x="2195736" y="6109537"/>
            <a:chExt cx="4968552" cy="497107"/>
          </a:xfrm>
        </p:grpSpPr>
        <p:sp>
          <p:nvSpPr>
            <p:cNvPr id="11" name="Tekstvak 10"/>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12" name="Groep 13"/>
            <p:cNvGrpSpPr/>
            <p:nvPr/>
          </p:nvGrpSpPr>
          <p:grpSpPr>
            <a:xfrm>
              <a:off x="2195736" y="6109537"/>
              <a:ext cx="433809" cy="403553"/>
              <a:chOff x="2195736" y="6109537"/>
              <a:chExt cx="433809" cy="403553"/>
            </a:xfrm>
          </p:grpSpPr>
          <p:sp>
            <p:nvSpPr>
              <p:cNvPr id="13" name="Ovaal 12"/>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Ovaal 13"/>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4"/>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fbeelding 20" descr="s640x300_noordhoff_22237_RSV7MH51.jpg"/>
          <p:cNvPicPr>
            <a:picLocks noChangeAspect="1"/>
          </p:cNvPicPr>
          <p:nvPr/>
        </p:nvPicPr>
        <p:blipFill>
          <a:blip r:embed="rId3" cstate="print"/>
          <a:stretch>
            <a:fillRect/>
          </a:stretch>
        </p:blipFill>
        <p:spPr>
          <a:xfrm>
            <a:off x="5931024" y="3645024"/>
            <a:ext cx="3212976" cy="3212976"/>
          </a:xfrm>
          <a:prstGeom prst="rect">
            <a:avLst/>
          </a:prstGeom>
        </p:spPr>
      </p:pic>
      <p:sp>
        <p:nvSpPr>
          <p:cNvPr id="2" name="Tijdelijke aanduiding voor inhoud 1"/>
          <p:cNvSpPr>
            <a:spLocks noGrp="1"/>
          </p:cNvSpPr>
          <p:nvPr>
            <p:ph idx="1"/>
          </p:nvPr>
        </p:nvSpPr>
        <p:spPr>
          <a:xfrm>
            <a:off x="457200" y="1600200"/>
            <a:ext cx="7859216" cy="4525963"/>
          </a:xfrm>
        </p:spPr>
        <p:txBody>
          <a:bodyPr/>
          <a:lstStyle/>
          <a:p>
            <a:r>
              <a:rPr lang="nl-BE" sz="1800" dirty="0" smtClean="0"/>
              <a:t>Wees bereikbaar. Tijdens de service maar ook nadien.</a:t>
            </a:r>
          </a:p>
          <a:p>
            <a:r>
              <a:rPr lang="nl-BE" sz="1800" dirty="0" smtClean="0"/>
              <a:t>Luister naar de gast. Probeer inzicht te krijgen, vat samen, vraag door. </a:t>
            </a:r>
          </a:p>
          <a:p>
            <a:r>
              <a:rPr lang="nl-BE" sz="1800" dirty="0" smtClean="0"/>
              <a:t>Neem de gast en de klacht serieus. Ga akkoord.</a:t>
            </a:r>
          </a:p>
          <a:p>
            <a:r>
              <a:rPr lang="nl-BE" sz="1800" dirty="0" smtClean="0"/>
              <a:t>Wees vriendelijk, bedank en verontschuldig ook al voel je </a:t>
            </a:r>
            <a:r>
              <a:rPr lang="nl-BE" sz="1800" dirty="0" err="1" smtClean="0"/>
              <a:t>je</a:t>
            </a:r>
            <a:r>
              <a:rPr lang="nl-BE" sz="1800" dirty="0" smtClean="0"/>
              <a:t> beledigd. </a:t>
            </a:r>
          </a:p>
          <a:p>
            <a:r>
              <a:rPr lang="nl-BE" sz="1800" dirty="0" smtClean="0"/>
              <a:t>Onderzoek de oorzaak van de klacht. Wees eerlijk, je gast is niet dom.</a:t>
            </a:r>
          </a:p>
          <a:p>
            <a:r>
              <a:rPr lang="nl-BE" sz="1800" dirty="0" smtClean="0"/>
              <a:t>Reageer snel.</a:t>
            </a:r>
          </a:p>
          <a:p>
            <a:r>
              <a:rPr lang="nl-BE" sz="1800" dirty="0" smtClean="0"/>
              <a:t>Zoek naar een goede! oplossing. </a:t>
            </a:r>
            <a:br>
              <a:rPr lang="nl-BE" sz="1800" dirty="0" smtClean="0"/>
            </a:br>
            <a:r>
              <a:rPr lang="nl-BE" sz="1800" dirty="0" smtClean="0"/>
              <a:t>Zeg wat je gaat doen. En doe het dan ook.</a:t>
            </a:r>
            <a:br>
              <a:rPr lang="nl-BE" sz="1800" dirty="0" smtClean="0"/>
            </a:br>
            <a:r>
              <a:rPr lang="nl-BE" sz="1800" dirty="0" smtClean="0"/>
              <a:t>Schuif het niet door op een ander.</a:t>
            </a:r>
          </a:p>
          <a:p>
            <a:pPr lvl="1"/>
            <a:r>
              <a:rPr lang="nl-BE" sz="1400" dirty="0" smtClean="0"/>
              <a:t>Compensatie materieel en immaterieel</a:t>
            </a:r>
          </a:p>
          <a:p>
            <a:pPr lvl="1"/>
            <a:r>
              <a:rPr lang="nl-BE" sz="1400" dirty="0" err="1" smtClean="0"/>
              <a:t>Klachtenregistratie-systeem</a:t>
            </a:r>
            <a:endParaRPr lang="nl-BE" sz="1400" dirty="0" smtClean="0"/>
          </a:p>
          <a:p>
            <a:pPr lvl="1"/>
            <a:endParaRPr lang="nl-BE" sz="1400" dirty="0" smtClean="0"/>
          </a:p>
          <a:p>
            <a:endParaRPr lang="nl-BE" dirty="0"/>
          </a:p>
        </p:txBody>
      </p:sp>
      <p:sp>
        <p:nvSpPr>
          <p:cNvPr id="3" name="Titel 2"/>
          <p:cNvSpPr>
            <a:spLocks noGrp="1"/>
          </p:cNvSpPr>
          <p:nvPr>
            <p:ph type="title"/>
          </p:nvPr>
        </p:nvSpPr>
        <p:spPr/>
        <p:txBody>
          <a:bodyPr/>
          <a:lstStyle/>
          <a:p>
            <a:r>
              <a:rPr lang="nl-BE" sz="3600" dirty="0" smtClean="0"/>
              <a:t>Klachtenbehandeling</a:t>
            </a:r>
            <a:endParaRPr lang="nl-BE" sz="3600" dirty="0"/>
          </a:p>
        </p:txBody>
      </p:sp>
      <p:grpSp>
        <p:nvGrpSpPr>
          <p:cNvPr id="4" name="Groep 3"/>
          <p:cNvGrpSpPr/>
          <p:nvPr/>
        </p:nvGrpSpPr>
        <p:grpSpPr>
          <a:xfrm rot="3196778">
            <a:off x="6446722" y="1505505"/>
            <a:ext cx="433809" cy="403553"/>
            <a:chOff x="2267029" y="6109537"/>
            <a:chExt cx="433809" cy="403553"/>
          </a:xfrm>
        </p:grpSpPr>
        <p:sp>
          <p:nvSpPr>
            <p:cNvPr id="5" name="Ovaal 4"/>
            <p:cNvSpPr/>
            <p:nvPr/>
          </p:nvSpPr>
          <p:spPr>
            <a:xfrm rot="17263080">
              <a:off x="2452530" y="6204905"/>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Ovaal 5"/>
            <p:cNvSpPr/>
            <p:nvPr/>
          </p:nvSpPr>
          <p:spPr>
            <a:xfrm rot="11579483">
              <a:off x="2267029" y="6324568"/>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p:cNvSpPr/>
            <p:nvPr/>
          </p:nvSpPr>
          <p:spPr>
            <a:xfrm rot="20134880">
              <a:off x="2457671" y="6329624"/>
              <a:ext cx="183466" cy="183466"/>
            </a:xfrm>
            <a:prstGeom prst="ellipse">
              <a:avLst/>
            </a:prstGeom>
            <a:solidFill>
              <a:srgbClr val="818A8F"/>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nvGrpSpPr>
          <p:cNvPr id="9" name="Groep 8"/>
          <p:cNvGrpSpPr/>
          <p:nvPr/>
        </p:nvGrpSpPr>
        <p:grpSpPr>
          <a:xfrm rot="3196778">
            <a:off x="2342266" y="3161690"/>
            <a:ext cx="433809" cy="403553"/>
            <a:chOff x="2267029" y="6109537"/>
            <a:chExt cx="433809" cy="403553"/>
          </a:xfrm>
        </p:grpSpPr>
        <p:sp>
          <p:nvSpPr>
            <p:cNvPr id="10" name="Ovaal 9"/>
            <p:cNvSpPr/>
            <p:nvPr/>
          </p:nvSpPr>
          <p:spPr>
            <a:xfrm rot="17263080">
              <a:off x="2452530" y="6204905"/>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al 10"/>
            <p:cNvSpPr/>
            <p:nvPr/>
          </p:nvSpPr>
          <p:spPr>
            <a:xfrm rot="11579483">
              <a:off x="2267029" y="6324568"/>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vaal 11"/>
            <p:cNvSpPr/>
            <p:nvPr/>
          </p:nvSpPr>
          <p:spPr>
            <a:xfrm rot="20134880">
              <a:off x="2457671" y="6329624"/>
              <a:ext cx="183466" cy="183466"/>
            </a:xfrm>
            <a:prstGeom prst="ellipse">
              <a:avLst/>
            </a:prstGeom>
            <a:solidFill>
              <a:srgbClr val="818A8F"/>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14" name="Ovaal 13">
            <a:hlinkClick r:id="rId4" action="ppaction://hlinksldjump"/>
          </p:cNvPr>
          <p:cNvSpPr/>
          <p:nvPr/>
        </p:nvSpPr>
        <p:spPr>
          <a:xfrm>
            <a:off x="6516216" y="1772816"/>
            <a:ext cx="144016" cy="144016"/>
          </a:xfrm>
          <a:prstGeom prst="ellipse">
            <a:avLst/>
          </a:pr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4">
            <a:hlinkClick r:id="rId5" action="ppaction://hlinksldjump"/>
          </p:cNvPr>
          <p:cNvSpPr/>
          <p:nvPr/>
        </p:nvSpPr>
        <p:spPr>
          <a:xfrm>
            <a:off x="2411760" y="3429000"/>
            <a:ext cx="144016" cy="144016"/>
          </a:xfrm>
          <a:prstGeom prst="ellipse">
            <a:avLst/>
          </a:pr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16" name="Groep 15"/>
          <p:cNvGrpSpPr/>
          <p:nvPr/>
        </p:nvGrpSpPr>
        <p:grpSpPr>
          <a:xfrm rot="3196778">
            <a:off x="8030898" y="2801650"/>
            <a:ext cx="433809" cy="403553"/>
            <a:chOff x="2267029" y="6109537"/>
            <a:chExt cx="433809" cy="403553"/>
          </a:xfrm>
        </p:grpSpPr>
        <p:sp>
          <p:nvSpPr>
            <p:cNvPr id="17" name="Ovaal 16"/>
            <p:cNvSpPr/>
            <p:nvPr/>
          </p:nvSpPr>
          <p:spPr>
            <a:xfrm rot="17263080">
              <a:off x="2452530" y="6204905"/>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8" name="Ovaal 17"/>
            <p:cNvSpPr/>
            <p:nvPr/>
          </p:nvSpPr>
          <p:spPr>
            <a:xfrm rot="11579483">
              <a:off x="2267029" y="6324568"/>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9" name="Ovaal 18"/>
            <p:cNvSpPr/>
            <p:nvPr/>
          </p:nvSpPr>
          <p:spPr>
            <a:xfrm rot="20134880">
              <a:off x="2457671" y="6329624"/>
              <a:ext cx="183466" cy="183466"/>
            </a:xfrm>
            <a:prstGeom prst="ellipse">
              <a:avLst/>
            </a:prstGeom>
            <a:solidFill>
              <a:srgbClr val="818A8F"/>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20" name="Ovaal 19">
            <a:hlinkClick r:id="rId6" action="ppaction://hlinksldjump"/>
          </p:cNvPr>
          <p:cNvSpPr/>
          <p:nvPr/>
        </p:nvSpPr>
        <p:spPr>
          <a:xfrm>
            <a:off x="8100392" y="3068960"/>
            <a:ext cx="144016" cy="144016"/>
          </a:xfrm>
          <a:prstGeom prst="ellipse">
            <a:avLst/>
          </a:pr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Tekstvak 21"/>
          <p:cNvSpPr txBox="1"/>
          <p:nvPr/>
        </p:nvSpPr>
        <p:spPr>
          <a:xfrm>
            <a:off x="1670659" y="5080931"/>
            <a:ext cx="4464496" cy="738664"/>
          </a:xfrm>
          <a:prstGeom prst="rect">
            <a:avLst/>
          </a:prstGeom>
          <a:noFill/>
        </p:spPr>
        <p:txBody>
          <a:bodyPr wrap="square" rtlCol="0">
            <a:spAutoFit/>
          </a:bodyPr>
          <a:lstStyle/>
          <a:p>
            <a:r>
              <a:rPr lang="nl-BE" sz="1400" i="1" dirty="0" smtClean="0">
                <a:solidFill>
                  <a:srgbClr val="ED2939"/>
                </a:solidFill>
                <a:latin typeface="+mn-lt"/>
                <a:cs typeface="+mn-cs"/>
              </a:rPr>
              <a:t>Tip: Vaak wil een gast ‘stoom afblazen’. Door simpelweg te luisteren en de klacht te erkennen is deze wellicht al voor meer dan de helft opgelost.</a:t>
            </a:r>
          </a:p>
        </p:txBody>
      </p:sp>
      <p:grpSp>
        <p:nvGrpSpPr>
          <p:cNvPr id="23" name="Groep 22"/>
          <p:cNvGrpSpPr/>
          <p:nvPr/>
        </p:nvGrpSpPr>
        <p:grpSpPr>
          <a:xfrm rot="3196778">
            <a:off x="3597933" y="4633822"/>
            <a:ext cx="433809" cy="403553"/>
            <a:chOff x="2267029" y="6109537"/>
            <a:chExt cx="433809" cy="403553"/>
          </a:xfrm>
        </p:grpSpPr>
        <p:sp>
          <p:nvSpPr>
            <p:cNvPr id="24" name="Ovaal 23"/>
            <p:cNvSpPr/>
            <p:nvPr/>
          </p:nvSpPr>
          <p:spPr>
            <a:xfrm rot="17263080">
              <a:off x="2452530" y="6204905"/>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5" name="Ovaal 24"/>
            <p:cNvSpPr/>
            <p:nvPr/>
          </p:nvSpPr>
          <p:spPr>
            <a:xfrm rot="11579483">
              <a:off x="2267029" y="6324568"/>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6" name="Ovaal 25"/>
            <p:cNvSpPr/>
            <p:nvPr/>
          </p:nvSpPr>
          <p:spPr>
            <a:xfrm rot="20134880">
              <a:off x="2457671" y="6329624"/>
              <a:ext cx="183466" cy="183466"/>
            </a:xfrm>
            <a:prstGeom prst="ellipse">
              <a:avLst/>
            </a:prstGeom>
            <a:solidFill>
              <a:srgbClr val="818A8F"/>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27" name="Ovaal 26">
            <a:hlinkClick r:id="rId7" action="ppaction://hlinksldjump"/>
          </p:cNvPr>
          <p:cNvSpPr/>
          <p:nvPr/>
        </p:nvSpPr>
        <p:spPr>
          <a:xfrm>
            <a:off x="3719978" y="4890621"/>
            <a:ext cx="144016" cy="144016"/>
          </a:xfrm>
          <a:prstGeom prst="ellipse">
            <a:avLst/>
          </a:pr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33" name="Groep 32"/>
          <p:cNvGrpSpPr/>
          <p:nvPr/>
        </p:nvGrpSpPr>
        <p:grpSpPr>
          <a:xfrm>
            <a:off x="2195736" y="6109537"/>
            <a:ext cx="4968552" cy="497107"/>
            <a:chOff x="2195736" y="6109537"/>
            <a:chExt cx="4968552" cy="497107"/>
          </a:xfrm>
        </p:grpSpPr>
        <p:sp>
          <p:nvSpPr>
            <p:cNvPr id="34" name="Tekstvak 33"/>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35" name="Groep 13"/>
            <p:cNvGrpSpPr/>
            <p:nvPr/>
          </p:nvGrpSpPr>
          <p:grpSpPr>
            <a:xfrm>
              <a:off x="2195736" y="6109537"/>
              <a:ext cx="433809" cy="403553"/>
              <a:chOff x="2195736" y="6109537"/>
              <a:chExt cx="433809" cy="403553"/>
            </a:xfrm>
          </p:grpSpPr>
          <p:sp>
            <p:nvSpPr>
              <p:cNvPr id="36" name="Ovaal 35"/>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 name="Ovaal 36"/>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8" name="Ovaal 37"/>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hoek 20"/>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0" name="Afgeronde rechthoek 29"/>
          <p:cNvSpPr/>
          <p:nvPr/>
        </p:nvSpPr>
        <p:spPr>
          <a:xfrm>
            <a:off x="5076056" y="3789040"/>
            <a:ext cx="3888432" cy="2880320"/>
          </a:xfrm>
          <a:prstGeom prst="roundRect">
            <a:avLst>
              <a:gd name="adj" fmla="val 65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26" name="Picture 2"/>
          <p:cNvPicPr>
            <a:picLocks noChangeAspect="1" noChangeArrowheads="1"/>
          </p:cNvPicPr>
          <p:nvPr/>
        </p:nvPicPr>
        <p:blipFill>
          <a:blip r:embed="rId3" cstate="print"/>
          <a:srcRect l="19122" t="36202" r="19679" b="2355"/>
          <a:stretch>
            <a:fillRect/>
          </a:stretch>
        </p:blipFill>
        <p:spPr bwMode="auto">
          <a:xfrm>
            <a:off x="5148065" y="4293096"/>
            <a:ext cx="3600400" cy="2259201"/>
          </a:xfrm>
          <a:prstGeom prst="rect">
            <a:avLst/>
          </a:prstGeom>
          <a:noFill/>
          <a:ln w="9525">
            <a:noFill/>
            <a:miter lim="800000"/>
            <a:headEnd/>
            <a:tailEnd/>
          </a:ln>
        </p:spPr>
      </p:pic>
      <p:sp>
        <p:nvSpPr>
          <p:cNvPr id="29" name="Afgeronde rechthoek 28"/>
          <p:cNvSpPr/>
          <p:nvPr/>
        </p:nvSpPr>
        <p:spPr>
          <a:xfrm>
            <a:off x="5004048" y="908720"/>
            <a:ext cx="3960440" cy="2808312"/>
          </a:xfrm>
          <a:prstGeom prst="roundRect">
            <a:avLst>
              <a:gd name="adj" fmla="val 67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8" name="Afgeronde rechthoek 27"/>
          <p:cNvSpPr/>
          <p:nvPr/>
        </p:nvSpPr>
        <p:spPr>
          <a:xfrm>
            <a:off x="323528" y="908720"/>
            <a:ext cx="4464496" cy="5760640"/>
          </a:xfrm>
          <a:prstGeom prst="roundRect">
            <a:avLst>
              <a:gd name="adj" fmla="val 604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Rectangle 3"/>
          <p:cNvSpPr txBox="1">
            <a:spLocks noChangeArrowheads="1"/>
          </p:cNvSpPr>
          <p:nvPr/>
        </p:nvSpPr>
        <p:spPr bwMode="auto">
          <a:xfrm>
            <a:off x="251520" y="-99392"/>
            <a:ext cx="914501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nl-NL" sz="2400" kern="0" dirty="0" smtClean="0">
                <a:solidFill>
                  <a:srgbClr val="818A8F"/>
                </a:solidFill>
                <a:latin typeface="+mj-lt"/>
                <a:ea typeface="+mj-ea"/>
                <a:cs typeface="+mj-cs"/>
              </a:rPr>
              <a:t>Voorbeelden </a:t>
            </a:r>
            <a:br>
              <a:rPr lang="nl-NL" sz="2400" kern="0" dirty="0" smtClean="0">
                <a:solidFill>
                  <a:srgbClr val="818A8F"/>
                </a:solidFill>
                <a:latin typeface="+mj-lt"/>
                <a:ea typeface="+mj-ea"/>
                <a:cs typeface="+mj-cs"/>
              </a:rPr>
            </a:br>
            <a:r>
              <a:rPr lang="nl-NL" sz="2400" kern="0" dirty="0" smtClean="0">
                <a:solidFill>
                  <a:srgbClr val="818A8F"/>
                </a:solidFill>
                <a:latin typeface="+mj-lt"/>
                <a:ea typeface="+mj-ea"/>
                <a:cs typeface="+mj-cs"/>
              </a:rPr>
              <a:t>In je zaak		      			Nadien		</a:t>
            </a:r>
            <a:endParaRPr kumimoji="0" lang="nl-NL" sz="2400" b="0" i="0" u="none" strike="noStrike" kern="0" cap="none" spc="0" normalizeH="0" baseline="0" noProof="0" dirty="0" smtClean="0">
              <a:ln>
                <a:noFill/>
              </a:ln>
              <a:solidFill>
                <a:srgbClr val="818A8F"/>
              </a:solidFill>
              <a:effectLst/>
              <a:uLnTx/>
              <a:uFillTx/>
              <a:latin typeface="+mj-lt"/>
              <a:ea typeface="+mj-ea"/>
              <a:cs typeface="+mj-cs"/>
            </a:endParaRPr>
          </a:p>
        </p:txBody>
      </p:sp>
      <p:sp>
        <p:nvSpPr>
          <p:cNvPr id="17" name="Rectangle 4"/>
          <p:cNvSpPr txBox="1">
            <a:spLocks noChangeArrowheads="1"/>
          </p:cNvSpPr>
          <p:nvPr/>
        </p:nvSpPr>
        <p:spPr bwMode="auto">
          <a:xfrm>
            <a:off x="395536" y="991269"/>
            <a:ext cx="8568952"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pPr>
            <a:r>
              <a:rPr kumimoji="0" lang="nl-BE" sz="1800" b="1" i="0" u="none" strike="noStrike" kern="0" cap="none" spc="0" normalizeH="0" baseline="0" noProof="0" dirty="0" smtClean="0">
                <a:ln>
                  <a:noFill/>
                </a:ln>
                <a:solidFill>
                  <a:srgbClr val="ED2939"/>
                </a:solidFill>
                <a:effectLst/>
                <a:uLnTx/>
                <a:uFillTx/>
                <a:latin typeface="+mn-lt"/>
                <a:ea typeface="+mn-ea"/>
                <a:cs typeface="+mn-cs"/>
              </a:rPr>
              <a:t>Uw Mening Telt!</a:t>
            </a:r>
            <a:r>
              <a:rPr kumimoji="0" lang="nl-BE" sz="1800" b="0" i="0" u="none" strike="noStrike" kern="0" cap="none" spc="0" normalizeH="0" baseline="0" noProof="0" dirty="0" smtClean="0">
                <a:ln>
                  <a:noFill/>
                </a:ln>
                <a:solidFill>
                  <a:srgbClr val="818A8F"/>
                </a:solidFill>
                <a:effectLst/>
                <a:uLnTx/>
                <a:uFillTx/>
                <a:latin typeface="+mn-lt"/>
                <a:ea typeface="+mn-ea"/>
                <a:cs typeface="+mn-cs"/>
              </a:rPr>
              <a:t>			</a:t>
            </a:r>
            <a:r>
              <a:rPr kumimoji="0" lang="nl-BE" sz="1800" b="0" i="0" u="none" strike="noStrike" kern="0" cap="none" spc="0" normalizeH="0" noProof="0" dirty="0" smtClean="0">
                <a:ln>
                  <a:noFill/>
                </a:ln>
                <a:solidFill>
                  <a:srgbClr val="818A8F"/>
                </a:solidFill>
                <a:effectLst/>
                <a:uLnTx/>
                <a:uFillTx/>
                <a:latin typeface="+mn-lt"/>
                <a:ea typeface="+mn-ea"/>
                <a:cs typeface="+mn-cs"/>
              </a:rPr>
              <a:t>       	    </a:t>
            </a:r>
            <a:r>
              <a:rPr lang="nl-BE" b="1" kern="0" dirty="0" smtClean="0">
                <a:solidFill>
                  <a:srgbClr val="ED2939"/>
                </a:solidFill>
                <a:latin typeface="+mn-lt"/>
                <a:cs typeface="+mn-cs"/>
              </a:rPr>
              <a:t>Telefoon / email</a:t>
            </a:r>
            <a:r>
              <a:rPr kumimoji="0" lang="nl-BE" sz="1800" b="0" i="0" u="none" strike="noStrike" kern="0" cap="none" spc="0" normalizeH="0" baseline="0" noProof="0" dirty="0" smtClean="0">
                <a:ln>
                  <a:noFill/>
                </a:ln>
                <a:solidFill>
                  <a:srgbClr val="818A8F"/>
                </a:solidFill>
                <a:effectLst/>
                <a:uLnTx/>
                <a:uFillTx/>
                <a:latin typeface="+mn-lt"/>
                <a:ea typeface="+mn-ea"/>
                <a:cs typeface="+mn-cs"/>
              </a:rPr>
              <a:t>		</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lang="nl-BE" kern="0" dirty="0" smtClean="0">
              <a:solidFill>
                <a:srgbClr val="818A8F"/>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nl-BE" sz="1800" b="0" i="0" u="none" strike="noStrike" kern="0" cap="none" spc="0" normalizeH="0" baseline="0" noProof="0" dirty="0" smtClean="0">
              <a:ln>
                <a:noFill/>
              </a:ln>
              <a:solidFill>
                <a:srgbClr val="818A8F"/>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lang="nl-BE" kern="0" dirty="0" smtClean="0">
              <a:solidFill>
                <a:srgbClr val="818A8F"/>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nl-BE" sz="1800" b="0" i="0" u="none" strike="noStrike" kern="0" cap="none" spc="0" normalizeH="0" baseline="0" noProof="0" dirty="0" smtClean="0">
              <a:ln>
                <a:noFill/>
              </a:ln>
              <a:solidFill>
                <a:srgbClr val="818A8F"/>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lang="nl-BE" kern="0" dirty="0" smtClean="0">
              <a:solidFill>
                <a:srgbClr val="818A8F"/>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lang="nl-BE" kern="0" dirty="0" smtClean="0">
              <a:solidFill>
                <a:srgbClr val="818A8F"/>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lang="nl-BE" b="1" kern="0" dirty="0" smtClean="0">
              <a:solidFill>
                <a:srgbClr val="ED2939"/>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nl-BE" b="1" kern="0" dirty="0" smtClean="0">
                <a:solidFill>
                  <a:srgbClr val="ED2939"/>
                </a:solidFill>
                <a:latin typeface="+mn-lt"/>
                <a:cs typeface="+mn-cs"/>
              </a:rPr>
              <a:t>							</a:t>
            </a:r>
          </a:p>
          <a:p>
            <a:pPr marL="342900" lvl="0" indent="-342900">
              <a:spcBef>
                <a:spcPct val="20000"/>
              </a:spcBef>
              <a:defRPr/>
            </a:pPr>
            <a:r>
              <a:rPr lang="nl-BE" b="1" kern="0" dirty="0" smtClean="0">
                <a:solidFill>
                  <a:srgbClr val="ED2939"/>
                </a:solidFill>
              </a:rPr>
              <a:t>						     Gastenboek (hotels)</a:t>
            </a:r>
            <a:endParaRPr lang="nl-BE" b="1" kern="0" dirty="0" smtClean="0">
              <a:solidFill>
                <a:srgbClr val="ED2939"/>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lang="nl-BE" b="1" kern="0" dirty="0" smtClean="0">
              <a:solidFill>
                <a:srgbClr val="ED2939"/>
              </a:solidFill>
              <a:latin typeface="+mn-lt"/>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lang="nl-BE" b="1" kern="0" dirty="0" smtClean="0">
              <a:solidFill>
                <a:srgbClr val="ED2939"/>
              </a:solidFill>
              <a:latin typeface="+mn-lt"/>
              <a:cs typeface="+mn-cs"/>
            </a:endParaRPr>
          </a:p>
          <a:p>
            <a:pPr marL="342900" lvl="0" indent="-342900">
              <a:spcBef>
                <a:spcPct val="20000"/>
              </a:spcBef>
              <a:defRPr/>
            </a:pPr>
            <a:endParaRPr lang="nl-BE" b="1" kern="0" dirty="0" smtClean="0">
              <a:solidFill>
                <a:srgbClr val="ED2939"/>
              </a:solidFill>
              <a:latin typeface="+mn-lt"/>
              <a:cs typeface="+mn-cs"/>
            </a:endParaRPr>
          </a:p>
          <a:p>
            <a:pPr marL="342900" lvl="0" indent="-342900">
              <a:spcBef>
                <a:spcPct val="20000"/>
              </a:spcBef>
              <a:defRPr/>
            </a:pPr>
            <a:r>
              <a:rPr lang="nl-BE" b="1" kern="0" dirty="0" smtClean="0">
                <a:solidFill>
                  <a:srgbClr val="ED2939"/>
                </a:solidFill>
                <a:latin typeface="+mn-lt"/>
                <a:cs typeface="+mn-cs"/>
              </a:rPr>
              <a:t>Vraag er naar</a:t>
            </a:r>
            <a:r>
              <a:rPr kumimoji="0" lang="nl-BE" sz="1800" b="0" i="0" u="none" strike="noStrike" kern="0" cap="none" spc="0" normalizeH="0" baseline="0" noProof="0" dirty="0" smtClean="0">
                <a:ln>
                  <a:noFill/>
                </a:ln>
                <a:solidFill>
                  <a:srgbClr val="818A8F"/>
                </a:solidFill>
                <a:effectLst/>
                <a:uLnTx/>
                <a:uFillTx/>
                <a:latin typeface="+mn-lt"/>
                <a:ea typeface="+mn-ea"/>
                <a:cs typeface="+mn-cs"/>
              </a:rPr>
              <a:t>			</a:t>
            </a:r>
            <a:r>
              <a:rPr lang="nl-BE" b="1" kern="0" dirty="0" smtClean="0">
                <a:solidFill>
                  <a:srgbClr val="ED2939"/>
                </a:solidFill>
              </a:rPr>
              <a:t>										</a:t>
            </a:r>
          </a:p>
          <a:p>
            <a:pPr marL="342900" lvl="0" indent="-342900">
              <a:spcBef>
                <a:spcPct val="20000"/>
              </a:spcBef>
              <a:defRPr/>
            </a:pPr>
            <a:endParaRPr lang="nl-BE" b="1" kern="0" dirty="0" smtClean="0">
              <a:solidFill>
                <a:srgbClr val="ED2939"/>
              </a:solidFill>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nl-BE" sz="1800" b="0" i="0" u="none" strike="noStrike" kern="0" cap="none" spc="0" normalizeH="0" baseline="0" noProof="0" dirty="0" smtClean="0">
                <a:ln>
                  <a:noFill/>
                </a:ln>
                <a:solidFill>
                  <a:srgbClr val="818A8F"/>
                </a:solidFill>
                <a:effectLst/>
                <a:uLnTx/>
                <a:uFillTx/>
                <a:latin typeface="+mn-lt"/>
                <a:ea typeface="+mn-ea"/>
                <a:cs typeface="+mn-cs"/>
              </a:rPr>
              <a:t>			</a:t>
            </a:r>
            <a:r>
              <a:rPr kumimoji="0" lang="nl-BE" sz="1800" b="0" i="0" u="none" strike="noStrike" kern="0" cap="none" spc="0" normalizeH="0" noProof="0" dirty="0" smtClean="0">
                <a:ln>
                  <a:noFill/>
                </a:ln>
                <a:solidFill>
                  <a:srgbClr val="818A8F"/>
                </a:solidFill>
                <a:effectLst/>
                <a:uLnTx/>
                <a:uFillTx/>
                <a:latin typeface="+mn-lt"/>
                <a:ea typeface="+mn-ea"/>
                <a:cs typeface="+mn-cs"/>
              </a:rPr>
              <a:t>          </a:t>
            </a:r>
            <a:r>
              <a:rPr kumimoji="0" lang="nl-BE" sz="1800" b="0" i="0" u="none" strike="noStrike" kern="0" cap="none" spc="0" normalizeH="0" baseline="0" noProof="0" dirty="0" smtClean="0">
                <a:ln>
                  <a:noFill/>
                </a:ln>
                <a:solidFill>
                  <a:srgbClr val="818A8F"/>
                </a:solidFill>
                <a:effectLst/>
                <a:uLnTx/>
                <a:uFillTx/>
                <a:latin typeface="+mn-lt"/>
                <a:ea typeface="+mn-ea"/>
                <a:cs typeface="+mn-cs"/>
              </a:rPr>
              <a:t>	</a:t>
            </a:r>
            <a:endParaRPr kumimoji="0" lang="nl-BE" sz="1400" b="0" i="0" u="none" strike="noStrike" kern="0" cap="none" spc="0" normalizeH="0" baseline="0" noProof="0" dirty="0" smtClean="0">
              <a:ln>
                <a:noFill/>
              </a:ln>
              <a:solidFill>
                <a:srgbClr val="818A8F"/>
              </a:solidFill>
              <a:effectLst/>
              <a:uLnTx/>
              <a:uFillTx/>
              <a:latin typeface="+mn-lt"/>
              <a:ea typeface="+mn-ea"/>
              <a:cs typeface="+mn-cs"/>
            </a:endParaRPr>
          </a:p>
          <a:p>
            <a:pPr marL="514350" marR="0" lvl="0" indent="-514350" algn="l" defTabSz="914400" rtl="0" eaLnBrk="1" fontAlgn="base" latinLnBrk="0" hangingPunct="1">
              <a:lnSpc>
                <a:spcPct val="100000"/>
              </a:lnSpc>
              <a:spcBef>
                <a:spcPct val="20000"/>
              </a:spcBef>
              <a:spcAft>
                <a:spcPct val="0"/>
              </a:spcAft>
              <a:buClrTx/>
              <a:buSzTx/>
              <a:buFontTx/>
              <a:buNone/>
              <a:tabLst/>
              <a:defRPr/>
            </a:pPr>
            <a:endParaRPr kumimoji="0" lang="nl-BE" sz="3200" b="0" i="0" u="none" strike="noStrike" kern="0" cap="none" spc="0" normalizeH="0" baseline="0" noProof="0" dirty="0" smtClean="0">
              <a:ln>
                <a:noFill/>
              </a:ln>
              <a:solidFill>
                <a:srgbClr val="818A8F"/>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nl-NL" sz="1800" b="0" i="0" u="none" strike="noStrike" kern="0" cap="none" spc="0" normalizeH="0" baseline="0" noProof="0" dirty="0" smtClean="0">
              <a:ln>
                <a:noFill/>
              </a:ln>
              <a:solidFill>
                <a:srgbClr val="818A8F"/>
              </a:solidFill>
              <a:effectLst/>
              <a:uLnTx/>
              <a:uFillTx/>
              <a:latin typeface="+mn-lt"/>
              <a:ea typeface="+mn-ea"/>
              <a:cs typeface="+mn-cs"/>
            </a:endParaRPr>
          </a:p>
        </p:txBody>
      </p:sp>
      <p:sp>
        <p:nvSpPr>
          <p:cNvPr id="20" name="Titel 2"/>
          <p:cNvSpPr txBox="1">
            <a:spLocks/>
          </p:cNvSpPr>
          <p:nvPr/>
        </p:nvSpPr>
        <p:spPr bwMode="auto">
          <a:xfrm>
            <a:off x="395536" y="5337424"/>
            <a:ext cx="302433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l-BE" sz="1800" b="0" i="0" u="none" strike="noStrike" kern="0" cap="none" spc="0" normalizeH="0" baseline="0" noProof="0" dirty="0" smtClean="0">
                <a:ln>
                  <a:noFill/>
                </a:ln>
                <a:solidFill>
                  <a:srgbClr val="818A8F"/>
                </a:solidFill>
                <a:effectLst/>
                <a:uLnTx/>
                <a:uFillTx/>
                <a:latin typeface="+mn-lt"/>
                <a:ea typeface="+mn-ea"/>
                <a:cs typeface="+mn-cs"/>
              </a:rPr>
              <a:t>Niet “Heeft het gesmaakt” </a:t>
            </a:r>
          </a:p>
          <a:p>
            <a:pPr marL="0" marR="0" lvl="0" indent="0" algn="l" defTabSz="914400" rtl="0" eaLnBrk="1" fontAlgn="base" latinLnBrk="0" hangingPunct="1">
              <a:lnSpc>
                <a:spcPct val="100000"/>
              </a:lnSpc>
              <a:spcBef>
                <a:spcPct val="0"/>
              </a:spcBef>
              <a:spcAft>
                <a:spcPct val="0"/>
              </a:spcAft>
              <a:buClrTx/>
              <a:buSzTx/>
              <a:buFontTx/>
              <a:buNone/>
              <a:tabLst/>
              <a:defRPr/>
            </a:pPr>
            <a:r>
              <a:rPr lang="nl-BE" kern="0" dirty="0" smtClean="0">
                <a:solidFill>
                  <a:srgbClr val="818A8F"/>
                </a:solidFill>
                <a:latin typeface="+mn-lt"/>
                <a:cs typeface="+mn-cs"/>
              </a:rPr>
              <a:t>Wel</a:t>
            </a:r>
            <a:r>
              <a:rPr kumimoji="0" lang="nl-BE" sz="1800" b="0" i="0" u="none" strike="noStrike" kern="0" cap="none" spc="0" normalizeH="0" baseline="0" noProof="0" dirty="0" smtClean="0">
                <a:ln>
                  <a:noFill/>
                </a:ln>
                <a:solidFill>
                  <a:srgbClr val="818A8F"/>
                </a:solidFill>
                <a:effectLst/>
                <a:uLnTx/>
                <a:uFillTx/>
                <a:latin typeface="+mn-lt"/>
                <a:ea typeface="+mn-ea"/>
                <a:cs typeface="+mn-cs"/>
              </a:rPr>
              <a:t> “Was alles naar wens”</a:t>
            </a:r>
            <a:endParaRPr kumimoji="0" lang="nl-BE" sz="1000" b="0" i="0" u="none" strike="noStrike" kern="0" cap="none" spc="0" normalizeH="0" baseline="0" noProof="0" dirty="0" smtClean="0">
              <a:ln>
                <a:noFill/>
              </a:ln>
              <a:solidFill>
                <a:srgbClr val="818A8F"/>
              </a:solidFill>
              <a:effectLst/>
              <a:uLnTx/>
              <a:uFillTx/>
              <a:latin typeface="+mn-lt"/>
              <a:ea typeface="+mn-ea"/>
              <a:cs typeface="+mn-cs"/>
            </a:endParaRPr>
          </a:p>
        </p:txBody>
      </p:sp>
      <p:sp>
        <p:nvSpPr>
          <p:cNvPr id="31" name="Actieknop: Terug of Vorige 30">
            <a:hlinkClick r:id="" action="ppaction://hlinkshowjump?jump=lastslideviewed" highlightClick="1"/>
          </p:cNvPr>
          <p:cNvSpPr/>
          <p:nvPr/>
        </p:nvSpPr>
        <p:spPr>
          <a:xfrm>
            <a:off x="8172400" y="6309320"/>
            <a:ext cx="576064" cy="432048"/>
          </a:xfrm>
          <a:prstGeom prst="actionButtonBackPreviou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35" name="Groep 34"/>
          <p:cNvGrpSpPr/>
          <p:nvPr/>
        </p:nvGrpSpPr>
        <p:grpSpPr>
          <a:xfrm rot="3196778">
            <a:off x="8246922" y="6361716"/>
            <a:ext cx="433809" cy="403553"/>
            <a:chOff x="2267029" y="6109537"/>
            <a:chExt cx="433809" cy="403553"/>
          </a:xfrm>
        </p:grpSpPr>
        <p:sp>
          <p:nvSpPr>
            <p:cNvPr id="36" name="Ovaal 35"/>
            <p:cNvSpPr/>
            <p:nvPr/>
          </p:nvSpPr>
          <p:spPr>
            <a:xfrm rot="17263080">
              <a:off x="2452530" y="6204905"/>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7" name="Ovaal 36"/>
            <p:cNvSpPr/>
            <p:nvPr/>
          </p:nvSpPr>
          <p:spPr>
            <a:xfrm rot="11579483">
              <a:off x="2267029" y="6324568"/>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8" name="Ovaal 37"/>
            <p:cNvSpPr/>
            <p:nvPr/>
          </p:nvSpPr>
          <p:spPr>
            <a:xfrm rot="20134880">
              <a:off x="2457671" y="6329624"/>
              <a:ext cx="183466" cy="183466"/>
            </a:xfrm>
            <a:prstGeom prst="ellipse">
              <a:avLst/>
            </a:prstGeom>
            <a:solidFill>
              <a:srgbClr val="818A8F"/>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18" name="Ovaal 17">
            <a:hlinkClick r:id="rId4" action="ppaction://hlinksldjump"/>
          </p:cNvPr>
          <p:cNvSpPr/>
          <p:nvPr/>
        </p:nvSpPr>
        <p:spPr>
          <a:xfrm>
            <a:off x="8316416" y="6597352"/>
            <a:ext cx="144016" cy="144016"/>
          </a:xfrm>
          <a:prstGeom prst="ellipse">
            <a:avLst/>
          </a:pr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 name="Picture 2"/>
          <p:cNvPicPr>
            <a:picLocks noChangeAspect="1" noChangeArrowheads="1"/>
          </p:cNvPicPr>
          <p:nvPr/>
        </p:nvPicPr>
        <p:blipFill>
          <a:blip r:embed="rId5" cstate="print"/>
          <a:srcRect l="23536" t="16023" r="21641" b="6037"/>
          <a:stretch>
            <a:fillRect/>
          </a:stretch>
        </p:blipFill>
        <p:spPr bwMode="auto">
          <a:xfrm>
            <a:off x="483578" y="1339986"/>
            <a:ext cx="4092601" cy="3636460"/>
          </a:xfrm>
          <a:prstGeom prst="rect">
            <a:avLst/>
          </a:prstGeom>
          <a:noFill/>
          <a:ln w="9525">
            <a:noFill/>
            <a:miter lim="800000"/>
            <a:headEnd/>
            <a:tailEnd/>
          </a:ln>
        </p:spPr>
      </p:pic>
      <p:pic>
        <p:nvPicPr>
          <p:cNvPr id="19" name="Picture 3"/>
          <p:cNvPicPr>
            <a:picLocks noChangeAspect="1" noChangeArrowheads="1"/>
          </p:cNvPicPr>
          <p:nvPr/>
        </p:nvPicPr>
        <p:blipFill>
          <a:blip r:embed="rId6" cstate="print"/>
          <a:srcRect l="21600" t="9086" r="22601" b="14595"/>
          <a:stretch>
            <a:fillRect/>
          </a:stretch>
        </p:blipFill>
        <p:spPr bwMode="auto">
          <a:xfrm>
            <a:off x="5148065" y="1412777"/>
            <a:ext cx="3168352" cy="2257024"/>
          </a:xfrm>
          <a:prstGeom prst="rect">
            <a:avLst/>
          </a:prstGeom>
          <a:noFill/>
          <a:ln w="9525">
            <a:noFill/>
            <a:miter lim="800000"/>
            <a:headEnd/>
            <a:tailEnd/>
          </a:ln>
        </p:spPr>
      </p:pic>
      <p:sp>
        <p:nvSpPr>
          <p:cNvPr id="22" name="Tekstvak 21"/>
          <p:cNvSpPr txBox="1"/>
          <p:nvPr/>
        </p:nvSpPr>
        <p:spPr>
          <a:xfrm>
            <a:off x="2438392" y="2722178"/>
            <a:ext cx="1839311" cy="215444"/>
          </a:xfrm>
          <a:prstGeom prst="rect">
            <a:avLst/>
          </a:prstGeom>
          <a:noFill/>
        </p:spPr>
        <p:txBody>
          <a:bodyPr wrap="square" rtlCol="0">
            <a:spAutoFit/>
          </a:bodyPr>
          <a:lstStyle/>
          <a:p>
            <a:r>
              <a:rPr lang="nl-BE" sz="800" dirty="0" smtClean="0">
                <a:solidFill>
                  <a:schemeClr val="tx1">
                    <a:lumMod val="65000"/>
                    <a:lumOff val="35000"/>
                  </a:schemeClr>
                </a:solidFill>
              </a:rPr>
              <a:t>Geboortedatum     /      /</a:t>
            </a:r>
            <a:endParaRPr lang="nl-BE" sz="800" dirty="0">
              <a:solidFill>
                <a:schemeClr val="tx1">
                  <a:lumMod val="65000"/>
                  <a:lumOff val="35000"/>
                </a:schemeClr>
              </a:solidFill>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descr="985chilly_pepper.jpg"/>
          <p:cNvPicPr>
            <a:picLocks noChangeAspect="1"/>
          </p:cNvPicPr>
          <p:nvPr/>
        </p:nvPicPr>
        <p:blipFill>
          <a:blip r:embed="rId3" cstate="print"/>
          <a:stretch>
            <a:fillRect/>
          </a:stretch>
        </p:blipFill>
        <p:spPr>
          <a:xfrm>
            <a:off x="683568" y="3789040"/>
            <a:ext cx="2133600" cy="1420368"/>
          </a:xfrm>
          <a:prstGeom prst="rect">
            <a:avLst/>
          </a:prstGeom>
        </p:spPr>
      </p:pic>
      <p:pic>
        <p:nvPicPr>
          <p:cNvPr id="10" name="Afbeelding 9" descr="s640x300_noordhoff_22237_YBJVGQS1.jpg"/>
          <p:cNvPicPr>
            <a:picLocks noChangeAspect="1"/>
          </p:cNvPicPr>
          <p:nvPr/>
        </p:nvPicPr>
        <p:blipFill>
          <a:blip r:embed="rId4" cstate="print"/>
          <a:stretch>
            <a:fillRect/>
          </a:stretch>
        </p:blipFill>
        <p:spPr>
          <a:xfrm>
            <a:off x="3707904" y="3501008"/>
            <a:ext cx="3649588" cy="3649588"/>
          </a:xfrm>
          <a:prstGeom prst="rect">
            <a:avLst/>
          </a:prstGeom>
        </p:spPr>
      </p:pic>
      <p:sp>
        <p:nvSpPr>
          <p:cNvPr id="2" name="Tijdelijke aanduiding voor inhoud 1"/>
          <p:cNvSpPr>
            <a:spLocks noGrp="1"/>
          </p:cNvSpPr>
          <p:nvPr>
            <p:ph idx="1"/>
          </p:nvPr>
        </p:nvSpPr>
        <p:spPr/>
        <p:txBody>
          <a:bodyPr/>
          <a:lstStyle/>
          <a:p>
            <a:pPr>
              <a:buNone/>
            </a:pPr>
            <a:r>
              <a:rPr lang="nl-BE" sz="2400" dirty="0" smtClean="0"/>
              <a:t>Ongegronde klacht is een klacht die niet door het bezoek aan jouw zaak is veroorzaakt. </a:t>
            </a:r>
          </a:p>
          <a:p>
            <a:pPr>
              <a:buNone/>
            </a:pPr>
            <a:r>
              <a:rPr lang="nl-BE" sz="2400" dirty="0" smtClean="0"/>
              <a:t>In deze situatie moet je extra tactvol optreden. </a:t>
            </a:r>
          </a:p>
          <a:p>
            <a:pPr>
              <a:buNone/>
            </a:pPr>
            <a:r>
              <a:rPr lang="nl-BE" sz="2400" dirty="0" smtClean="0"/>
              <a:t>Probeer de gast zijn fout te laten inzien. </a:t>
            </a:r>
          </a:p>
          <a:p>
            <a:pPr>
              <a:buNone/>
            </a:pPr>
            <a:r>
              <a:rPr lang="nl-BE" sz="2400" dirty="0" smtClean="0"/>
              <a:t>Dit kan je bijvoorbeeld doen door extra uitleg te geven. </a:t>
            </a:r>
            <a:endParaRPr lang="nl-BE" sz="2400" dirty="0"/>
          </a:p>
        </p:txBody>
      </p:sp>
      <p:sp>
        <p:nvSpPr>
          <p:cNvPr id="3" name="Titel 2"/>
          <p:cNvSpPr>
            <a:spLocks noGrp="1"/>
          </p:cNvSpPr>
          <p:nvPr>
            <p:ph type="title"/>
          </p:nvPr>
        </p:nvSpPr>
        <p:spPr/>
        <p:txBody>
          <a:bodyPr/>
          <a:lstStyle/>
          <a:p>
            <a:r>
              <a:rPr lang="nl-BE" dirty="0" smtClean="0"/>
              <a:t>Is deze klacht gegrond?</a:t>
            </a:r>
            <a:endParaRPr lang="nl-BE" dirty="0"/>
          </a:p>
        </p:txBody>
      </p:sp>
      <p:sp>
        <p:nvSpPr>
          <p:cNvPr id="4" name="Actieknop: Terug of Vorige 3">
            <a:hlinkClick r:id="" action="ppaction://hlinkshowjump?jump=lastslideviewed" highlightClick="1"/>
          </p:cNvPr>
          <p:cNvSpPr/>
          <p:nvPr/>
        </p:nvSpPr>
        <p:spPr>
          <a:xfrm>
            <a:off x="8316416" y="6309320"/>
            <a:ext cx="576064" cy="432048"/>
          </a:xfrm>
          <a:prstGeom prst="actionButtonBackPreviou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5" name="Groep 4"/>
          <p:cNvGrpSpPr/>
          <p:nvPr/>
        </p:nvGrpSpPr>
        <p:grpSpPr>
          <a:xfrm rot="3196778">
            <a:off x="8390937" y="6186026"/>
            <a:ext cx="433809" cy="403553"/>
            <a:chOff x="2267029" y="6109537"/>
            <a:chExt cx="433809" cy="403553"/>
          </a:xfrm>
        </p:grpSpPr>
        <p:sp>
          <p:nvSpPr>
            <p:cNvPr id="6" name="Ovaal 5"/>
            <p:cNvSpPr/>
            <p:nvPr/>
          </p:nvSpPr>
          <p:spPr>
            <a:xfrm rot="17263080">
              <a:off x="2452530" y="6204905"/>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vaal 6"/>
            <p:cNvSpPr/>
            <p:nvPr/>
          </p:nvSpPr>
          <p:spPr>
            <a:xfrm rot="11579483">
              <a:off x="2267029" y="6324568"/>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al 7"/>
            <p:cNvSpPr/>
            <p:nvPr/>
          </p:nvSpPr>
          <p:spPr>
            <a:xfrm rot="20134880">
              <a:off x="2457671" y="6329624"/>
              <a:ext cx="183466" cy="183466"/>
            </a:xfrm>
            <a:prstGeom prst="ellipse">
              <a:avLst/>
            </a:prstGeom>
            <a:solidFill>
              <a:srgbClr val="818A8F"/>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9" name="Ovaal 8">
            <a:hlinkClick r:id="rId5" action="ppaction://hlinksldjump"/>
          </p:cNvPr>
          <p:cNvSpPr/>
          <p:nvPr/>
        </p:nvSpPr>
        <p:spPr>
          <a:xfrm>
            <a:off x="8460432" y="6453336"/>
            <a:ext cx="144016" cy="144016"/>
          </a:xfrm>
          <a:prstGeom prst="ellipse">
            <a:avLst/>
          </a:pr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Tekstvak 10"/>
          <p:cNvSpPr txBox="1"/>
          <p:nvPr/>
        </p:nvSpPr>
        <p:spPr>
          <a:xfrm>
            <a:off x="1259632" y="4077072"/>
            <a:ext cx="4464496" cy="307777"/>
          </a:xfrm>
          <a:prstGeom prst="rect">
            <a:avLst/>
          </a:prstGeom>
          <a:noFill/>
        </p:spPr>
        <p:txBody>
          <a:bodyPr wrap="square" rtlCol="0">
            <a:spAutoFit/>
          </a:bodyPr>
          <a:lstStyle/>
          <a:p>
            <a:r>
              <a:rPr lang="nl-BE" sz="1400" i="1" dirty="0" smtClean="0">
                <a:solidFill>
                  <a:srgbClr val="ED2939"/>
                </a:solidFill>
                <a:latin typeface="+mn-lt"/>
                <a:cs typeface="+mn-cs"/>
              </a:rPr>
              <a:t>Voorbeeld</a:t>
            </a: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endParaRPr lang="nl-BE" dirty="0"/>
          </a:p>
        </p:txBody>
      </p:sp>
      <p:sp>
        <p:nvSpPr>
          <p:cNvPr id="3" name="Titel 2"/>
          <p:cNvSpPr>
            <a:spLocks noGrp="1"/>
          </p:cNvSpPr>
          <p:nvPr>
            <p:ph type="title"/>
          </p:nvPr>
        </p:nvSpPr>
        <p:spPr/>
        <p:txBody>
          <a:bodyPr/>
          <a:lstStyle/>
          <a:p>
            <a:r>
              <a:rPr lang="nl-BE" dirty="0" smtClean="0"/>
              <a:t>Google Alerts</a:t>
            </a:r>
            <a:endParaRPr lang="nl-BE" dirty="0"/>
          </a:p>
        </p:txBody>
      </p:sp>
      <p:pic>
        <p:nvPicPr>
          <p:cNvPr id="3074" name="Picture 2"/>
          <p:cNvPicPr>
            <a:picLocks noChangeAspect="1" noChangeArrowheads="1"/>
          </p:cNvPicPr>
          <p:nvPr/>
        </p:nvPicPr>
        <p:blipFill>
          <a:blip r:embed="rId3" cstate="print"/>
          <a:srcRect r="33179" b="59234"/>
          <a:stretch>
            <a:fillRect/>
          </a:stretch>
        </p:blipFill>
        <p:spPr bwMode="auto">
          <a:xfrm>
            <a:off x="35496" y="1268760"/>
            <a:ext cx="8993022" cy="3429000"/>
          </a:xfrm>
          <a:prstGeom prst="rect">
            <a:avLst/>
          </a:prstGeom>
          <a:noFill/>
          <a:ln w="9525">
            <a:noFill/>
            <a:miter lim="800000"/>
            <a:headEnd/>
            <a:tailEnd/>
          </a:ln>
        </p:spPr>
      </p:pic>
      <p:sp>
        <p:nvSpPr>
          <p:cNvPr id="7" name="Actieknop: Terug of Vorige 6">
            <a:hlinkClick r:id="" action="ppaction://hlinkshowjump?jump=lastslideviewed" highlightClick="1"/>
          </p:cNvPr>
          <p:cNvSpPr/>
          <p:nvPr/>
        </p:nvSpPr>
        <p:spPr>
          <a:xfrm>
            <a:off x="8316416" y="6309320"/>
            <a:ext cx="576064" cy="432048"/>
          </a:xfrm>
          <a:prstGeom prst="actionButtonBackPreviou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14" name="Groep 13"/>
          <p:cNvGrpSpPr/>
          <p:nvPr/>
        </p:nvGrpSpPr>
        <p:grpSpPr>
          <a:xfrm rot="3196778">
            <a:off x="8390937" y="6186026"/>
            <a:ext cx="433809" cy="403553"/>
            <a:chOff x="2267029" y="6109537"/>
            <a:chExt cx="433809" cy="403553"/>
          </a:xfrm>
        </p:grpSpPr>
        <p:sp>
          <p:nvSpPr>
            <p:cNvPr id="15" name="Ovaal 14"/>
            <p:cNvSpPr/>
            <p:nvPr/>
          </p:nvSpPr>
          <p:spPr>
            <a:xfrm rot="17263080">
              <a:off x="2452530" y="6204905"/>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Ovaal 15"/>
            <p:cNvSpPr/>
            <p:nvPr/>
          </p:nvSpPr>
          <p:spPr>
            <a:xfrm rot="11579483">
              <a:off x="2267029" y="6324568"/>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Ovaal 16"/>
            <p:cNvSpPr/>
            <p:nvPr/>
          </p:nvSpPr>
          <p:spPr>
            <a:xfrm rot="20134880">
              <a:off x="2457671" y="6329624"/>
              <a:ext cx="183466" cy="183466"/>
            </a:xfrm>
            <a:prstGeom prst="ellipse">
              <a:avLst/>
            </a:prstGeom>
            <a:solidFill>
              <a:srgbClr val="818A8F"/>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18" name="Ovaal 17">
            <a:hlinkClick r:id="rId4" action="ppaction://hlinksldjump"/>
          </p:cNvPr>
          <p:cNvSpPr/>
          <p:nvPr/>
        </p:nvSpPr>
        <p:spPr>
          <a:xfrm>
            <a:off x="8460432" y="6453336"/>
            <a:ext cx="144016" cy="144016"/>
          </a:xfrm>
          <a:prstGeom prst="ellipse">
            <a:avLst/>
          </a:pr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19" name="Groep 18"/>
          <p:cNvGrpSpPr/>
          <p:nvPr/>
        </p:nvGrpSpPr>
        <p:grpSpPr>
          <a:xfrm>
            <a:off x="2195736" y="6109537"/>
            <a:ext cx="4968552" cy="497107"/>
            <a:chOff x="2195736" y="6109537"/>
            <a:chExt cx="4968552" cy="497107"/>
          </a:xfrm>
        </p:grpSpPr>
        <p:sp>
          <p:nvSpPr>
            <p:cNvPr id="20" name="Tekstvak 19"/>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21" name="Groep 13"/>
            <p:cNvGrpSpPr/>
            <p:nvPr/>
          </p:nvGrpSpPr>
          <p:grpSpPr>
            <a:xfrm>
              <a:off x="2195736" y="6109537"/>
              <a:ext cx="433809" cy="403553"/>
              <a:chOff x="2195736" y="6109537"/>
              <a:chExt cx="433809" cy="403553"/>
            </a:xfrm>
          </p:grpSpPr>
          <p:sp>
            <p:nvSpPr>
              <p:cNvPr id="22" name="Ovaal 21"/>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3" name="Ovaal 22"/>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4" name="Ovaal 23"/>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457200" y="4079616"/>
            <a:ext cx="8686800" cy="2011363"/>
          </a:xfrm>
        </p:spPr>
        <p:txBody>
          <a:bodyPr/>
          <a:lstStyle/>
          <a:p>
            <a:pPr>
              <a:buNone/>
            </a:pPr>
            <a:r>
              <a:rPr lang="nl-BE" sz="1800" dirty="0" smtClean="0"/>
              <a:t> Kies je doelgroep</a:t>
            </a:r>
            <a:r>
              <a:rPr lang="nl-BE" dirty="0" smtClean="0"/>
              <a:t>	</a:t>
            </a:r>
            <a:r>
              <a:rPr lang="nl-BE" sz="1800" dirty="0" smtClean="0"/>
              <a:t>Welke behoefte heeft ie?	     Speel hierop in</a:t>
            </a:r>
            <a:br>
              <a:rPr lang="nl-BE" sz="1800" dirty="0" smtClean="0"/>
            </a:br>
            <a:r>
              <a:rPr lang="nl-BE" sz="1800" dirty="0" smtClean="0"/>
              <a:t>						Genereer meerwaarde</a:t>
            </a:r>
            <a:endParaRPr lang="nl-BE" sz="1800" dirty="0"/>
          </a:p>
        </p:txBody>
      </p:sp>
      <p:sp>
        <p:nvSpPr>
          <p:cNvPr id="3" name="Titel 2"/>
          <p:cNvSpPr>
            <a:spLocks noGrp="1"/>
          </p:cNvSpPr>
          <p:nvPr>
            <p:ph type="title"/>
          </p:nvPr>
        </p:nvSpPr>
        <p:spPr/>
        <p:txBody>
          <a:bodyPr/>
          <a:lstStyle/>
          <a:p>
            <a:r>
              <a:rPr lang="nl-BE" dirty="0" smtClean="0"/>
              <a:t>Ken je klant</a:t>
            </a:r>
            <a:endParaRPr lang="nl-BE" dirty="0"/>
          </a:p>
        </p:txBody>
      </p:sp>
      <p:pic>
        <p:nvPicPr>
          <p:cNvPr id="4" name="Afbeelding 3" descr="candy.jpg"/>
          <p:cNvPicPr>
            <a:picLocks noChangeAspect="1"/>
          </p:cNvPicPr>
          <p:nvPr/>
        </p:nvPicPr>
        <p:blipFill>
          <a:blip r:embed="rId3" cstate="print"/>
          <a:srcRect t="6613" b="5506"/>
          <a:stretch>
            <a:fillRect/>
          </a:stretch>
        </p:blipFill>
        <p:spPr>
          <a:xfrm>
            <a:off x="6269846" y="2242023"/>
            <a:ext cx="1766323" cy="1582615"/>
          </a:xfrm>
          <a:prstGeom prst="rect">
            <a:avLst/>
          </a:prstGeom>
        </p:spPr>
      </p:pic>
      <p:pic>
        <p:nvPicPr>
          <p:cNvPr id="5" name="Afbeelding 4" descr="hungryé.jpg"/>
          <p:cNvPicPr>
            <a:picLocks noChangeAspect="1"/>
          </p:cNvPicPr>
          <p:nvPr/>
        </p:nvPicPr>
        <p:blipFill>
          <a:blip r:embed="rId4" cstate="print"/>
          <a:srcRect t="5571"/>
          <a:stretch>
            <a:fillRect/>
          </a:stretch>
        </p:blipFill>
        <p:spPr>
          <a:xfrm>
            <a:off x="3605731" y="1934291"/>
            <a:ext cx="1592268" cy="2257574"/>
          </a:xfrm>
          <a:prstGeom prst="rect">
            <a:avLst/>
          </a:prstGeom>
        </p:spPr>
      </p:pic>
      <p:pic>
        <p:nvPicPr>
          <p:cNvPr id="6" name="Afbeelding 5" descr="nasty child.jpg"/>
          <p:cNvPicPr>
            <a:picLocks noChangeAspect="1"/>
          </p:cNvPicPr>
          <p:nvPr/>
        </p:nvPicPr>
        <p:blipFill>
          <a:blip r:embed="rId5" cstate="print"/>
          <a:srcRect t="7192"/>
          <a:stretch>
            <a:fillRect/>
          </a:stretch>
        </p:blipFill>
        <p:spPr>
          <a:xfrm>
            <a:off x="712506" y="1899120"/>
            <a:ext cx="1591581" cy="2215662"/>
          </a:xfrm>
          <a:prstGeom prst="rect">
            <a:avLst/>
          </a:prstGeom>
        </p:spPr>
      </p:pic>
      <p:sp>
        <p:nvSpPr>
          <p:cNvPr id="7" name="PIJL-OMLAAG 6"/>
          <p:cNvSpPr/>
          <p:nvPr/>
        </p:nvSpPr>
        <p:spPr>
          <a:xfrm rot="16200000">
            <a:off x="2681654" y="2743185"/>
            <a:ext cx="439615" cy="606670"/>
          </a:xfrm>
          <a:prstGeom prst="downArrow">
            <a:avLst/>
          </a:prstGeom>
          <a:solidFill>
            <a:srgbClr val="ED2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PIJL-OMLAAG 7"/>
          <p:cNvSpPr/>
          <p:nvPr/>
        </p:nvSpPr>
        <p:spPr>
          <a:xfrm rot="16200000">
            <a:off x="5550878" y="2702154"/>
            <a:ext cx="439615" cy="606670"/>
          </a:xfrm>
          <a:prstGeom prst="downArrow">
            <a:avLst/>
          </a:prstGeom>
          <a:solidFill>
            <a:srgbClr val="ED29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9" name="Groep 8"/>
          <p:cNvGrpSpPr/>
          <p:nvPr/>
        </p:nvGrpSpPr>
        <p:grpSpPr>
          <a:xfrm>
            <a:off x="2195736" y="6109537"/>
            <a:ext cx="4968552" cy="497107"/>
            <a:chOff x="2195736" y="6109537"/>
            <a:chExt cx="4968552" cy="497107"/>
          </a:xfrm>
        </p:grpSpPr>
        <p:sp>
          <p:nvSpPr>
            <p:cNvPr id="10" name="Tekstvak 9"/>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11" name="Groep 13"/>
            <p:cNvGrpSpPr/>
            <p:nvPr/>
          </p:nvGrpSpPr>
          <p:grpSpPr>
            <a:xfrm>
              <a:off x="2195736" y="6109537"/>
              <a:ext cx="433809" cy="403553"/>
              <a:chOff x="2195736" y="6109537"/>
              <a:chExt cx="433809" cy="403553"/>
            </a:xfrm>
          </p:grpSpPr>
          <p:sp>
            <p:nvSpPr>
              <p:cNvPr id="12" name="Ovaal 11"/>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al 12"/>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Ovaal 13"/>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endParaRPr lang="nl-BE" dirty="0"/>
          </a:p>
        </p:txBody>
      </p:sp>
      <p:sp>
        <p:nvSpPr>
          <p:cNvPr id="3" name="Titel 2"/>
          <p:cNvSpPr>
            <a:spLocks noGrp="1"/>
          </p:cNvSpPr>
          <p:nvPr>
            <p:ph type="title"/>
          </p:nvPr>
        </p:nvSpPr>
        <p:spPr/>
        <p:txBody>
          <a:bodyPr/>
          <a:lstStyle/>
          <a:p>
            <a:r>
              <a:rPr lang="nl-BE" dirty="0" err="1" smtClean="0"/>
              <a:t>Klachtenregistratie-systeem</a:t>
            </a:r>
            <a:endParaRPr lang="nl-BE" dirty="0"/>
          </a:p>
        </p:txBody>
      </p:sp>
      <p:pic>
        <p:nvPicPr>
          <p:cNvPr id="1026" name="Picture 2"/>
          <p:cNvPicPr>
            <a:picLocks noChangeAspect="1" noChangeArrowheads="1"/>
          </p:cNvPicPr>
          <p:nvPr/>
        </p:nvPicPr>
        <p:blipFill>
          <a:blip r:embed="rId3" cstate="print"/>
          <a:srcRect l="54671" t="14126" r="7529" b="5955"/>
          <a:stretch>
            <a:fillRect/>
          </a:stretch>
        </p:blipFill>
        <p:spPr bwMode="auto">
          <a:xfrm>
            <a:off x="2051720" y="1340768"/>
            <a:ext cx="6048672" cy="7992888"/>
          </a:xfrm>
          <a:prstGeom prst="rect">
            <a:avLst/>
          </a:prstGeom>
          <a:solidFill>
            <a:schemeClr val="bg1"/>
          </a:solidFill>
          <a:ln w="9525">
            <a:noFill/>
            <a:miter lim="800000"/>
            <a:headEnd/>
            <a:tailEnd/>
          </a:ln>
        </p:spPr>
      </p:pic>
      <p:sp>
        <p:nvSpPr>
          <p:cNvPr id="5" name="Actieknop: Terug of Vorige 4">
            <a:hlinkClick r:id="" action="ppaction://hlinkshowjump?jump=lastslideviewed" highlightClick="1"/>
          </p:cNvPr>
          <p:cNvSpPr/>
          <p:nvPr/>
        </p:nvSpPr>
        <p:spPr>
          <a:xfrm>
            <a:off x="8316416" y="6309320"/>
            <a:ext cx="576064" cy="432048"/>
          </a:xfrm>
          <a:prstGeom prst="actionButtonBackPreviou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nvGrpSpPr>
          <p:cNvPr id="6" name="Groep 5"/>
          <p:cNvGrpSpPr/>
          <p:nvPr/>
        </p:nvGrpSpPr>
        <p:grpSpPr>
          <a:xfrm rot="3196778">
            <a:off x="8390937" y="6186026"/>
            <a:ext cx="433809" cy="403553"/>
            <a:chOff x="2267029" y="6109537"/>
            <a:chExt cx="433809" cy="403553"/>
          </a:xfrm>
        </p:grpSpPr>
        <p:sp>
          <p:nvSpPr>
            <p:cNvPr id="7" name="Ovaal 6"/>
            <p:cNvSpPr/>
            <p:nvPr/>
          </p:nvSpPr>
          <p:spPr>
            <a:xfrm rot="17263080">
              <a:off x="2452530" y="6204905"/>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al 7"/>
            <p:cNvSpPr/>
            <p:nvPr/>
          </p:nvSpPr>
          <p:spPr>
            <a:xfrm rot="11579483">
              <a:off x="2267029" y="6324568"/>
              <a:ext cx="343675" cy="152940"/>
            </a:xfrm>
            <a:prstGeom prst="ellipse">
              <a:avLst/>
            </a:prstGeom>
            <a:solidFill>
              <a:schemeClr val="bg1"/>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al 8"/>
            <p:cNvSpPr/>
            <p:nvPr/>
          </p:nvSpPr>
          <p:spPr>
            <a:xfrm rot="20134880">
              <a:off x="2457671" y="6329624"/>
              <a:ext cx="183466" cy="183466"/>
            </a:xfrm>
            <a:prstGeom prst="ellipse">
              <a:avLst/>
            </a:prstGeom>
            <a:solidFill>
              <a:srgbClr val="818A8F"/>
            </a:solidFill>
            <a:ln>
              <a:solidFill>
                <a:srgbClr val="818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sp>
        <p:nvSpPr>
          <p:cNvPr id="10" name="Ovaal 9">
            <a:hlinkClick r:id="rId4" action="ppaction://hlinksldjump"/>
          </p:cNvPr>
          <p:cNvSpPr/>
          <p:nvPr/>
        </p:nvSpPr>
        <p:spPr>
          <a:xfrm>
            <a:off x="8460432" y="6453336"/>
            <a:ext cx="144016" cy="144016"/>
          </a:xfrm>
          <a:prstGeom prst="ellipse">
            <a:avLst/>
          </a:prstGeom>
          <a:solidFill>
            <a:srgbClr val="818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Rechthoek 10"/>
          <p:cNvSpPr/>
          <p:nvPr/>
        </p:nvSpPr>
        <p:spPr>
          <a:xfrm>
            <a:off x="6804248" y="5805264"/>
            <a:ext cx="576064"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11"/>
          <p:cNvSpPr/>
          <p:nvPr/>
        </p:nvSpPr>
        <p:spPr>
          <a:xfrm>
            <a:off x="6804248" y="5859688"/>
            <a:ext cx="504056"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p:cNvSpPr/>
          <p:nvPr/>
        </p:nvSpPr>
        <p:spPr>
          <a:xfrm>
            <a:off x="4899247" y="6392008"/>
            <a:ext cx="551984" cy="115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Tekstvak 13"/>
          <p:cNvSpPr txBox="1"/>
          <p:nvPr/>
        </p:nvSpPr>
        <p:spPr>
          <a:xfrm>
            <a:off x="158386" y="1330816"/>
            <a:ext cx="3518819" cy="307777"/>
          </a:xfrm>
          <a:prstGeom prst="rect">
            <a:avLst/>
          </a:prstGeom>
          <a:noFill/>
        </p:spPr>
        <p:txBody>
          <a:bodyPr wrap="square" rtlCol="0">
            <a:spAutoFit/>
          </a:bodyPr>
          <a:lstStyle/>
          <a:p>
            <a:r>
              <a:rPr lang="nl-BE" sz="1400" i="1" dirty="0" smtClean="0">
                <a:solidFill>
                  <a:srgbClr val="ED2939"/>
                </a:solidFill>
                <a:latin typeface="+mn-lt"/>
                <a:cs typeface="+mn-cs"/>
              </a:rPr>
              <a:t>Betrek je personeel!</a:t>
            </a:r>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562704" y="1169380"/>
            <a:ext cx="7859216" cy="4860071"/>
          </a:xfrm>
        </p:spPr>
        <p:txBody>
          <a:bodyPr/>
          <a:lstStyle/>
          <a:p>
            <a:pPr>
              <a:buNone/>
            </a:pPr>
            <a:r>
              <a:rPr lang="nl-BE" sz="1800" dirty="0" smtClean="0"/>
              <a:t>Laat je niet afschrikken door beoordelingssites. </a:t>
            </a:r>
          </a:p>
          <a:p>
            <a:pPr>
              <a:buNone/>
            </a:pPr>
            <a:r>
              <a:rPr lang="nl-BE" sz="1800" dirty="0" smtClean="0"/>
              <a:t>Onderzoek toont dat er meer positieve dan negatieve commentaren gepost worden</a:t>
            </a:r>
          </a:p>
          <a:p>
            <a:pPr>
              <a:buNone/>
            </a:pPr>
            <a:endParaRPr lang="nl-BE" sz="1800" dirty="0" smtClean="0"/>
          </a:p>
          <a:p>
            <a:pPr>
              <a:buNone/>
            </a:pPr>
            <a:r>
              <a:rPr lang="nl-BE" sz="1800" dirty="0" smtClean="0"/>
              <a:t>Hoe reageren? </a:t>
            </a:r>
          </a:p>
          <a:p>
            <a:pPr>
              <a:buNone/>
            </a:pPr>
            <a:endParaRPr lang="nl-BE" sz="1800" dirty="0" smtClean="0"/>
          </a:p>
          <a:p>
            <a:pPr>
              <a:buAutoNum type="arabicPeriod"/>
            </a:pPr>
            <a:r>
              <a:rPr lang="nl-BE" sz="1800" dirty="0" smtClean="0"/>
              <a:t>Behandel eerst de problemen</a:t>
            </a:r>
          </a:p>
          <a:p>
            <a:pPr>
              <a:buAutoNum type="arabicPeriod"/>
            </a:pPr>
            <a:r>
              <a:rPr lang="nl-BE" sz="1800" dirty="0" smtClean="0"/>
              <a:t>Maak het persoonlijk; antwoord uit jouw naam (zaakvoerder)</a:t>
            </a:r>
          </a:p>
          <a:p>
            <a:pPr>
              <a:buAutoNum type="arabicPeriod"/>
            </a:pPr>
            <a:r>
              <a:rPr lang="nl-BE" sz="1800" dirty="0" smtClean="0"/>
              <a:t>Beschrijf hoe anderen dit probleem niet meer zullen hebben</a:t>
            </a:r>
          </a:p>
          <a:p>
            <a:pPr>
              <a:buAutoNum type="arabicPeriod"/>
            </a:pPr>
            <a:r>
              <a:rPr lang="nl-BE" sz="1800" dirty="0" smtClean="0"/>
              <a:t>Word niet defensief, in tegendeel, bedank de gast</a:t>
            </a:r>
          </a:p>
          <a:p>
            <a:pPr>
              <a:buAutoNum type="arabicPeriod"/>
            </a:pPr>
            <a:r>
              <a:rPr lang="nl-BE" sz="1800" dirty="0" smtClean="0"/>
              <a:t>Hou het kort en denk goed na hoe je het formuleert</a:t>
            </a:r>
          </a:p>
          <a:p>
            <a:pPr>
              <a:buNone/>
            </a:pPr>
            <a:endParaRPr lang="nl-BE" sz="1800" dirty="0" smtClean="0"/>
          </a:p>
          <a:p>
            <a:pPr>
              <a:buNone/>
            </a:pPr>
            <a:r>
              <a:rPr lang="nl-BE" sz="1800" dirty="0" smtClean="0"/>
              <a:t>De beste manier om hier tegenin te gaan is toch gewoon </a:t>
            </a:r>
            <a:r>
              <a:rPr lang="nl-BE" sz="1800" b="1" dirty="0" smtClean="0"/>
              <a:t>je werk goed doen </a:t>
            </a:r>
            <a:r>
              <a:rPr lang="nl-BE" sz="1800" dirty="0" smtClean="0"/>
              <a:t>en op basis daarvan positieve recensies/reacties ontvangen</a:t>
            </a:r>
          </a:p>
          <a:p>
            <a:pPr lvl="1"/>
            <a:endParaRPr lang="nl-BE" sz="1400" dirty="0" smtClean="0"/>
          </a:p>
          <a:p>
            <a:endParaRPr lang="nl-BE" dirty="0"/>
          </a:p>
        </p:txBody>
      </p:sp>
      <p:sp>
        <p:nvSpPr>
          <p:cNvPr id="3" name="Titel 2"/>
          <p:cNvSpPr>
            <a:spLocks noGrp="1"/>
          </p:cNvSpPr>
          <p:nvPr>
            <p:ph type="title"/>
          </p:nvPr>
        </p:nvSpPr>
        <p:spPr/>
        <p:txBody>
          <a:bodyPr/>
          <a:lstStyle/>
          <a:p>
            <a:r>
              <a:rPr lang="nl-BE" sz="3600" dirty="0" smtClean="0"/>
              <a:t>Crisismanagement</a:t>
            </a:r>
            <a:endParaRPr lang="nl-BE" sz="3600" dirty="0"/>
          </a:p>
        </p:txBody>
      </p:sp>
      <p:grpSp>
        <p:nvGrpSpPr>
          <p:cNvPr id="4" name="Groep 8"/>
          <p:cNvGrpSpPr/>
          <p:nvPr/>
        </p:nvGrpSpPr>
        <p:grpSpPr>
          <a:xfrm>
            <a:off x="2195736" y="6109537"/>
            <a:ext cx="4968552" cy="497107"/>
            <a:chOff x="2195736" y="6109537"/>
            <a:chExt cx="4968552" cy="497107"/>
          </a:xfrm>
        </p:grpSpPr>
        <p:sp>
          <p:nvSpPr>
            <p:cNvPr id="10" name="Tekstvak 9"/>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5" name="Groep 13"/>
            <p:cNvGrpSpPr/>
            <p:nvPr/>
          </p:nvGrpSpPr>
          <p:grpSpPr>
            <a:xfrm>
              <a:off x="2195736" y="6109537"/>
              <a:ext cx="433809" cy="403553"/>
              <a:chOff x="2195736" y="6109537"/>
              <a:chExt cx="433809" cy="403553"/>
            </a:xfrm>
          </p:grpSpPr>
          <p:sp>
            <p:nvSpPr>
              <p:cNvPr id="12" name="Ovaal 11"/>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vaal 12"/>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Ovaal 13"/>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07504" y="1600200"/>
            <a:ext cx="8579296" cy="4525963"/>
          </a:xfrm>
        </p:spPr>
        <p:txBody>
          <a:bodyPr/>
          <a:lstStyle/>
          <a:p>
            <a:pPr>
              <a:buNone/>
            </a:pPr>
            <a:r>
              <a:rPr lang="nl-BE" dirty="0" smtClean="0"/>
              <a:t>Hotel</a:t>
            </a:r>
          </a:p>
          <a:p>
            <a:r>
              <a:rPr lang="nl-BE" sz="1400" dirty="0" err="1" smtClean="0"/>
              <a:t>Tripadvisor</a:t>
            </a:r>
            <a:endParaRPr lang="nl-BE" sz="1400" dirty="0" smtClean="0"/>
          </a:p>
          <a:p>
            <a:pPr>
              <a:buNone/>
            </a:pPr>
            <a:r>
              <a:rPr lang="nl-BE" sz="1400" dirty="0" smtClean="0"/>
              <a:t>	Eens ingeschreven</a:t>
            </a:r>
          </a:p>
          <a:p>
            <a:pPr>
              <a:buNone/>
            </a:pPr>
            <a:r>
              <a:rPr lang="nl-BE" sz="1400" dirty="0" smtClean="0"/>
              <a:t>	ontvang je automatisch</a:t>
            </a:r>
          </a:p>
          <a:p>
            <a:pPr>
              <a:buNone/>
            </a:pPr>
            <a:r>
              <a:rPr lang="nl-BE" sz="1400" dirty="0" smtClean="0"/>
              <a:t>	de geposte berichten</a:t>
            </a:r>
          </a:p>
          <a:p>
            <a:r>
              <a:rPr lang="nl-BE" sz="1400" dirty="0" smtClean="0"/>
              <a:t>Zoover</a:t>
            </a:r>
          </a:p>
          <a:p>
            <a:r>
              <a:rPr lang="nl-BE" sz="1400" dirty="0" err="1" smtClean="0"/>
              <a:t>Lonelyplanet</a:t>
            </a:r>
            <a:endParaRPr lang="nl-BE" sz="1400" dirty="0" smtClean="0"/>
          </a:p>
          <a:p>
            <a:r>
              <a:rPr lang="nl-BE" sz="1400" dirty="0" err="1" smtClean="0"/>
              <a:t>Trivago</a:t>
            </a:r>
            <a:endParaRPr lang="nl-BE" sz="1400" dirty="0" smtClean="0"/>
          </a:p>
          <a:p>
            <a:r>
              <a:rPr lang="nl-BE" sz="1400" dirty="0" smtClean="0"/>
              <a:t>HRS</a:t>
            </a:r>
          </a:p>
          <a:p>
            <a:r>
              <a:rPr lang="nl-BE" sz="1400" dirty="0" err="1" smtClean="0"/>
              <a:t>Hotel.de</a:t>
            </a:r>
            <a:endParaRPr lang="nl-BE" sz="1400" dirty="0" smtClean="0"/>
          </a:p>
          <a:p>
            <a:r>
              <a:rPr lang="nl-BE" sz="1400" dirty="0" err="1" smtClean="0"/>
              <a:t>Holidaycheck</a:t>
            </a:r>
            <a:endParaRPr lang="nl-BE" sz="1400" dirty="0" smtClean="0"/>
          </a:p>
          <a:p>
            <a:r>
              <a:rPr lang="nl-BE" sz="1400" dirty="0" smtClean="0"/>
              <a:t>Expedia</a:t>
            </a:r>
          </a:p>
          <a:p>
            <a:r>
              <a:rPr lang="nl-BE" sz="1400" dirty="0" err="1" smtClean="0"/>
              <a:t>CustomerAlliance</a:t>
            </a:r>
            <a:endParaRPr lang="nl-BE" sz="1400" dirty="0" smtClean="0"/>
          </a:p>
          <a:p>
            <a:r>
              <a:rPr lang="nl-BE" sz="1400" dirty="0" err="1" smtClean="0"/>
              <a:t>Ciao</a:t>
            </a:r>
            <a:endParaRPr lang="nl-BE" sz="1400" dirty="0" smtClean="0"/>
          </a:p>
          <a:p>
            <a:pPr>
              <a:buNone/>
            </a:pPr>
            <a:endParaRPr lang="nl-BE" sz="1400" dirty="0"/>
          </a:p>
        </p:txBody>
      </p:sp>
      <p:sp>
        <p:nvSpPr>
          <p:cNvPr id="3" name="Titel 2"/>
          <p:cNvSpPr>
            <a:spLocks noGrp="1"/>
          </p:cNvSpPr>
          <p:nvPr>
            <p:ph type="title"/>
          </p:nvPr>
        </p:nvSpPr>
        <p:spPr/>
        <p:txBody>
          <a:bodyPr/>
          <a:lstStyle/>
          <a:p>
            <a:r>
              <a:rPr lang="nl-BE" dirty="0" smtClean="0"/>
              <a:t>Belangrijkste </a:t>
            </a:r>
            <a:r>
              <a:rPr lang="nl-BE" dirty="0" err="1" smtClean="0"/>
              <a:t>Review</a:t>
            </a:r>
            <a:r>
              <a:rPr lang="nl-BE" dirty="0" smtClean="0"/>
              <a:t> sites</a:t>
            </a:r>
            <a:endParaRPr lang="nl-BE" dirty="0"/>
          </a:p>
        </p:txBody>
      </p:sp>
      <p:pic>
        <p:nvPicPr>
          <p:cNvPr id="2050" name="Picture 2"/>
          <p:cNvPicPr>
            <a:picLocks noChangeAspect="1" noChangeArrowheads="1"/>
          </p:cNvPicPr>
          <p:nvPr/>
        </p:nvPicPr>
        <p:blipFill>
          <a:blip r:embed="rId3" cstate="print"/>
          <a:srcRect l="30778" t="12945" r="21018" b="5403"/>
          <a:stretch>
            <a:fillRect/>
          </a:stretch>
        </p:blipFill>
        <p:spPr bwMode="auto">
          <a:xfrm>
            <a:off x="2489703" y="1175740"/>
            <a:ext cx="6654297" cy="704480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107504" y="1600200"/>
            <a:ext cx="8579296" cy="4525963"/>
          </a:xfrm>
        </p:spPr>
        <p:txBody>
          <a:bodyPr/>
          <a:lstStyle/>
          <a:p>
            <a:pPr>
              <a:buNone/>
            </a:pPr>
            <a:r>
              <a:rPr lang="nl-BE" dirty="0" smtClean="0"/>
              <a:t>Restaurant</a:t>
            </a:r>
          </a:p>
          <a:p>
            <a:pPr>
              <a:buNone/>
            </a:pPr>
            <a:r>
              <a:rPr lang="nl-BE" dirty="0" smtClean="0"/>
              <a:t>Café</a:t>
            </a:r>
          </a:p>
          <a:p>
            <a:pPr>
              <a:buNone/>
            </a:pPr>
            <a:r>
              <a:rPr lang="nl-BE" sz="1400" dirty="0" smtClean="0"/>
              <a:t>&gt; zone09 &amp; 02 &amp; 03</a:t>
            </a:r>
          </a:p>
          <a:p>
            <a:pPr>
              <a:buNone/>
            </a:pPr>
            <a:r>
              <a:rPr lang="nl-BE" sz="1400" dirty="0" smtClean="0"/>
              <a:t>&gt; </a:t>
            </a:r>
            <a:r>
              <a:rPr lang="nl-BE" sz="1400" dirty="0" err="1" smtClean="0"/>
              <a:t>Resto.be</a:t>
            </a:r>
            <a:endParaRPr lang="nl-BE" sz="1400" dirty="0" smtClean="0"/>
          </a:p>
          <a:p>
            <a:pPr>
              <a:buNone/>
            </a:pPr>
            <a:r>
              <a:rPr lang="nl-BE" sz="1400" dirty="0" smtClean="0"/>
              <a:t>&gt; </a:t>
            </a:r>
            <a:r>
              <a:rPr lang="nl-BE" sz="1400" dirty="0" err="1" smtClean="0"/>
              <a:t>Cityplug.be</a:t>
            </a:r>
            <a:endParaRPr lang="nl-BE" sz="1400" dirty="0" smtClean="0"/>
          </a:p>
          <a:p>
            <a:pPr>
              <a:buNone/>
            </a:pPr>
            <a:r>
              <a:rPr lang="nl-BE" sz="1400" dirty="0" smtClean="0"/>
              <a:t>&gt; </a:t>
            </a:r>
            <a:r>
              <a:rPr lang="nl-BE" sz="1400" dirty="0" err="1" smtClean="0"/>
              <a:t>Cityzine.be</a:t>
            </a:r>
            <a:endParaRPr lang="nl-BE" sz="1400" dirty="0" smtClean="0"/>
          </a:p>
          <a:p>
            <a:pPr>
              <a:buNone/>
            </a:pPr>
            <a:r>
              <a:rPr lang="nl-BE" sz="1400" dirty="0" smtClean="0"/>
              <a:t>&gt; </a:t>
            </a:r>
            <a:r>
              <a:rPr lang="nl-BE" sz="1400" dirty="0" err="1" smtClean="0"/>
              <a:t>Restobookings.be</a:t>
            </a:r>
            <a:endParaRPr lang="nl-BE" sz="1400" dirty="0" smtClean="0"/>
          </a:p>
          <a:p>
            <a:pPr>
              <a:buFont typeface="Wingdings"/>
              <a:buChar char="Ø"/>
            </a:pPr>
            <a:endParaRPr lang="nl-BE" sz="1400" dirty="0"/>
          </a:p>
        </p:txBody>
      </p:sp>
      <p:sp>
        <p:nvSpPr>
          <p:cNvPr id="3" name="Titel 2"/>
          <p:cNvSpPr>
            <a:spLocks noGrp="1"/>
          </p:cNvSpPr>
          <p:nvPr>
            <p:ph type="title"/>
          </p:nvPr>
        </p:nvSpPr>
        <p:spPr/>
        <p:txBody>
          <a:bodyPr/>
          <a:lstStyle/>
          <a:p>
            <a:r>
              <a:rPr lang="nl-BE" dirty="0" smtClean="0"/>
              <a:t>Belangrijkste </a:t>
            </a:r>
            <a:r>
              <a:rPr lang="nl-BE" dirty="0" err="1" smtClean="0"/>
              <a:t>Review</a:t>
            </a:r>
            <a:r>
              <a:rPr lang="nl-BE" dirty="0" smtClean="0"/>
              <a:t> sites</a:t>
            </a:r>
            <a:endParaRPr lang="nl-BE" dirty="0"/>
          </a:p>
        </p:txBody>
      </p:sp>
      <p:pic>
        <p:nvPicPr>
          <p:cNvPr id="7" name="Picture 2"/>
          <p:cNvPicPr>
            <a:picLocks noChangeAspect="1" noChangeArrowheads="1"/>
          </p:cNvPicPr>
          <p:nvPr/>
        </p:nvPicPr>
        <p:blipFill>
          <a:blip r:embed="rId2" cstate="print"/>
          <a:srcRect b="4110"/>
          <a:stretch>
            <a:fillRect/>
          </a:stretch>
        </p:blipFill>
        <p:spPr bwMode="auto">
          <a:xfrm>
            <a:off x="2267744" y="1340768"/>
            <a:ext cx="8410534" cy="504056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descr="kado-verpakking.jpg"/>
          <p:cNvPicPr>
            <a:picLocks noGrp="1" noChangeAspect="1"/>
          </p:cNvPicPr>
          <p:nvPr>
            <p:ph idx="1"/>
          </p:nvPr>
        </p:nvPicPr>
        <p:blipFill>
          <a:blip r:embed="rId2" cstate="print"/>
          <a:stretch>
            <a:fillRect/>
          </a:stretch>
        </p:blipFill>
        <p:spPr>
          <a:xfrm>
            <a:off x="4959381" y="2768792"/>
            <a:ext cx="4755173" cy="3695070"/>
          </a:xfrm>
        </p:spPr>
      </p:pic>
      <p:sp>
        <p:nvSpPr>
          <p:cNvPr id="3" name="Titel 2"/>
          <p:cNvSpPr>
            <a:spLocks noGrp="1"/>
          </p:cNvSpPr>
          <p:nvPr>
            <p:ph type="title"/>
          </p:nvPr>
        </p:nvSpPr>
        <p:spPr/>
        <p:txBody>
          <a:bodyPr/>
          <a:lstStyle/>
          <a:p>
            <a:r>
              <a:rPr lang="nl-BE" dirty="0" smtClean="0"/>
              <a:t>Klacht = cadeau</a:t>
            </a:r>
            <a:endParaRPr lang="nl-BE" dirty="0"/>
          </a:p>
        </p:txBody>
      </p:sp>
      <p:sp>
        <p:nvSpPr>
          <p:cNvPr id="5" name="Tijdelijke aanduiding voor inhoud 1"/>
          <p:cNvSpPr txBox="1">
            <a:spLocks/>
          </p:cNvSpPr>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nl-BE" sz="2400" b="0" i="0" u="none" strike="noStrike" kern="0" cap="none" spc="0" normalizeH="0" baseline="0" noProof="0" dirty="0" smtClean="0">
                <a:ln>
                  <a:noFill/>
                </a:ln>
                <a:solidFill>
                  <a:srgbClr val="818A8F"/>
                </a:solidFill>
                <a:effectLst/>
                <a:uLnTx/>
                <a:uFillTx/>
                <a:latin typeface="+mn-lt"/>
                <a:ea typeface="+mn-ea"/>
                <a:cs typeface="+mn-cs"/>
              </a:rPr>
              <a:t>Je leert uit elke klacht.</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lang="nl-BE" sz="2400" kern="0" dirty="0" smtClean="0">
                <a:solidFill>
                  <a:srgbClr val="818A8F"/>
                </a:solidFill>
                <a:latin typeface="+mn-lt"/>
                <a:cs typeface="+mn-cs"/>
              </a:rPr>
              <a:t>Negatieve recensies naast positieve schept eerlijkheid van de meningen en vertrouwen.</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nl-BE" sz="2400" b="0" i="0" u="none" strike="noStrike" kern="0" cap="none" spc="0" normalizeH="0" baseline="0" noProof="0" dirty="0" smtClean="0">
                <a:ln>
                  <a:noFill/>
                </a:ln>
                <a:solidFill>
                  <a:srgbClr val="818A8F"/>
                </a:solidFill>
                <a:effectLst/>
                <a:uLnTx/>
                <a:uFillTx/>
                <a:latin typeface="+mn-lt"/>
                <a:ea typeface="+mn-ea"/>
                <a:cs typeface="+mn-cs"/>
              </a:rPr>
              <a:t>Vraag</a:t>
            </a:r>
            <a:r>
              <a:rPr kumimoji="0" lang="nl-BE" sz="2400" b="0" i="0" u="none" strike="noStrike" kern="0" cap="none" spc="0" normalizeH="0" noProof="0" dirty="0" smtClean="0">
                <a:ln>
                  <a:noFill/>
                </a:ln>
                <a:solidFill>
                  <a:srgbClr val="818A8F"/>
                </a:solidFill>
                <a:effectLst/>
                <a:uLnTx/>
                <a:uFillTx/>
                <a:latin typeface="+mn-lt"/>
                <a:ea typeface="+mn-ea"/>
                <a:cs typeface="+mn-cs"/>
              </a:rPr>
              <a:t> een tevreden klant of een</a:t>
            </a:r>
            <a:br>
              <a:rPr kumimoji="0" lang="nl-BE" sz="2400" b="0" i="0" u="none" strike="noStrike" kern="0" cap="none" spc="0" normalizeH="0" noProof="0" dirty="0" smtClean="0">
                <a:ln>
                  <a:noFill/>
                </a:ln>
                <a:solidFill>
                  <a:srgbClr val="818A8F"/>
                </a:solidFill>
                <a:effectLst/>
                <a:uLnTx/>
                <a:uFillTx/>
                <a:latin typeface="+mn-lt"/>
                <a:ea typeface="+mn-ea"/>
                <a:cs typeface="+mn-cs"/>
              </a:rPr>
            </a:br>
            <a:r>
              <a:rPr kumimoji="0" lang="nl-BE" sz="2400" b="0" i="0" u="none" strike="noStrike" kern="0" cap="none" spc="0" normalizeH="0" noProof="0" dirty="0" smtClean="0">
                <a:ln>
                  <a:noFill/>
                </a:ln>
                <a:solidFill>
                  <a:srgbClr val="818A8F"/>
                </a:solidFill>
                <a:effectLst/>
                <a:uLnTx/>
                <a:uFillTx/>
                <a:latin typeface="+mn-lt"/>
                <a:ea typeface="+mn-ea"/>
                <a:cs typeface="+mn-cs"/>
              </a:rPr>
              <a:t>-na oplossen klacht- tevreden</a:t>
            </a:r>
            <a:br>
              <a:rPr kumimoji="0" lang="nl-BE" sz="2400" b="0" i="0" u="none" strike="noStrike" kern="0" cap="none" spc="0" normalizeH="0" noProof="0" dirty="0" smtClean="0">
                <a:ln>
                  <a:noFill/>
                </a:ln>
                <a:solidFill>
                  <a:srgbClr val="818A8F"/>
                </a:solidFill>
                <a:effectLst/>
                <a:uLnTx/>
                <a:uFillTx/>
                <a:latin typeface="+mn-lt"/>
                <a:ea typeface="+mn-ea"/>
                <a:cs typeface="+mn-cs"/>
              </a:rPr>
            </a:br>
            <a:r>
              <a:rPr kumimoji="0" lang="nl-BE" sz="2400" b="0" i="0" u="none" strike="noStrike" kern="0" cap="none" spc="0" normalizeH="0" noProof="0" dirty="0" smtClean="0">
                <a:ln>
                  <a:noFill/>
                </a:ln>
                <a:solidFill>
                  <a:srgbClr val="818A8F"/>
                </a:solidFill>
                <a:effectLst/>
                <a:uLnTx/>
                <a:uFillTx/>
                <a:latin typeface="+mn-lt"/>
                <a:ea typeface="+mn-ea"/>
                <a:cs typeface="+mn-cs"/>
              </a:rPr>
              <a:t>klant om dit door te vertellen.</a:t>
            </a:r>
            <a:endParaRPr kumimoji="0" lang="nl-BE" sz="2400" b="0" i="0" u="none" strike="noStrike" kern="0" cap="none" spc="0" normalizeH="0" baseline="0" noProof="0" dirty="0">
              <a:ln>
                <a:noFill/>
              </a:ln>
              <a:solidFill>
                <a:srgbClr val="818A8F"/>
              </a:solidFill>
              <a:effectLst/>
              <a:uLnTx/>
              <a:uFillTx/>
              <a:latin typeface="+mn-lt"/>
              <a:ea typeface="+mn-ea"/>
              <a:cs typeface="+mn-cs"/>
            </a:endParaRP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a:buNone/>
            </a:pPr>
            <a:r>
              <a:rPr lang="nl-BE" sz="2000" dirty="0" smtClean="0"/>
              <a:t>Horeca Vorming Vlaanderen</a:t>
            </a:r>
          </a:p>
          <a:p>
            <a:pPr>
              <a:buNone/>
            </a:pPr>
            <a:r>
              <a:rPr lang="nl-BE" sz="2000" dirty="0" smtClean="0"/>
              <a:t>Voor korte praktijkgerichte gratis opleidingen</a:t>
            </a:r>
          </a:p>
          <a:p>
            <a:pPr>
              <a:buNone/>
            </a:pPr>
            <a:r>
              <a:rPr lang="nl-BE" sz="2000" dirty="0" smtClean="0"/>
              <a:t>Voor al je medewerkers (en eventueel aansluitend jezelf)</a:t>
            </a:r>
          </a:p>
          <a:p>
            <a:pPr>
              <a:buNone/>
            </a:pPr>
            <a:endParaRPr lang="nl-BE" sz="2000" dirty="0" smtClean="0"/>
          </a:p>
          <a:p>
            <a:pPr>
              <a:buNone/>
            </a:pPr>
            <a:r>
              <a:rPr lang="nl-BE" sz="2000" dirty="0" smtClean="0"/>
              <a:t>Opleidingen:</a:t>
            </a:r>
          </a:p>
          <a:p>
            <a:r>
              <a:rPr lang="nl-BE" sz="2000" dirty="0" smtClean="0"/>
              <a:t>Omgaan met lastige situaties/klanten</a:t>
            </a:r>
          </a:p>
          <a:p>
            <a:r>
              <a:rPr lang="nl-BE" sz="2000" dirty="0" smtClean="0"/>
              <a:t>Klachtenbehandeling</a:t>
            </a:r>
          </a:p>
          <a:p>
            <a:r>
              <a:rPr lang="nl-BE" sz="2000" dirty="0" smtClean="0"/>
              <a:t>Klantvriendelijkheid</a:t>
            </a:r>
          </a:p>
          <a:p>
            <a:r>
              <a:rPr lang="nl-BE" sz="2000" dirty="0" smtClean="0"/>
              <a:t>Marketing</a:t>
            </a:r>
          </a:p>
          <a:p>
            <a:endParaRPr lang="nl-BE" sz="2000" dirty="0" smtClean="0"/>
          </a:p>
          <a:p>
            <a:pPr>
              <a:buNone/>
            </a:pPr>
            <a:r>
              <a:rPr lang="nl-BE" sz="2000" dirty="0" smtClean="0"/>
              <a:t>Info via </a:t>
            </a:r>
            <a:r>
              <a:rPr lang="nl-BE" sz="2000" u="sng" dirty="0" err="1" smtClean="0"/>
              <a:t>www.horecavormingvlaanderen.be</a:t>
            </a:r>
            <a:endParaRPr lang="nl-BE" sz="2000" u="sng" dirty="0"/>
          </a:p>
        </p:txBody>
      </p:sp>
      <p:sp>
        <p:nvSpPr>
          <p:cNvPr id="3" name="Titel 2"/>
          <p:cNvSpPr>
            <a:spLocks noGrp="1"/>
          </p:cNvSpPr>
          <p:nvPr>
            <p:ph type="title"/>
          </p:nvPr>
        </p:nvSpPr>
        <p:spPr/>
        <p:txBody>
          <a:bodyPr/>
          <a:lstStyle/>
          <a:p>
            <a:r>
              <a:rPr lang="nl-BE" dirty="0" smtClean="0"/>
              <a:t>Gratis opleidingen via HVV</a:t>
            </a:r>
            <a:endParaRPr lang="nl-BE" dirty="0"/>
          </a:p>
        </p:txBody>
      </p:sp>
      <p:pic>
        <p:nvPicPr>
          <p:cNvPr id="5" name="Afbeelding 4" descr="vorming logo.jpg"/>
          <p:cNvPicPr>
            <a:picLocks noChangeAspect="1"/>
          </p:cNvPicPr>
          <p:nvPr/>
        </p:nvPicPr>
        <p:blipFill>
          <a:blip r:embed="rId3" cstate="print"/>
          <a:srcRect t="5968"/>
          <a:stretch>
            <a:fillRect/>
          </a:stretch>
        </p:blipFill>
        <p:spPr>
          <a:xfrm>
            <a:off x="6444208" y="5445224"/>
            <a:ext cx="2074144" cy="1134585"/>
          </a:xfrm>
          <a:prstGeom prst="rect">
            <a:avLst/>
          </a:prstGeom>
        </p:spPr>
      </p:pic>
      <p:grpSp>
        <p:nvGrpSpPr>
          <p:cNvPr id="11" name="Groep 10"/>
          <p:cNvGrpSpPr/>
          <p:nvPr/>
        </p:nvGrpSpPr>
        <p:grpSpPr>
          <a:xfrm>
            <a:off x="2195736" y="6109537"/>
            <a:ext cx="4968552" cy="497107"/>
            <a:chOff x="2195736" y="6109537"/>
            <a:chExt cx="4968552" cy="497107"/>
          </a:xfrm>
        </p:grpSpPr>
        <p:sp>
          <p:nvSpPr>
            <p:cNvPr id="12" name="Tekstvak 11"/>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13" name="Groep 13"/>
            <p:cNvGrpSpPr/>
            <p:nvPr/>
          </p:nvGrpSpPr>
          <p:grpSpPr>
            <a:xfrm>
              <a:off x="2195736" y="6109537"/>
              <a:ext cx="433809" cy="403553"/>
              <a:chOff x="2195736" y="6109537"/>
              <a:chExt cx="433809" cy="403553"/>
            </a:xfrm>
          </p:grpSpPr>
          <p:sp>
            <p:nvSpPr>
              <p:cNvPr id="14" name="Ovaal 13"/>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4"/>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Ovaal 15"/>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p:txBody>
          <a:bodyPr/>
          <a:lstStyle/>
          <a:p>
            <a:pPr>
              <a:buNone/>
            </a:pPr>
            <a:endParaRPr lang="nl-BE" sz="2000" i="1" dirty="0" smtClean="0"/>
          </a:p>
          <a:p>
            <a:pPr>
              <a:buNone/>
            </a:pPr>
            <a:r>
              <a:rPr lang="nl-BE" sz="2000" i="1" dirty="0" smtClean="0"/>
              <a:t>Deze presentatie kan je terugvinden op </a:t>
            </a:r>
            <a:r>
              <a:rPr lang="nl-BE" sz="2000" i="1" u="sng" dirty="0" err="1" smtClean="0"/>
              <a:t>www.guidea.be</a:t>
            </a:r>
            <a:r>
              <a:rPr lang="nl-BE" sz="2000" i="1" u="sng" dirty="0" smtClean="0"/>
              <a:t>/</a:t>
            </a:r>
            <a:r>
              <a:rPr lang="nl-BE" sz="2000" i="1" u="sng" dirty="0" err="1" smtClean="0"/>
              <a:t>vliegindesoep</a:t>
            </a:r>
            <a:endParaRPr lang="nl-BE" sz="2000" i="1" u="sng" dirty="0" smtClean="0"/>
          </a:p>
          <a:p>
            <a:pPr>
              <a:buNone/>
            </a:pPr>
            <a:r>
              <a:rPr lang="nl-BE" sz="2000" i="1" dirty="0" smtClean="0"/>
              <a:t>Achteraf nog vragen? Contacteer me </a:t>
            </a:r>
            <a:r>
              <a:rPr lang="nl-BE" sz="2000" i="1" u="sng" dirty="0" err="1" smtClean="0"/>
              <a:t>charlotte.dheedene</a:t>
            </a:r>
            <a:r>
              <a:rPr lang="nl-BE" sz="2000" i="1" u="sng" dirty="0" smtClean="0"/>
              <a:t>@</a:t>
            </a:r>
            <a:r>
              <a:rPr lang="nl-BE" sz="2000" i="1" u="sng" dirty="0" err="1" smtClean="0"/>
              <a:t>guidea.be</a:t>
            </a:r>
            <a:endParaRPr lang="nl-BE" sz="2000" i="1" u="sng" dirty="0" smtClean="0"/>
          </a:p>
          <a:p>
            <a:pPr>
              <a:buNone/>
            </a:pPr>
            <a:endParaRPr lang="nl-BE" sz="2000" i="1" u="sng" dirty="0" smtClean="0"/>
          </a:p>
          <a:p>
            <a:pPr>
              <a:buNone/>
            </a:pPr>
            <a:r>
              <a:rPr lang="nl-BE" sz="2000" i="1" u="sng" dirty="0" smtClean="0"/>
              <a:t>Volg mijn blog voor horeca-inspiratie:</a:t>
            </a:r>
          </a:p>
          <a:p>
            <a:pPr>
              <a:buNone/>
            </a:pPr>
            <a:r>
              <a:rPr lang="nl-BE" sz="2000" i="1" u="sng" dirty="0" err="1" smtClean="0">
                <a:solidFill>
                  <a:srgbClr val="FF0000"/>
                </a:solidFill>
              </a:rPr>
              <a:t>www.guidea.be</a:t>
            </a:r>
            <a:endParaRPr lang="nl-BE" sz="2000" i="1" u="sng" dirty="0" smtClean="0">
              <a:solidFill>
                <a:srgbClr val="FF0000"/>
              </a:solidFill>
            </a:endParaRPr>
          </a:p>
          <a:p>
            <a:pPr>
              <a:buNone/>
            </a:pPr>
            <a:r>
              <a:rPr lang="nl-BE" sz="2000" i="1" u="sng" dirty="0" err="1" smtClean="0">
                <a:solidFill>
                  <a:srgbClr val="FF0000"/>
                </a:solidFill>
              </a:rPr>
              <a:t>Twitter</a:t>
            </a:r>
            <a:r>
              <a:rPr lang="nl-BE" sz="2000" i="1" u="sng" dirty="0" smtClean="0">
                <a:solidFill>
                  <a:srgbClr val="FF0000"/>
                </a:solidFill>
              </a:rPr>
              <a:t>: @</a:t>
            </a:r>
            <a:r>
              <a:rPr lang="nl-BE" sz="2000" i="1" u="sng" dirty="0" err="1" smtClean="0">
                <a:solidFill>
                  <a:srgbClr val="FF0000"/>
                </a:solidFill>
              </a:rPr>
              <a:t>GuideaHoreca</a:t>
            </a:r>
            <a:endParaRPr lang="nl-BE" sz="2000" i="1" u="sng" dirty="0" smtClean="0">
              <a:solidFill>
                <a:srgbClr val="FF0000"/>
              </a:solidFill>
            </a:endParaRPr>
          </a:p>
          <a:p>
            <a:pPr>
              <a:buNone/>
            </a:pPr>
            <a:r>
              <a:rPr lang="nl-BE" sz="2000" i="1" u="sng" dirty="0" err="1" smtClean="0">
                <a:solidFill>
                  <a:srgbClr val="FF0000"/>
                </a:solidFill>
              </a:rPr>
              <a:t>Facebook</a:t>
            </a:r>
            <a:r>
              <a:rPr lang="nl-BE" sz="2000" i="1" u="sng" dirty="0" smtClean="0">
                <a:solidFill>
                  <a:srgbClr val="FF0000"/>
                </a:solidFill>
              </a:rPr>
              <a:t>: </a:t>
            </a:r>
            <a:r>
              <a:rPr lang="nl-BE" sz="2000" i="1" u="sng" dirty="0" err="1" smtClean="0">
                <a:solidFill>
                  <a:srgbClr val="FF0000"/>
                </a:solidFill>
              </a:rPr>
              <a:t>Guidea</a:t>
            </a:r>
            <a:endParaRPr lang="nl-BE" sz="2000" i="1" u="sng" dirty="0">
              <a:solidFill>
                <a:srgbClr val="FF0000"/>
              </a:solidFill>
            </a:endParaRPr>
          </a:p>
        </p:txBody>
      </p:sp>
      <p:sp>
        <p:nvSpPr>
          <p:cNvPr id="3" name="Titel 2"/>
          <p:cNvSpPr>
            <a:spLocks noGrp="1"/>
          </p:cNvSpPr>
          <p:nvPr>
            <p:ph type="title"/>
          </p:nvPr>
        </p:nvSpPr>
        <p:spPr/>
        <p:txBody>
          <a:bodyPr/>
          <a:lstStyle/>
          <a:p>
            <a:r>
              <a:rPr lang="nl-BE" dirty="0" smtClean="0"/>
              <a:t>Mijn linken</a:t>
            </a:r>
            <a:endParaRPr lang="nl-BE" dirty="0"/>
          </a:p>
        </p:txBody>
      </p:sp>
      <p:grpSp>
        <p:nvGrpSpPr>
          <p:cNvPr id="4" name="Groep 3"/>
          <p:cNvGrpSpPr/>
          <p:nvPr/>
        </p:nvGrpSpPr>
        <p:grpSpPr>
          <a:xfrm>
            <a:off x="2195736" y="6109537"/>
            <a:ext cx="4968552" cy="497107"/>
            <a:chOff x="2195736" y="6109537"/>
            <a:chExt cx="4968552" cy="497107"/>
          </a:xfrm>
        </p:grpSpPr>
        <p:sp>
          <p:nvSpPr>
            <p:cNvPr id="5" name="Tekstvak 4"/>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6" name="Groep 13"/>
            <p:cNvGrpSpPr/>
            <p:nvPr/>
          </p:nvGrpSpPr>
          <p:grpSpPr>
            <a:xfrm>
              <a:off x="2195736" y="6109537"/>
              <a:ext cx="433809" cy="403553"/>
              <a:chOff x="2195736" y="6109537"/>
              <a:chExt cx="433809" cy="403553"/>
            </a:xfrm>
          </p:grpSpPr>
          <p:sp>
            <p:nvSpPr>
              <p:cNvPr id="7" name="Ovaal 6"/>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al 7"/>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vaal 8"/>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p:cNvSpPr/>
          <p:nvPr/>
        </p:nvSpPr>
        <p:spPr>
          <a:xfrm>
            <a:off x="2785241" y="2501462"/>
            <a:ext cx="3626069" cy="189186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2"/>
          <p:cNvSpPr txBox="1">
            <a:spLocks/>
          </p:cNvSpPr>
          <p:nvPr/>
        </p:nvSpPr>
        <p:spPr>
          <a:xfrm>
            <a:off x="446689" y="1091458"/>
            <a:ext cx="8229600" cy="925269"/>
          </a:xfrm>
          <a:prstGeom prst="rect">
            <a:avLst/>
          </a:prstGeom>
        </p:spPr>
        <p:txBody>
          <a:bodyPr/>
          <a:lstStyle/>
          <a:p>
            <a:pPr lvl="0" algn="ctr"/>
            <a:r>
              <a:rPr kumimoji="0" lang="nl-BE" sz="4000" b="0" i="0" u="none" strike="noStrike" kern="0" cap="none" spc="0" normalizeH="0" baseline="0" noProof="0" dirty="0" smtClean="0">
                <a:ln>
                  <a:noFill/>
                </a:ln>
                <a:solidFill>
                  <a:srgbClr val="818A8F"/>
                </a:solidFill>
                <a:effectLst/>
                <a:uLnTx/>
                <a:uFillTx/>
                <a:latin typeface="+mj-lt"/>
                <a:ea typeface="+mj-ea"/>
                <a:cs typeface="+mj-cs"/>
              </a:rPr>
              <a:t>Was alles naar wens</a:t>
            </a:r>
            <a:br>
              <a:rPr kumimoji="0" lang="nl-BE" sz="4000" b="0" i="0" u="none" strike="noStrike" kern="0" cap="none" spc="0" normalizeH="0" baseline="0" noProof="0" dirty="0" smtClean="0">
                <a:ln>
                  <a:noFill/>
                </a:ln>
                <a:solidFill>
                  <a:srgbClr val="818A8F"/>
                </a:solidFill>
                <a:effectLst/>
                <a:uLnTx/>
                <a:uFillTx/>
                <a:latin typeface="+mj-lt"/>
                <a:ea typeface="+mj-ea"/>
                <a:cs typeface="+mj-cs"/>
              </a:rPr>
            </a:br>
            <a:endParaRPr kumimoji="0" lang="nl-BE" sz="30000" b="0" i="0" u="none" strike="noStrike" kern="0" cap="none" spc="0" normalizeH="0" baseline="0" noProof="0" dirty="0">
              <a:ln>
                <a:noFill/>
              </a:ln>
              <a:solidFill>
                <a:srgbClr val="818A8F"/>
              </a:solidFill>
              <a:effectLst/>
              <a:uLnTx/>
              <a:uFillTx/>
              <a:latin typeface="Aharoni" pitchFamily="2" charset="-79"/>
              <a:ea typeface="+mj-ea"/>
              <a:cs typeface="Aharoni" pitchFamily="2" charset="-79"/>
            </a:endParaRPr>
          </a:p>
        </p:txBody>
      </p:sp>
      <p:sp>
        <p:nvSpPr>
          <p:cNvPr id="3" name="Rechthoek 2"/>
          <p:cNvSpPr/>
          <p:nvPr/>
        </p:nvSpPr>
        <p:spPr>
          <a:xfrm>
            <a:off x="3494932" y="1296351"/>
            <a:ext cx="1654620" cy="3170099"/>
          </a:xfrm>
          <a:prstGeom prst="rect">
            <a:avLst/>
          </a:prstGeom>
        </p:spPr>
        <p:txBody>
          <a:bodyPr wrap="none">
            <a:spAutoFit/>
          </a:bodyPr>
          <a:lstStyle/>
          <a:p>
            <a:r>
              <a:rPr lang="nl-BE" sz="20000" kern="0" dirty="0" smtClean="0">
                <a:solidFill>
                  <a:srgbClr val="818A8F"/>
                </a:solidFill>
                <a:latin typeface="Arial Rounded MT Bold" pitchFamily="34" charset="0"/>
                <a:cs typeface="Aharoni" pitchFamily="2" charset="-79"/>
              </a:rPr>
              <a:t>?</a:t>
            </a:r>
            <a:endParaRPr lang="nl-BE" sz="20000" dirty="0">
              <a:latin typeface="Arial Rounded MT Bold" pitchFamily="34" charset="0"/>
            </a:endParaRPr>
          </a:p>
        </p:txBody>
      </p:sp>
      <p:pic>
        <p:nvPicPr>
          <p:cNvPr id="4" name="Afbeelding 3" descr="316A09001 LOGO2.jpg"/>
          <p:cNvPicPr>
            <a:picLocks noChangeAspect="1"/>
          </p:cNvPicPr>
          <p:nvPr/>
        </p:nvPicPr>
        <p:blipFill>
          <a:blip r:embed="rId3" cstate="print"/>
          <a:stretch>
            <a:fillRect/>
          </a:stretch>
        </p:blipFill>
        <p:spPr>
          <a:xfrm>
            <a:off x="3707892" y="3493180"/>
            <a:ext cx="1861154" cy="1280159"/>
          </a:xfrm>
          <a:prstGeom prst="rect">
            <a:avLst/>
          </a:prstGeom>
        </p:spPr>
      </p:pic>
      <p:sp>
        <p:nvSpPr>
          <p:cNvPr id="6" name="Titel 2"/>
          <p:cNvSpPr txBox="1">
            <a:spLocks/>
          </p:cNvSpPr>
          <p:nvPr/>
        </p:nvSpPr>
        <p:spPr>
          <a:xfrm>
            <a:off x="483476" y="5227279"/>
            <a:ext cx="8229600" cy="925269"/>
          </a:xfrm>
          <a:prstGeom prst="rect">
            <a:avLst/>
          </a:prstGeom>
        </p:spPr>
        <p:txBody>
          <a:bodyPr/>
          <a:lstStyle/>
          <a:p>
            <a:pPr lvl="0" algn="ctr"/>
            <a:r>
              <a:rPr lang="nl-BE" sz="4000" kern="0" dirty="0" smtClean="0">
                <a:solidFill>
                  <a:srgbClr val="818A8F"/>
                </a:solidFill>
                <a:latin typeface="+mj-lt"/>
                <a:ea typeface="+mj-ea"/>
                <a:cs typeface="+mj-cs"/>
              </a:rPr>
              <a:t>Tijd voor jullie ervaringen…</a:t>
            </a:r>
            <a:endParaRPr kumimoji="0" lang="nl-BE" sz="30000" b="0" i="0" u="none" strike="noStrike" kern="0" cap="none" spc="0" normalizeH="0" baseline="0" noProof="0" dirty="0">
              <a:ln>
                <a:noFill/>
              </a:ln>
              <a:solidFill>
                <a:srgbClr val="818A8F"/>
              </a:solidFill>
              <a:effectLst/>
              <a:uLnTx/>
              <a:uFillTx/>
              <a:latin typeface="Aharoni" pitchFamily="2" charset="-79"/>
              <a:ea typeface="+mj-ea"/>
              <a:cs typeface="Aharoni" pitchFamily="2" charset="-79"/>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BE" dirty="0" smtClean="0"/>
              <a:t>Voorbeeld: Italiaan</a:t>
            </a:r>
            <a:endParaRPr lang="nl-BE" dirty="0"/>
          </a:p>
        </p:txBody>
      </p:sp>
      <p:sp>
        <p:nvSpPr>
          <p:cNvPr id="12" name="Tijdelijke aanduiding voor inhoud 1"/>
          <p:cNvSpPr>
            <a:spLocks noGrp="1"/>
          </p:cNvSpPr>
          <p:nvPr>
            <p:ph idx="1"/>
          </p:nvPr>
        </p:nvSpPr>
        <p:spPr>
          <a:xfrm>
            <a:off x="325319" y="1485904"/>
            <a:ext cx="4593522" cy="4525963"/>
          </a:xfrm>
        </p:spPr>
        <p:txBody>
          <a:bodyPr/>
          <a:lstStyle/>
          <a:p>
            <a:pPr>
              <a:buNone/>
            </a:pPr>
            <a:r>
              <a:rPr lang="nl-BE" sz="1800" i="1" dirty="0" smtClean="0"/>
              <a:t>“Bij Pizzeria ‘O </a:t>
            </a:r>
            <a:r>
              <a:rPr lang="nl-BE" sz="1800" i="1" dirty="0" err="1" smtClean="0"/>
              <a:t>Sole</a:t>
            </a:r>
            <a:r>
              <a:rPr lang="nl-BE" sz="1800" i="1" dirty="0" smtClean="0"/>
              <a:t> </a:t>
            </a:r>
            <a:r>
              <a:rPr lang="nl-BE" sz="1800" i="1" dirty="0" err="1" smtClean="0"/>
              <a:t>Mio</a:t>
            </a:r>
            <a:r>
              <a:rPr lang="nl-BE" sz="1800" i="1" dirty="0" smtClean="0"/>
              <a:t> kunt u altijd rekenen op de lekkerste pizza met de meest verse ingrediënten!</a:t>
            </a:r>
          </a:p>
          <a:p>
            <a:pPr>
              <a:buNone/>
            </a:pPr>
            <a:r>
              <a:rPr lang="nl-BE" sz="1800" i="1" dirty="0" smtClean="0"/>
              <a:t>De beste pizza van Almere!</a:t>
            </a:r>
          </a:p>
          <a:p>
            <a:pPr>
              <a:buNone/>
            </a:pPr>
            <a:r>
              <a:rPr lang="nl-BE" sz="1800" i="1" dirty="0" smtClean="0"/>
              <a:t>De beste prijs / kwaliteit.</a:t>
            </a:r>
          </a:p>
          <a:p>
            <a:pPr>
              <a:buNone/>
            </a:pPr>
            <a:r>
              <a:rPr lang="nl-BE" sz="1800" i="1" dirty="0" smtClean="0"/>
              <a:t>Chique, gezellig, sfeervol, Italiaans, leuk</a:t>
            </a:r>
            <a:br>
              <a:rPr lang="nl-BE" sz="1800" i="1" dirty="0" smtClean="0"/>
            </a:br>
            <a:r>
              <a:rPr lang="nl-BE" sz="1800" i="1" dirty="0" smtClean="0"/>
              <a:t>en aangenaam decor!”</a:t>
            </a:r>
          </a:p>
        </p:txBody>
      </p:sp>
      <p:grpSp>
        <p:nvGrpSpPr>
          <p:cNvPr id="10" name="Groep 9"/>
          <p:cNvGrpSpPr/>
          <p:nvPr/>
        </p:nvGrpSpPr>
        <p:grpSpPr>
          <a:xfrm>
            <a:off x="2195736" y="6109537"/>
            <a:ext cx="4968552" cy="497107"/>
            <a:chOff x="2195736" y="6109537"/>
            <a:chExt cx="4968552" cy="497107"/>
          </a:xfrm>
        </p:grpSpPr>
        <p:sp>
          <p:nvSpPr>
            <p:cNvPr id="11" name="Tekstvak 10"/>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13" name="Groep 13"/>
            <p:cNvGrpSpPr/>
            <p:nvPr/>
          </p:nvGrpSpPr>
          <p:grpSpPr>
            <a:xfrm>
              <a:off x="2195736" y="6109537"/>
              <a:ext cx="433809" cy="403553"/>
              <a:chOff x="2195736" y="6109537"/>
              <a:chExt cx="433809" cy="403553"/>
            </a:xfrm>
          </p:grpSpPr>
          <p:sp>
            <p:nvSpPr>
              <p:cNvPr id="14" name="Ovaal 13"/>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4"/>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Ovaal 15"/>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pic>
        <p:nvPicPr>
          <p:cNvPr id="2" name="Picture 2"/>
          <p:cNvPicPr>
            <a:picLocks noChangeAspect="1" noChangeArrowheads="1"/>
          </p:cNvPicPr>
          <p:nvPr/>
        </p:nvPicPr>
        <p:blipFill>
          <a:blip r:embed="rId3" cstate="print"/>
          <a:srcRect l="24807" t="6023" r="23563" b="33634"/>
          <a:stretch>
            <a:fillRect/>
          </a:stretch>
        </p:blipFill>
        <p:spPr bwMode="auto">
          <a:xfrm>
            <a:off x="4897821" y="1625632"/>
            <a:ext cx="4246179" cy="3101701"/>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29986" t="20458" r="31089" b="37630"/>
          <a:stretch>
            <a:fillRect/>
          </a:stretch>
        </p:blipFill>
        <p:spPr bwMode="auto">
          <a:xfrm>
            <a:off x="6374422" y="4994171"/>
            <a:ext cx="2769577" cy="1863829"/>
          </a:xfrm>
          <a:prstGeom prst="rect">
            <a:avLst/>
          </a:prstGeom>
          <a:noFill/>
          <a:ln w="9525">
            <a:noFill/>
            <a:miter lim="800000"/>
            <a:headEnd/>
            <a:tailEnd/>
          </a:ln>
        </p:spPr>
      </p:pic>
      <p:sp>
        <p:nvSpPr>
          <p:cNvPr id="3" name="Titel 2"/>
          <p:cNvSpPr>
            <a:spLocks noGrp="1"/>
          </p:cNvSpPr>
          <p:nvPr>
            <p:ph type="title"/>
          </p:nvPr>
        </p:nvSpPr>
        <p:spPr/>
        <p:txBody>
          <a:bodyPr/>
          <a:lstStyle/>
          <a:p>
            <a:r>
              <a:rPr lang="nl-BE" dirty="0" smtClean="0"/>
              <a:t>Voorbeeld: Italiaan</a:t>
            </a:r>
            <a:endParaRPr lang="nl-BE" dirty="0"/>
          </a:p>
        </p:txBody>
      </p:sp>
      <p:pic>
        <p:nvPicPr>
          <p:cNvPr id="2050" name="Picture 2"/>
          <p:cNvPicPr>
            <a:picLocks noChangeAspect="1" noChangeArrowheads="1"/>
          </p:cNvPicPr>
          <p:nvPr/>
        </p:nvPicPr>
        <p:blipFill>
          <a:blip r:embed="rId4" cstate="print"/>
          <a:srcRect l="27222" t="8366" r="55404" b="41235"/>
          <a:stretch>
            <a:fillRect/>
          </a:stretch>
        </p:blipFill>
        <p:spPr bwMode="auto">
          <a:xfrm>
            <a:off x="6383215" y="0"/>
            <a:ext cx="2760785" cy="5005412"/>
          </a:xfrm>
          <a:prstGeom prst="rect">
            <a:avLst/>
          </a:prstGeom>
          <a:noFill/>
          <a:ln w="9525">
            <a:noFill/>
            <a:miter lim="800000"/>
            <a:headEnd/>
            <a:tailEnd/>
          </a:ln>
        </p:spPr>
      </p:pic>
      <p:sp>
        <p:nvSpPr>
          <p:cNvPr id="10" name="Tijdelijke aanduiding voor inhoud 1"/>
          <p:cNvSpPr>
            <a:spLocks noGrp="1"/>
          </p:cNvSpPr>
          <p:nvPr>
            <p:ph idx="1"/>
          </p:nvPr>
        </p:nvSpPr>
        <p:spPr>
          <a:xfrm>
            <a:off x="404447" y="1485904"/>
            <a:ext cx="6198576" cy="4525963"/>
          </a:xfrm>
        </p:spPr>
        <p:txBody>
          <a:bodyPr/>
          <a:lstStyle/>
          <a:p>
            <a:pPr>
              <a:buNone/>
            </a:pPr>
            <a:r>
              <a:rPr lang="nl-BE" sz="1800" b="1" dirty="0" smtClean="0"/>
              <a:t>Volledig</a:t>
            </a:r>
            <a:r>
              <a:rPr lang="nl-BE" sz="1800" dirty="0" smtClean="0"/>
              <a:t> Italiaans “</a:t>
            </a:r>
            <a:r>
              <a:rPr lang="nl-BE" sz="1800" dirty="0" err="1" smtClean="0"/>
              <a:t>Trattoria</a:t>
            </a:r>
            <a:r>
              <a:rPr lang="nl-BE" sz="1800" dirty="0" smtClean="0"/>
              <a:t>” Concept:</a:t>
            </a:r>
          </a:p>
          <a:p>
            <a:pPr>
              <a:buNone/>
            </a:pPr>
            <a:r>
              <a:rPr lang="nl-BE" sz="1800" dirty="0" err="1" smtClean="0"/>
              <a:t>Antipasti</a:t>
            </a:r>
            <a:r>
              <a:rPr lang="nl-BE" sz="1800" dirty="0" smtClean="0"/>
              <a:t>: </a:t>
            </a:r>
            <a:r>
              <a:rPr lang="nl-BE" sz="1800" i="1" dirty="0" smtClean="0"/>
              <a:t>“Eenvoudige gerechten, maar met eerlijke hoogwaardige producten”</a:t>
            </a:r>
          </a:p>
          <a:p>
            <a:pPr>
              <a:buNone/>
            </a:pPr>
            <a:r>
              <a:rPr lang="nl-BE" sz="1800" dirty="0" smtClean="0"/>
              <a:t>Wijn: </a:t>
            </a:r>
            <a:r>
              <a:rPr lang="nl-BE" sz="1800" i="1" dirty="0" smtClean="0"/>
              <a:t>“Zowel toppers als betaalbare pareltjes”</a:t>
            </a:r>
          </a:p>
          <a:p>
            <a:pPr>
              <a:buNone/>
            </a:pPr>
            <a:r>
              <a:rPr lang="nl-BE" sz="1800" i="1" dirty="0" smtClean="0"/>
              <a:t>“Genieten en tijd nemen”</a:t>
            </a:r>
          </a:p>
          <a:p>
            <a:pPr>
              <a:buNone/>
            </a:pPr>
            <a:r>
              <a:rPr lang="nl-BE" sz="1800" i="1" dirty="0" smtClean="0"/>
              <a:t>“Het Italiaanse vakantiegevoel”</a:t>
            </a:r>
          </a:p>
          <a:p>
            <a:pPr>
              <a:buNone/>
            </a:pPr>
            <a:endParaRPr lang="nl-BE" sz="1800" dirty="0" smtClean="0"/>
          </a:p>
          <a:p>
            <a:pPr>
              <a:buNone/>
            </a:pPr>
            <a:r>
              <a:rPr lang="nl-BE" sz="1800" dirty="0" smtClean="0"/>
              <a:t>Huisstijl: Sensueel met Italiaanse producten</a:t>
            </a:r>
          </a:p>
          <a:p>
            <a:pPr>
              <a:buNone/>
            </a:pPr>
            <a:r>
              <a:rPr lang="nl-BE" sz="1800" dirty="0" smtClean="0"/>
              <a:t>Passend stijlvol Interieur</a:t>
            </a:r>
          </a:p>
        </p:txBody>
      </p:sp>
      <p:grpSp>
        <p:nvGrpSpPr>
          <p:cNvPr id="11" name="Groep 10"/>
          <p:cNvGrpSpPr/>
          <p:nvPr/>
        </p:nvGrpSpPr>
        <p:grpSpPr>
          <a:xfrm>
            <a:off x="2195736" y="6109537"/>
            <a:ext cx="4968552" cy="497107"/>
            <a:chOff x="2195736" y="6109537"/>
            <a:chExt cx="4968552" cy="497107"/>
          </a:xfrm>
        </p:grpSpPr>
        <p:sp>
          <p:nvSpPr>
            <p:cNvPr id="12" name="Tekstvak 11"/>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13" name="Groep 13"/>
            <p:cNvGrpSpPr/>
            <p:nvPr/>
          </p:nvGrpSpPr>
          <p:grpSpPr>
            <a:xfrm>
              <a:off x="2195736" y="6109537"/>
              <a:ext cx="433809" cy="403553"/>
              <a:chOff x="2195736" y="6109537"/>
              <a:chExt cx="433809" cy="403553"/>
            </a:xfrm>
          </p:grpSpPr>
          <p:sp>
            <p:nvSpPr>
              <p:cNvPr id="14" name="Ovaal 13"/>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4"/>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Ovaal 15"/>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457199" y="1600200"/>
            <a:ext cx="5565532" cy="4525963"/>
          </a:xfrm>
        </p:spPr>
        <p:txBody>
          <a:bodyPr/>
          <a:lstStyle/>
          <a:p>
            <a:pPr>
              <a:buNone/>
            </a:pPr>
            <a:r>
              <a:rPr lang="nl-BE" sz="1800" dirty="0" smtClean="0"/>
              <a:t>Korte krachtige boodschap </a:t>
            </a:r>
            <a:br>
              <a:rPr lang="nl-BE" sz="1800" dirty="0" smtClean="0"/>
            </a:br>
            <a:r>
              <a:rPr lang="nl-BE" sz="1800" dirty="0" smtClean="0"/>
              <a:t>die je businessconcept uitlegt, </a:t>
            </a:r>
            <a:br>
              <a:rPr lang="nl-BE" sz="1800" dirty="0" smtClean="0"/>
            </a:br>
            <a:r>
              <a:rPr lang="nl-BE" sz="1800" dirty="0" smtClean="0"/>
              <a:t>inspirerend is, vlot gebracht wordt </a:t>
            </a:r>
            <a:br>
              <a:rPr lang="nl-BE" sz="1800" dirty="0" smtClean="0"/>
            </a:br>
            <a:r>
              <a:rPr lang="nl-BE" sz="1800" dirty="0" smtClean="0"/>
              <a:t>en aanzet om meer te weten.</a:t>
            </a:r>
          </a:p>
          <a:p>
            <a:pPr>
              <a:buNone/>
            </a:pPr>
            <a:endParaRPr lang="nl-BE" sz="1800" dirty="0" smtClean="0"/>
          </a:p>
          <a:p>
            <a:pPr>
              <a:buNone/>
            </a:pPr>
            <a:r>
              <a:rPr lang="nl-BE" sz="1800" dirty="0" smtClean="0"/>
              <a:t>Vermijd clichés, wees uniek!</a:t>
            </a:r>
          </a:p>
          <a:p>
            <a:pPr>
              <a:buNone/>
            </a:pPr>
            <a:endParaRPr lang="nl-BE" sz="1800" dirty="0" smtClean="0"/>
          </a:p>
          <a:p>
            <a:pPr>
              <a:buNone/>
            </a:pPr>
            <a:r>
              <a:rPr lang="nl-BE" sz="1800" dirty="0" smtClean="0"/>
              <a:t>Wees trouw aan concept</a:t>
            </a:r>
          </a:p>
          <a:p>
            <a:pPr>
              <a:buNone/>
            </a:pPr>
            <a:r>
              <a:rPr lang="nl-BE" sz="1800" dirty="0" smtClean="0"/>
              <a:t>Gebruik één aansluitende huisstijl </a:t>
            </a:r>
          </a:p>
          <a:p>
            <a:pPr>
              <a:buNone/>
            </a:pPr>
            <a:r>
              <a:rPr lang="nl-BE" sz="1800" dirty="0" smtClean="0"/>
              <a:t>Trek dit door in alle middelen</a:t>
            </a:r>
          </a:p>
        </p:txBody>
      </p:sp>
      <p:sp>
        <p:nvSpPr>
          <p:cNvPr id="3" name="Titel 2"/>
          <p:cNvSpPr>
            <a:spLocks noGrp="1"/>
          </p:cNvSpPr>
          <p:nvPr>
            <p:ph type="title"/>
          </p:nvPr>
        </p:nvSpPr>
        <p:spPr/>
        <p:txBody>
          <a:bodyPr/>
          <a:lstStyle/>
          <a:p>
            <a:r>
              <a:rPr lang="nl-BE" dirty="0" smtClean="0"/>
              <a:t>Jouw liftverhaal</a:t>
            </a:r>
            <a:endParaRPr lang="nl-BE" dirty="0"/>
          </a:p>
        </p:txBody>
      </p:sp>
      <p:pic>
        <p:nvPicPr>
          <p:cNvPr id="10" name="Afbeelding 9" descr="liftverhaal.jpg"/>
          <p:cNvPicPr>
            <a:picLocks noChangeAspect="1"/>
          </p:cNvPicPr>
          <p:nvPr/>
        </p:nvPicPr>
        <p:blipFill>
          <a:blip r:embed="rId3" cstate="print"/>
          <a:srcRect t="6750"/>
          <a:stretch>
            <a:fillRect/>
          </a:stretch>
        </p:blipFill>
        <p:spPr>
          <a:xfrm>
            <a:off x="5610225" y="1538654"/>
            <a:ext cx="3533775" cy="4094650"/>
          </a:xfrm>
          <a:prstGeom prst="rect">
            <a:avLst/>
          </a:prstGeom>
        </p:spPr>
      </p:pic>
      <p:grpSp>
        <p:nvGrpSpPr>
          <p:cNvPr id="11" name="Groep 10"/>
          <p:cNvGrpSpPr/>
          <p:nvPr/>
        </p:nvGrpSpPr>
        <p:grpSpPr>
          <a:xfrm>
            <a:off x="2195736" y="6109537"/>
            <a:ext cx="4968552" cy="497107"/>
            <a:chOff x="2195736" y="6109537"/>
            <a:chExt cx="4968552" cy="497107"/>
          </a:xfrm>
        </p:grpSpPr>
        <p:sp>
          <p:nvSpPr>
            <p:cNvPr id="12" name="Tekstvak 11"/>
            <p:cNvSpPr txBox="1"/>
            <p:nvPr/>
          </p:nvSpPr>
          <p:spPr>
            <a:xfrm>
              <a:off x="2555776" y="6237312"/>
              <a:ext cx="4608512" cy="369332"/>
            </a:xfrm>
            <a:prstGeom prst="rect">
              <a:avLst/>
            </a:prstGeom>
            <a:noFill/>
          </p:spPr>
          <p:txBody>
            <a:bodyPr wrap="square" rtlCol="0">
              <a:spAutoFit/>
            </a:bodyPr>
            <a:lstStyle/>
            <a:p>
              <a:r>
                <a:rPr lang="nl-BE" dirty="0" err="1" smtClean="0">
                  <a:solidFill>
                    <a:srgbClr val="C0C0C0"/>
                  </a:solidFill>
                </a:rPr>
                <a:t>ber</a:t>
              </a:r>
              <a:r>
                <a:rPr lang="nl-BE" dirty="0" smtClean="0">
                  <a:solidFill>
                    <a:srgbClr val="C0C0C0"/>
                  </a:solidFill>
                </a:rPr>
                <a:t>… er zit een vlieg in mijn soep</a:t>
              </a:r>
              <a:endParaRPr lang="nl-BE" dirty="0">
                <a:solidFill>
                  <a:srgbClr val="C0C0C0"/>
                </a:solidFill>
              </a:endParaRPr>
            </a:p>
          </p:txBody>
        </p:sp>
        <p:grpSp>
          <p:nvGrpSpPr>
            <p:cNvPr id="13" name="Groep 13"/>
            <p:cNvGrpSpPr/>
            <p:nvPr/>
          </p:nvGrpSpPr>
          <p:grpSpPr>
            <a:xfrm>
              <a:off x="2195736" y="6109537"/>
              <a:ext cx="433809" cy="403553"/>
              <a:chOff x="2195736" y="6109537"/>
              <a:chExt cx="433809" cy="403553"/>
            </a:xfrm>
          </p:grpSpPr>
          <p:sp>
            <p:nvSpPr>
              <p:cNvPr id="14" name="Ovaal 13"/>
              <p:cNvSpPr/>
              <p:nvPr/>
            </p:nvSpPr>
            <p:spPr>
              <a:xfrm rot="17263080">
                <a:off x="2381237" y="6204905"/>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vaal 14"/>
              <p:cNvSpPr/>
              <p:nvPr/>
            </p:nvSpPr>
            <p:spPr>
              <a:xfrm rot="11579483">
                <a:off x="2195736" y="6324568"/>
                <a:ext cx="343675" cy="152940"/>
              </a:xfrm>
              <a:prstGeom prst="ellipse">
                <a:avLst/>
              </a:prstGeom>
              <a:solidFill>
                <a:schemeClr val="bg1"/>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Ovaal 15"/>
              <p:cNvSpPr/>
              <p:nvPr/>
            </p:nvSpPr>
            <p:spPr>
              <a:xfrm rot="20134880">
                <a:off x="2386378" y="6329624"/>
                <a:ext cx="183466" cy="183466"/>
              </a:xfrm>
              <a:prstGeom prst="ellipse">
                <a:avLst/>
              </a:prstGeom>
              <a:solidFill>
                <a:srgbClr val="C0C0C0"/>
              </a:solidFill>
              <a:ln>
                <a:solidFill>
                  <a:srgbClr val="C0C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smtClean="0"/>
              <a:t>Hoe omgaan met publiciteit</a:t>
            </a:r>
            <a:endParaRPr lang="nl-BE" dirty="0"/>
          </a:p>
        </p:txBody>
      </p:sp>
      <p:sp>
        <p:nvSpPr>
          <p:cNvPr id="3" name="Ondertitel 2"/>
          <p:cNvSpPr>
            <a:spLocks noGrp="1"/>
          </p:cNvSpPr>
          <p:nvPr>
            <p:ph type="subTitle" idx="1"/>
          </p:nvPr>
        </p:nvSpPr>
        <p:spPr/>
        <p:txBody>
          <a:bodyPr/>
          <a:lstStyle/>
          <a:p>
            <a:r>
              <a:rPr lang="nl-BE" dirty="0" smtClean="0">
                <a:solidFill>
                  <a:schemeClr val="tx1">
                    <a:lumMod val="50000"/>
                  </a:schemeClr>
                </a:solidFill>
              </a:rPr>
              <a:t>Persoonlijk contact als troef</a:t>
            </a:r>
          </a:p>
          <a:p>
            <a:r>
              <a:rPr lang="nl-BE" dirty="0" smtClean="0">
                <a:solidFill>
                  <a:schemeClr val="tx1"/>
                </a:solidFill>
              </a:rPr>
              <a:t>Hoe meer klanten lokken</a:t>
            </a:r>
          </a:p>
          <a:p>
            <a:r>
              <a:rPr lang="nl-BE" dirty="0" smtClean="0">
                <a:solidFill>
                  <a:schemeClr val="tx1">
                    <a:lumMod val="50000"/>
                  </a:schemeClr>
                </a:solidFill>
              </a:rPr>
              <a:t>Hoe omgaan met klachten of (negatieve) pers</a:t>
            </a:r>
          </a:p>
          <a:p>
            <a:pPr>
              <a:buNone/>
            </a:pPr>
            <a:endParaRPr lang="nl-BE" dirty="0" smtClean="0">
              <a:solidFill>
                <a:schemeClr val="tx1">
                  <a:lumMod val="50000"/>
                </a:schemeClr>
              </a:solidFill>
            </a:endParaRPr>
          </a:p>
          <a:p>
            <a:pPr lvl="1"/>
            <a:endParaRPr lang="nl-BE" dirty="0" smtClean="0">
              <a:solidFill>
                <a:schemeClr val="tx1">
                  <a:lumMod val="50000"/>
                </a:schemeClr>
              </a:solidFill>
            </a:endParaRPr>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Powerpoint document">
  <a:themeElements>
    <a:clrScheme name="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 klassie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angepast ontwer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angepast ontwer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angepast ontwer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angepast ontwer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angepast ontwer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angepast ontwer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angepast ontwer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angepast ontwer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angepast ontwer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angepast ontwer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angepast ontwer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angepast ontwer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 document</Template>
  <TotalTime>7345</TotalTime>
  <Words>3791</Words>
  <Application>Microsoft Office PowerPoint</Application>
  <PresentationFormat>Diavoorstelling (4:3)</PresentationFormat>
  <Paragraphs>674</Paragraphs>
  <Slides>57</Slides>
  <Notes>45</Notes>
  <HiddenSlides>0</HiddenSlides>
  <MMClips>0</MMClips>
  <ScaleCrop>false</ScaleCrop>
  <HeadingPairs>
    <vt:vector size="4" baseType="variant">
      <vt:variant>
        <vt:lpstr>Thema</vt:lpstr>
      </vt:variant>
      <vt:variant>
        <vt:i4>1</vt:i4>
      </vt:variant>
      <vt:variant>
        <vt:lpstr>Diatitels</vt:lpstr>
      </vt:variant>
      <vt:variant>
        <vt:i4>57</vt:i4>
      </vt:variant>
    </vt:vector>
  </HeadingPairs>
  <TitlesOfParts>
    <vt:vector size="58" baseType="lpstr">
      <vt:lpstr>Powerpoint document</vt:lpstr>
      <vt:lpstr>PowerPoint-presentatie</vt:lpstr>
      <vt:lpstr>Hoe omgaan met publiciteit</vt:lpstr>
      <vt:lpstr>Vertrekpunt = Persoonlijk contact</vt:lpstr>
      <vt:lpstr>Tijd i.p.v. geld</vt:lpstr>
      <vt:lpstr>Ken je klant</vt:lpstr>
      <vt:lpstr>Voorbeeld: Italiaan</vt:lpstr>
      <vt:lpstr>Voorbeeld: Italiaan</vt:lpstr>
      <vt:lpstr>Jouw liftverhaal</vt:lpstr>
      <vt:lpstr>Hoe omgaan met publiciteit</vt:lpstr>
      <vt:lpstr>Hoe omgaan met publiciteit</vt:lpstr>
      <vt:lpstr>Gratis Publiciteit</vt:lpstr>
      <vt:lpstr>Gratis Publiciteit</vt:lpstr>
      <vt:lpstr>Spijbel-Bel Jeugdcafés / Heist</vt:lpstr>
      <vt:lpstr>Linken aan een thema: - Leven in de brouwerij - Wandelen en fietsen - Ambassadeursstad - Jong keukengeweld…</vt:lpstr>
      <vt:lpstr>Patyntje / Gent</vt:lpstr>
      <vt:lpstr>Café De Dulle Griet / Gent</vt:lpstr>
      <vt:lpstr>PowerPoint-presentatie</vt:lpstr>
      <vt:lpstr>PowerPoint-presentatie</vt:lpstr>
      <vt:lpstr>Gratis Publiciteit</vt:lpstr>
      <vt:lpstr>Hoe omgaan met publiciteit</vt:lpstr>
      <vt:lpstr>Je website is belangrijk</vt:lpstr>
      <vt:lpstr>Je website is belangrijk</vt:lpstr>
      <vt:lpstr>Gratis Google tools</vt:lpstr>
      <vt:lpstr>Hoe omgaan met publiciteit</vt:lpstr>
      <vt:lpstr>Leg linken  = gratis gebruik van de online wereld </vt:lpstr>
      <vt:lpstr>Facebook</vt:lpstr>
      <vt:lpstr>PowerPoint-presentatie</vt:lpstr>
      <vt:lpstr>Twitter</vt:lpstr>
      <vt:lpstr>Horeca tweets</vt:lpstr>
      <vt:lpstr>You Tube filmpjes</vt:lpstr>
      <vt:lpstr>Flickr fotografie</vt:lpstr>
      <vt:lpstr>Voeding = Visueel!</vt:lpstr>
      <vt:lpstr>LinkedIn</vt:lpstr>
      <vt:lpstr>TweetDeck</vt:lpstr>
      <vt:lpstr>Smartphone</vt:lpstr>
      <vt:lpstr>Leg linken</vt:lpstr>
      <vt:lpstr>Hoe omgaan met publiciteit</vt:lpstr>
      <vt:lpstr>Andere ondersteunende middelen</vt:lpstr>
      <vt:lpstr>Cadeaubon/kortingsbon</vt:lpstr>
      <vt:lpstr>Hoe omgaan met publiciteit</vt:lpstr>
      <vt:lpstr>Huidige versus nieuwe klanten</vt:lpstr>
      <vt:lpstr>Hoe omgaan met publiciteit</vt:lpstr>
      <vt:lpstr>Hoe het niet moet</vt:lpstr>
      <vt:lpstr>Hebben uw klanten ook geen klachten?</vt:lpstr>
      <vt:lpstr>Negatieve Word of Mouth</vt:lpstr>
      <vt:lpstr>Klachtenbehandeling</vt:lpstr>
      <vt:lpstr>PowerPoint-presentatie</vt:lpstr>
      <vt:lpstr>Is deze klacht gegrond?</vt:lpstr>
      <vt:lpstr>Google Alerts</vt:lpstr>
      <vt:lpstr>Klachtenregistratie-systeem</vt:lpstr>
      <vt:lpstr>Crisismanagement</vt:lpstr>
      <vt:lpstr>Belangrijkste Review sites</vt:lpstr>
      <vt:lpstr>Belangrijkste Review sites</vt:lpstr>
      <vt:lpstr>Klacht = cadeau</vt:lpstr>
      <vt:lpstr>Gratis opleidingen via HVV</vt:lpstr>
      <vt:lpstr>Mijn linken</vt:lpstr>
      <vt:lpstr>PowerPoint-presentatie</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in de Horeca</dc:title>
  <dc:creator>Charlotte D'heedene</dc:creator>
  <cp:lastModifiedBy>Geudens, Griet</cp:lastModifiedBy>
  <cp:revision>569</cp:revision>
  <dcterms:created xsi:type="dcterms:W3CDTF">2010-01-07T14:31:29Z</dcterms:created>
  <dcterms:modified xsi:type="dcterms:W3CDTF">2014-02-14T10:32:57Z</dcterms:modified>
</cp:coreProperties>
</file>