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notesSlides/notesSlide7.xml" ContentType="application/vnd.openxmlformats-officedocument.presentationml.notesSlide+xml"/>
  <Override PartName="/ppt/charts/chart16.xml" ContentType="application/vnd.openxmlformats-officedocument.drawingml.chart+xml"/>
  <Override PartName="/ppt/notesSlides/notesSlide8.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6"/>
  </p:sldMasterIdLst>
  <p:notesMasterIdLst>
    <p:notesMasterId r:id="rId38"/>
  </p:notesMasterIdLst>
  <p:sldIdLst>
    <p:sldId id="385" r:id="rId7"/>
    <p:sldId id="383" r:id="rId8"/>
    <p:sldId id="408" r:id="rId9"/>
    <p:sldId id="477" r:id="rId10"/>
    <p:sldId id="388" r:id="rId11"/>
    <p:sldId id="432" r:id="rId12"/>
    <p:sldId id="2567" r:id="rId13"/>
    <p:sldId id="2574" r:id="rId14"/>
    <p:sldId id="2575" r:id="rId15"/>
    <p:sldId id="424" r:id="rId16"/>
    <p:sldId id="488" r:id="rId17"/>
    <p:sldId id="2578" r:id="rId18"/>
    <p:sldId id="532" r:id="rId19"/>
    <p:sldId id="2579" r:id="rId20"/>
    <p:sldId id="2563" r:id="rId21"/>
    <p:sldId id="516" r:id="rId22"/>
    <p:sldId id="522" r:id="rId23"/>
    <p:sldId id="2511" r:id="rId24"/>
    <p:sldId id="1818" r:id="rId25"/>
    <p:sldId id="2508" r:id="rId26"/>
    <p:sldId id="459" r:id="rId27"/>
    <p:sldId id="2519" r:id="rId28"/>
    <p:sldId id="2523" r:id="rId29"/>
    <p:sldId id="2525" r:id="rId30"/>
    <p:sldId id="2530" r:id="rId31"/>
    <p:sldId id="2534" r:id="rId32"/>
    <p:sldId id="2542" r:id="rId33"/>
    <p:sldId id="2546" r:id="rId34"/>
    <p:sldId id="2572" r:id="rId35"/>
    <p:sldId id="2573" r:id="rId36"/>
    <p:sldId id="279"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Flanders Art Sans Medium" panose="020B0604020202020204" charset="0"/>
      <p:regular r:id="rId43"/>
      <p:bold r:id="rId44"/>
      <p:italic r:id="rId45"/>
    </p:embeddedFont>
    <p:embeddedFont>
      <p:font typeface="FlandersArtSans-Medium" panose="00000600000000000000" charset="0"/>
      <p:regular r:id="rId46"/>
    </p:embeddedFont>
    <p:embeddedFont>
      <p:font typeface="FlandersArtSans-Regular" panose="020B0604020202020204" charset="0"/>
      <p:regular r:id="rId47"/>
    </p:embeddedFont>
    <p:embeddedFont>
      <p:font typeface="Franklin Gothic Book" panose="020B0503020102020204" pitchFamily="34" charset="0"/>
      <p:regular r:id="rId48"/>
      <p:italic r:id="rId49"/>
    </p:embeddedFont>
    <p:embeddedFont>
      <p:font typeface="Franklin Gothic Medium" panose="020B0603020102020204" pitchFamily="34" charset="0"/>
      <p:regular r:id="rId50"/>
      <p:italic r:id="rId51"/>
    </p:embeddedFont>
  </p:embeddedFontLst>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Nijs" initials="VN" lastIdx="34" clrIdx="0">
    <p:extLst>
      <p:ext uri="{19B8F6BF-5375-455C-9EA6-DF929625EA0E}">
        <p15:presenceInfo xmlns:p15="http://schemas.microsoft.com/office/powerpoint/2012/main" userId="Vincent Nijs" providerId="None"/>
      </p:ext>
    </p:extLst>
  </p:cmAuthor>
  <p:cmAuthor id="2" name="Mia Lammens" initials="ML" lastIdx="4" clrIdx="1">
    <p:extLst>
      <p:ext uri="{19B8F6BF-5375-455C-9EA6-DF929625EA0E}">
        <p15:presenceInfo xmlns:p15="http://schemas.microsoft.com/office/powerpoint/2012/main" userId="S-1-5-21-3662605696-431538287-2476864782-117709" providerId="AD"/>
      </p:ext>
    </p:extLst>
  </p:cmAuthor>
  <p:cmAuthor id="3" name="Derthoo, Steven" initials="DS" lastIdx="1" clrIdx="2">
    <p:extLst>
      <p:ext uri="{19B8F6BF-5375-455C-9EA6-DF929625EA0E}">
        <p15:presenceInfo xmlns:p15="http://schemas.microsoft.com/office/powerpoint/2012/main" userId="S-1-5-21-3662605696-431538287-2476864782-160772" providerId="AD"/>
      </p:ext>
    </p:extLst>
  </p:cmAuthor>
  <p:cmAuthor id="4" name="Lore Verhoogen (iVOX)" initials="LV(" lastIdx="1" clrIdx="3">
    <p:extLst>
      <p:ext uri="{19B8F6BF-5375-455C-9EA6-DF929625EA0E}">
        <p15:presenceInfo xmlns:p15="http://schemas.microsoft.com/office/powerpoint/2012/main" userId="S::lore@ivox.be::327d9491-5839-478f-8415-2c6248e565b5" providerId="AD"/>
      </p:ext>
    </p:extLst>
  </p:cmAuthor>
  <p:cmAuthor id="5" name="Mia Lammens" initials="ML [2]" lastIdx="14" clrIdx="4">
    <p:extLst>
      <p:ext uri="{19B8F6BF-5375-455C-9EA6-DF929625EA0E}">
        <p15:presenceInfo xmlns:p15="http://schemas.microsoft.com/office/powerpoint/2012/main" userId="Mia Lammens" providerId="None"/>
      </p:ext>
    </p:extLst>
  </p:cmAuthor>
  <p:cmAuthor id="6" name="Roland Van Gompel (iVOX)" initials="RVG(" lastIdx="2" clrIdx="5">
    <p:extLst>
      <p:ext uri="{19B8F6BF-5375-455C-9EA6-DF929625EA0E}">
        <p15:presenceInfo xmlns:p15="http://schemas.microsoft.com/office/powerpoint/2012/main" userId="S-1-5-21-3400380846-1896263471-443434793-1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AC090"/>
    <a:srgbClr val="FFF010"/>
    <a:srgbClr val="FFFF00"/>
    <a:srgbClr val="F2F2F2"/>
    <a:srgbClr val="7F7F7F"/>
    <a:srgbClr val="FFFFCC"/>
    <a:srgbClr val="C4BD97"/>
    <a:srgbClr val="FFFF9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464E4-90F0-7B62-A015-493860454647}" v="22" dt="2023-06-19T12:42:04.579"/>
    <p1510:client id="{3C8EB514-F77A-427E-B527-9EE25942C939}" v="8" dt="2023-03-13T08:45:50.317"/>
    <p1510:client id="{62026009-A8C5-A06F-7E47-2052EEBEE830}" v="6" dt="2023-03-13T08:49:14.958"/>
    <p1510:client id="{6E4AAABB-DFBA-8A88-1C9C-A6F4AAEAFC95}" v="15" dt="2023-06-19T12:25:48.905"/>
    <p1510:client id="{CC7F06C3-36C9-14B9-555F-E164E1CFB744}" v="11" dt="2023-05-22T13:27:59.322"/>
    <p1510:client id="{ECEEE7FB-EA26-586B-3941-1131904D5C3A}" v="4" dt="2023-06-19T12:18:21.0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16" autoAdjust="0"/>
    <p:restoredTop sz="93792" autoAdjust="0"/>
  </p:normalViewPr>
  <p:slideViewPr>
    <p:cSldViewPr snapToGrid="0">
      <p:cViewPr varScale="1">
        <p:scale>
          <a:sx n="86" d="100"/>
          <a:sy n="86" d="100"/>
        </p:scale>
        <p:origin x="850"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customXml" Target="../customXml/item5.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4.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1.fntdata"/><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6.fntdata"/><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en Poppe" userId="S::annelien.poppe@toerismevlaanderen.be::5688b959-57c4-450e-b118-002639a58980" providerId="AD" clId="Web-{19F464E4-90F0-7B62-A015-493860454647}"/>
    <pc:docChg chg="delSld modSld">
      <pc:chgData name="Annelien Poppe" userId="S::annelien.poppe@toerismevlaanderen.be::5688b959-57c4-450e-b118-002639a58980" providerId="AD" clId="Web-{19F464E4-90F0-7B62-A015-493860454647}" dt="2023-06-19T12:42:04.579" v="21"/>
      <pc:docMkLst>
        <pc:docMk/>
      </pc:docMkLst>
      <pc:sldChg chg="del">
        <pc:chgData name="Annelien Poppe" userId="S::annelien.poppe@toerismevlaanderen.be::5688b959-57c4-450e-b118-002639a58980" providerId="AD" clId="Web-{19F464E4-90F0-7B62-A015-493860454647}" dt="2023-06-19T12:40:32.576" v="7"/>
        <pc:sldMkLst>
          <pc:docMk/>
          <pc:sldMk cId="726049655" sldId="387"/>
        </pc:sldMkLst>
      </pc:sldChg>
      <pc:sldChg chg="del">
        <pc:chgData name="Annelien Poppe" userId="S::annelien.poppe@toerismevlaanderen.be::5688b959-57c4-450e-b118-002639a58980" providerId="AD" clId="Web-{19F464E4-90F0-7B62-A015-493860454647}" dt="2023-06-19T12:41:13.515" v="14"/>
        <pc:sldMkLst>
          <pc:docMk/>
          <pc:sldMk cId="3739896790" sldId="472"/>
        </pc:sldMkLst>
      </pc:sldChg>
      <pc:sldChg chg="del">
        <pc:chgData name="Annelien Poppe" userId="S::annelien.poppe@toerismevlaanderen.be::5688b959-57c4-450e-b118-002639a58980" providerId="AD" clId="Web-{19F464E4-90F0-7B62-A015-493860454647}" dt="2023-06-19T12:40:27.138" v="6"/>
        <pc:sldMkLst>
          <pc:docMk/>
          <pc:sldMk cId="3233455631" sldId="474"/>
        </pc:sldMkLst>
      </pc:sldChg>
      <pc:sldChg chg="del">
        <pc:chgData name="Annelien Poppe" userId="S::annelien.poppe@toerismevlaanderen.be::5688b959-57c4-450e-b118-002639a58980" providerId="AD" clId="Web-{19F464E4-90F0-7B62-A015-493860454647}" dt="2023-06-19T12:40:33.591" v="8"/>
        <pc:sldMkLst>
          <pc:docMk/>
          <pc:sldMk cId="3607979542" sldId="479"/>
        </pc:sldMkLst>
      </pc:sldChg>
      <pc:sldChg chg="del">
        <pc:chgData name="Annelien Poppe" userId="S::annelien.poppe@toerismevlaanderen.be::5688b959-57c4-450e-b118-002639a58980" providerId="AD" clId="Web-{19F464E4-90F0-7B62-A015-493860454647}" dt="2023-06-19T12:40:36.044" v="9"/>
        <pc:sldMkLst>
          <pc:docMk/>
          <pc:sldMk cId="2899115166" sldId="481"/>
        </pc:sldMkLst>
      </pc:sldChg>
      <pc:sldChg chg="del">
        <pc:chgData name="Annelien Poppe" userId="S::annelien.poppe@toerismevlaanderen.be::5688b959-57c4-450e-b118-002639a58980" providerId="AD" clId="Web-{19F464E4-90F0-7B62-A015-493860454647}" dt="2023-06-19T12:41:40.797" v="15"/>
        <pc:sldMkLst>
          <pc:docMk/>
          <pc:sldMk cId="4079914660" sldId="492"/>
        </pc:sldMkLst>
      </pc:sldChg>
      <pc:sldChg chg="del">
        <pc:chgData name="Annelien Poppe" userId="S::annelien.poppe@toerismevlaanderen.be::5688b959-57c4-450e-b118-002639a58980" providerId="AD" clId="Web-{19F464E4-90F0-7B62-A015-493860454647}" dt="2023-06-19T12:41:41.641" v="16"/>
        <pc:sldMkLst>
          <pc:docMk/>
          <pc:sldMk cId="2171389488" sldId="494"/>
        </pc:sldMkLst>
      </pc:sldChg>
      <pc:sldChg chg="del">
        <pc:chgData name="Annelien Poppe" userId="S::annelien.poppe@toerismevlaanderen.be::5688b959-57c4-450e-b118-002639a58980" providerId="AD" clId="Web-{19F464E4-90F0-7B62-A015-493860454647}" dt="2023-06-19T12:41:01.280" v="10"/>
        <pc:sldMkLst>
          <pc:docMk/>
          <pc:sldMk cId="717613968" sldId="536"/>
        </pc:sldMkLst>
      </pc:sldChg>
      <pc:sldChg chg="del">
        <pc:chgData name="Annelien Poppe" userId="S::annelien.poppe@toerismevlaanderen.be::5688b959-57c4-450e-b118-002639a58980" providerId="AD" clId="Web-{19F464E4-90F0-7B62-A015-493860454647}" dt="2023-06-19T12:41:04.499" v="12"/>
        <pc:sldMkLst>
          <pc:docMk/>
          <pc:sldMk cId="590007035" sldId="540"/>
        </pc:sldMkLst>
      </pc:sldChg>
      <pc:sldChg chg="del">
        <pc:chgData name="Annelien Poppe" userId="S::annelien.poppe@toerismevlaanderen.be::5688b959-57c4-450e-b118-002639a58980" providerId="AD" clId="Web-{19F464E4-90F0-7B62-A015-493860454647}" dt="2023-06-19T12:41:03.374" v="11"/>
        <pc:sldMkLst>
          <pc:docMk/>
          <pc:sldMk cId="3945992200" sldId="543"/>
        </pc:sldMkLst>
      </pc:sldChg>
      <pc:sldChg chg="modSp">
        <pc:chgData name="Annelien Poppe" userId="S::annelien.poppe@toerismevlaanderen.be::5688b959-57c4-450e-b118-002639a58980" providerId="AD" clId="Web-{19F464E4-90F0-7B62-A015-493860454647}" dt="2023-06-19T12:31:42.180" v="2" actId="20577"/>
        <pc:sldMkLst>
          <pc:docMk/>
          <pc:sldMk cId="4142956119" sldId="2572"/>
        </pc:sldMkLst>
        <pc:spChg chg="mod">
          <ac:chgData name="Annelien Poppe" userId="S::annelien.poppe@toerismevlaanderen.be::5688b959-57c4-450e-b118-002639a58980" providerId="AD" clId="Web-{19F464E4-90F0-7B62-A015-493860454647}" dt="2023-06-19T12:31:42.180" v="2" actId="20577"/>
          <ac:spMkLst>
            <pc:docMk/>
            <pc:sldMk cId="4142956119" sldId="2572"/>
            <ac:spMk id="14" creationId="{9FCDD822-60C7-EB04-4603-FD6FAFA58310}"/>
          </ac:spMkLst>
        </pc:spChg>
      </pc:sldChg>
      <pc:sldChg chg="modSp">
        <pc:chgData name="Annelien Poppe" userId="S::annelien.poppe@toerismevlaanderen.be::5688b959-57c4-450e-b118-002639a58980" providerId="AD" clId="Web-{19F464E4-90F0-7B62-A015-493860454647}" dt="2023-06-19T12:33:25.293" v="5" actId="20577"/>
        <pc:sldMkLst>
          <pc:docMk/>
          <pc:sldMk cId="3151982623" sldId="2573"/>
        </pc:sldMkLst>
        <pc:spChg chg="mod">
          <ac:chgData name="Annelien Poppe" userId="S::annelien.poppe@toerismevlaanderen.be::5688b959-57c4-450e-b118-002639a58980" providerId="AD" clId="Web-{19F464E4-90F0-7B62-A015-493860454647}" dt="2023-06-19T12:33:25.293" v="5" actId="20577"/>
          <ac:spMkLst>
            <pc:docMk/>
            <pc:sldMk cId="3151982623" sldId="2573"/>
            <ac:spMk id="14" creationId="{C6A73450-DCF3-E062-72DB-02DE2B5EB6FC}"/>
          </ac:spMkLst>
        </pc:spChg>
      </pc:sldChg>
      <pc:sldChg chg="delSp del">
        <pc:chgData name="Annelien Poppe" userId="S::annelien.poppe@toerismevlaanderen.be::5688b959-57c4-450e-b118-002639a58980" providerId="AD" clId="Web-{19F464E4-90F0-7B62-A015-493860454647}" dt="2023-06-19T12:42:04.579" v="21"/>
        <pc:sldMkLst>
          <pc:docMk/>
          <pc:sldMk cId="3321060590" sldId="2577"/>
        </pc:sldMkLst>
        <pc:spChg chg="del">
          <ac:chgData name="Annelien Poppe" userId="S::annelien.poppe@toerismevlaanderen.be::5688b959-57c4-450e-b118-002639a58980" providerId="AD" clId="Web-{19F464E4-90F0-7B62-A015-493860454647}" dt="2023-06-19T12:41:53.282" v="18"/>
          <ac:spMkLst>
            <pc:docMk/>
            <pc:sldMk cId="3321060590" sldId="2577"/>
            <ac:spMk id="4" creationId="{109E335D-B615-4D35-B74E-2E8183186DA7}"/>
          </ac:spMkLst>
        </pc:spChg>
        <pc:spChg chg="del">
          <ac:chgData name="Annelien Poppe" userId="S::annelien.poppe@toerismevlaanderen.be::5688b959-57c4-450e-b118-002639a58980" providerId="AD" clId="Web-{19F464E4-90F0-7B62-A015-493860454647}" dt="2023-06-19T12:41:50.594" v="17"/>
          <ac:spMkLst>
            <pc:docMk/>
            <pc:sldMk cId="3321060590" sldId="2577"/>
            <ac:spMk id="16" creationId="{0E567D3B-46F5-4482-B033-CE979819D84F}"/>
          </ac:spMkLst>
        </pc:spChg>
        <pc:cxnChg chg="del">
          <ac:chgData name="Annelien Poppe" userId="S::annelien.poppe@toerismevlaanderen.be::5688b959-57c4-450e-b118-002639a58980" providerId="AD" clId="Web-{19F464E4-90F0-7B62-A015-493860454647}" dt="2023-06-19T12:41:58.985" v="20"/>
          <ac:cxnSpMkLst>
            <pc:docMk/>
            <pc:sldMk cId="3321060590" sldId="2577"/>
            <ac:cxnSpMk id="7" creationId="{D4196F40-C0D2-4C0A-8133-D7371A902759}"/>
          </ac:cxnSpMkLst>
        </pc:cxnChg>
        <pc:cxnChg chg="del">
          <ac:chgData name="Annelien Poppe" userId="S::annelien.poppe@toerismevlaanderen.be::5688b959-57c4-450e-b118-002639a58980" providerId="AD" clId="Web-{19F464E4-90F0-7B62-A015-493860454647}" dt="2023-06-19T12:41:55.016" v="19"/>
          <ac:cxnSpMkLst>
            <pc:docMk/>
            <pc:sldMk cId="3321060590" sldId="2577"/>
            <ac:cxnSpMk id="14" creationId="{E98732CA-36CC-43CD-8AD0-43E2735E0218}"/>
          </ac:cxnSpMkLst>
        </pc:cxnChg>
      </pc:sldChg>
      <pc:sldChg chg="delSp">
        <pc:chgData name="Annelien Poppe" userId="S::annelien.poppe@toerismevlaanderen.be::5688b959-57c4-450e-b118-002639a58980" providerId="AD" clId="Web-{19F464E4-90F0-7B62-A015-493860454647}" dt="2023-06-19T12:41:07.577" v="13"/>
        <pc:sldMkLst>
          <pc:docMk/>
          <pc:sldMk cId="450179129" sldId="2579"/>
        </pc:sldMkLst>
        <pc:spChg chg="del">
          <ac:chgData name="Annelien Poppe" userId="S::annelien.poppe@toerismevlaanderen.be::5688b959-57c4-450e-b118-002639a58980" providerId="AD" clId="Web-{19F464E4-90F0-7B62-A015-493860454647}" dt="2023-06-19T12:41:07.577" v="13"/>
          <ac:spMkLst>
            <pc:docMk/>
            <pc:sldMk cId="450179129" sldId="2579"/>
            <ac:spMk id="6" creationId="{9EA1A2EC-264A-41B4-ADB8-7FE6AE815F78}"/>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4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dirty="0"/>
              <a:t>Vakantiereizigers</a:t>
            </a:r>
          </a:p>
        </c:rich>
      </c:tx>
      <c:overlay val="0"/>
    </c:title>
    <c:autoTitleDeleted val="0"/>
    <c:plotArea>
      <c:layout>
        <c:manualLayout>
          <c:layoutTarget val="inner"/>
          <c:xMode val="edge"/>
          <c:yMode val="edge"/>
          <c:x val="0.3676186727164113"/>
          <c:y val="0.17293634016371373"/>
          <c:w val="0.38542713606334345"/>
          <c:h val="0.33817202954004844"/>
        </c:manualLayout>
      </c:layout>
      <c:barChart>
        <c:barDir val="bar"/>
        <c:grouping val="clustered"/>
        <c:varyColors val="0"/>
        <c:ser>
          <c:idx val="0"/>
          <c:order val="0"/>
          <c:tx>
            <c:strRef>
              <c:f>Blad1!$B$1</c:f>
              <c:strCache>
                <c:ptCount val="1"/>
                <c:pt idx="0">
                  <c:v>Kolom2</c:v>
                </c:pt>
              </c:strCache>
            </c:strRef>
          </c:tx>
          <c:spPr>
            <a:solidFill>
              <a:srgbClr val="FFF010"/>
            </a:solidFill>
            <a:effectLst/>
          </c:spPr>
          <c:invertIfNegative val="0"/>
          <c:dLbls>
            <c:dLbl>
              <c:idx val="0"/>
              <c:layout>
                <c:manualLayout>
                  <c:x val="0"/>
                  <c:y val="-6.3235915149370452E-3"/>
                </c:manualLayout>
              </c:layout>
              <c:tx>
                <c:rich>
                  <a:bodyPr/>
                  <a:lstStyle/>
                  <a:p>
                    <a:r>
                      <a:rPr lang="en-US" dirty="0"/>
                      <a:t>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FAA-4392-9B04-21203D0A99C7}"/>
                </c:ext>
              </c:extLst>
            </c:dLbl>
            <c:dLbl>
              <c:idx val="1"/>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F05-48AF-8321-AFBFC65D787C}"/>
                </c:ext>
              </c:extLst>
            </c:dLbl>
            <c:dLbl>
              <c:idx val="6"/>
              <c:layout>
                <c:manualLayout>
                  <c:x val="-4.4092323075212783E-3"/>
                  <c:y val="7.57630894159560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AA-4392-9B04-21203D0A99C7}"/>
                </c:ext>
              </c:extLst>
            </c:dLbl>
            <c:spPr>
              <a:noFill/>
              <a:ln>
                <a:noFill/>
              </a:ln>
              <a:effectLst/>
            </c:spPr>
            <c:txPr>
              <a:bodyPr/>
              <a:lstStyle/>
              <a:p>
                <a:pPr algn="ctr">
                  <a:defRPr sz="1800">
                    <a:latin typeface="FlandersArtSans-Medium" panose="000006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Ja</c:v>
                </c:pt>
                <c:pt idx="1">
                  <c:v>Neen</c:v>
                </c:pt>
              </c:strCache>
            </c:strRef>
          </c:cat>
          <c:val>
            <c:numRef>
              <c:f>Blad1!$B$2:$B$3</c:f>
              <c:numCache>
                <c:formatCode>0%</c:formatCode>
                <c:ptCount val="2"/>
                <c:pt idx="0">
                  <c:v>0.83</c:v>
                </c:pt>
                <c:pt idx="1">
                  <c:v>0.17</c:v>
                </c:pt>
              </c:numCache>
            </c:numRef>
          </c:val>
          <c:extLst>
            <c:ext xmlns:c16="http://schemas.microsoft.com/office/drawing/2014/chart" uri="{C3380CC4-5D6E-409C-BE32-E72D297353CC}">
              <c16:uniqueId val="{00000001-BFAA-4392-9B04-21203D0A99C7}"/>
            </c:ext>
          </c:extLst>
        </c:ser>
        <c:dLbls>
          <c:dLblPos val="outEnd"/>
          <c:showLegendKey val="0"/>
          <c:showVal val="1"/>
          <c:showCatName val="0"/>
          <c:showSerName val="0"/>
          <c:showPercent val="0"/>
          <c:showBubbleSize val="0"/>
        </c:dLbls>
        <c:gapWidth val="150"/>
        <c:axId val="537268032"/>
        <c:axId val="537264112"/>
      </c:barChart>
      <c:catAx>
        <c:axId val="537268032"/>
        <c:scaling>
          <c:orientation val="maxMin"/>
        </c:scaling>
        <c:delete val="0"/>
        <c:axPos val="l"/>
        <c:numFmt formatCode="General" sourceLinked="0"/>
        <c:majorTickMark val="out"/>
        <c:minorTickMark val="none"/>
        <c:tickLblPos val="nextTo"/>
        <c:spPr>
          <a:ln>
            <a:noFill/>
          </a:ln>
        </c:spPr>
        <c:txPr>
          <a:bodyPr/>
          <a:lstStyle/>
          <a:p>
            <a:pPr>
              <a:defRPr sz="1200">
                <a:latin typeface="FlandersArtSans-Regular" panose="00000500000000000000" pitchFamily="2" charset="0"/>
              </a:defRPr>
            </a:pPr>
            <a:endParaRPr lang="en-US"/>
          </a:p>
        </c:txPr>
        <c:crossAx val="537264112"/>
        <c:crosses val="autoZero"/>
        <c:auto val="1"/>
        <c:lblAlgn val="ctr"/>
        <c:lblOffset val="100"/>
        <c:noMultiLvlLbl val="0"/>
      </c:catAx>
      <c:valAx>
        <c:axId val="537264112"/>
        <c:scaling>
          <c:orientation val="minMax"/>
          <c:max val="1"/>
        </c:scaling>
        <c:delete val="1"/>
        <c:axPos val="t"/>
        <c:numFmt formatCode="0%" sourceLinked="1"/>
        <c:majorTickMark val="out"/>
        <c:minorTickMark val="none"/>
        <c:tickLblPos val="none"/>
        <c:crossAx val="537268032"/>
        <c:crosses val="autoZero"/>
        <c:crossBetween val="between"/>
      </c:valAx>
    </c:plotArea>
    <c:plotVisOnly val="1"/>
    <c:dispBlanksAs val="gap"/>
    <c:showDLblsOverMax val="0"/>
  </c:chart>
  <c:txPr>
    <a:bodyPr/>
    <a:lstStyle/>
    <a:p>
      <a:pPr>
        <a:defRPr sz="1050">
          <a:latin typeface="Franklin Gothic Book" panose="020B05030201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5384615384615385E-3"/>
          <c:y val="0.10247983981588447"/>
          <c:w val="0.9979632949727345"/>
          <c:h val="0.63059488285235743"/>
        </c:manualLayout>
      </c:layout>
      <c:barChart>
        <c:barDir val="col"/>
        <c:grouping val="clustered"/>
        <c:varyColors val="0"/>
        <c:ser>
          <c:idx val="0"/>
          <c:order val="0"/>
          <c:tx>
            <c:strRef>
              <c:f>Blad1!$B$1</c:f>
              <c:strCache>
                <c:ptCount val="1"/>
                <c:pt idx="0">
                  <c:v>NPS 2022</c:v>
                </c:pt>
              </c:strCache>
            </c:strRef>
          </c:tx>
          <c:spPr>
            <a:solidFill>
              <a:srgbClr val="FFED00"/>
            </a:solidFill>
          </c:spPr>
          <c:invertIfNegative val="0"/>
          <c:dPt>
            <c:idx val="0"/>
            <c:invertIfNegative val="0"/>
            <c:bubble3D val="0"/>
            <c:extLst>
              <c:ext xmlns:c16="http://schemas.microsoft.com/office/drawing/2014/chart" uri="{C3380CC4-5D6E-409C-BE32-E72D297353CC}">
                <c16:uniqueId val="{00000001-C266-4F0A-B8C6-C007E3D3A018}"/>
              </c:ext>
            </c:extLst>
          </c:dPt>
          <c:dPt>
            <c:idx val="1"/>
            <c:invertIfNegative val="0"/>
            <c:bubble3D val="0"/>
            <c:extLst>
              <c:ext xmlns:c16="http://schemas.microsoft.com/office/drawing/2014/chart" uri="{C3380CC4-5D6E-409C-BE32-E72D297353CC}">
                <c16:uniqueId val="{00000002-C266-4F0A-B8C6-C007E3D3A018}"/>
              </c:ext>
            </c:extLst>
          </c:dPt>
          <c:dPt>
            <c:idx val="2"/>
            <c:invertIfNegative val="0"/>
            <c:bubble3D val="0"/>
            <c:extLst>
              <c:ext xmlns:c16="http://schemas.microsoft.com/office/drawing/2014/chart" uri="{C3380CC4-5D6E-409C-BE32-E72D297353CC}">
                <c16:uniqueId val="{00000003-C266-4F0A-B8C6-C007E3D3A018}"/>
              </c:ext>
            </c:extLst>
          </c:dPt>
          <c:dPt>
            <c:idx val="3"/>
            <c:invertIfNegative val="0"/>
            <c:bubble3D val="0"/>
            <c:extLst>
              <c:ext xmlns:c16="http://schemas.microsoft.com/office/drawing/2014/chart" uri="{C3380CC4-5D6E-409C-BE32-E72D297353CC}">
                <c16:uniqueId val="{00000004-C266-4F0A-B8C6-C007E3D3A018}"/>
              </c:ext>
            </c:extLst>
          </c:dPt>
          <c:dPt>
            <c:idx val="4"/>
            <c:invertIfNegative val="0"/>
            <c:bubble3D val="0"/>
            <c:extLst>
              <c:ext xmlns:c16="http://schemas.microsoft.com/office/drawing/2014/chart" uri="{C3380CC4-5D6E-409C-BE32-E72D297353CC}">
                <c16:uniqueId val="{00000005-C266-4F0A-B8C6-C007E3D3A018}"/>
              </c:ext>
            </c:extLst>
          </c:dPt>
          <c:dPt>
            <c:idx val="5"/>
            <c:invertIfNegative val="0"/>
            <c:bubble3D val="0"/>
            <c:extLst>
              <c:ext xmlns:c16="http://schemas.microsoft.com/office/drawing/2014/chart" uri="{C3380CC4-5D6E-409C-BE32-E72D297353CC}">
                <c16:uniqueId val="{00000006-C266-4F0A-B8C6-C007E3D3A018}"/>
              </c:ext>
            </c:extLst>
          </c:dPt>
          <c:dPt>
            <c:idx val="6"/>
            <c:invertIfNegative val="0"/>
            <c:bubble3D val="0"/>
            <c:extLst>
              <c:ext xmlns:c16="http://schemas.microsoft.com/office/drawing/2014/chart" uri="{C3380CC4-5D6E-409C-BE32-E72D297353CC}">
                <c16:uniqueId val="{00000007-C266-4F0A-B8C6-C007E3D3A018}"/>
              </c:ext>
            </c:extLst>
          </c:dPt>
          <c:dPt>
            <c:idx val="7"/>
            <c:invertIfNegative val="0"/>
            <c:bubble3D val="0"/>
            <c:extLst>
              <c:ext xmlns:c16="http://schemas.microsoft.com/office/drawing/2014/chart" uri="{C3380CC4-5D6E-409C-BE32-E72D297353CC}">
                <c16:uniqueId val="{00000008-C266-4F0A-B8C6-C007E3D3A018}"/>
              </c:ext>
            </c:extLst>
          </c:dPt>
          <c:dPt>
            <c:idx val="8"/>
            <c:invertIfNegative val="0"/>
            <c:bubble3D val="0"/>
            <c:extLst>
              <c:ext xmlns:c16="http://schemas.microsoft.com/office/drawing/2014/chart" uri="{C3380CC4-5D6E-409C-BE32-E72D297353CC}">
                <c16:uniqueId val="{00000009-C266-4F0A-B8C6-C007E3D3A018}"/>
              </c:ext>
            </c:extLst>
          </c:dPt>
          <c:dPt>
            <c:idx val="9"/>
            <c:invertIfNegative val="0"/>
            <c:bubble3D val="0"/>
            <c:spPr>
              <a:solidFill>
                <a:srgbClr val="FFED00"/>
              </a:solidFill>
              <a:scene3d>
                <a:camera prst="orthographicFront"/>
                <a:lightRig rig="threePt" dir="t"/>
              </a:scene3d>
            </c:spPr>
            <c:extLst>
              <c:ext xmlns:c16="http://schemas.microsoft.com/office/drawing/2014/chart" uri="{C3380CC4-5D6E-409C-BE32-E72D297353CC}">
                <c16:uniqueId val="{0000000B-C266-4F0A-B8C6-C007E3D3A018}"/>
              </c:ext>
            </c:extLst>
          </c:dPt>
          <c:dPt>
            <c:idx val="10"/>
            <c:invertIfNegative val="0"/>
            <c:bubble3D val="0"/>
            <c:spPr>
              <a:solidFill>
                <a:srgbClr val="FFED00"/>
              </a:solidFill>
              <a:scene3d>
                <a:camera prst="orthographicFront"/>
                <a:lightRig rig="threePt" dir="t"/>
              </a:scene3d>
            </c:spPr>
            <c:extLst>
              <c:ext xmlns:c16="http://schemas.microsoft.com/office/drawing/2014/chart" uri="{C3380CC4-5D6E-409C-BE32-E72D297353CC}">
                <c16:uniqueId val="{0000000D-C266-4F0A-B8C6-C007E3D3A018}"/>
              </c:ext>
            </c:extLst>
          </c:dPt>
          <c:dLbls>
            <c:dLbl>
              <c:idx val="4"/>
              <c:layout>
                <c:manualLayout>
                  <c:x val="-6.9241606318033062E-3"/>
                  <c:y val="-2.5811574153739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66-4F0A-B8C6-C007E3D3A018}"/>
                </c:ext>
              </c:extLst>
            </c:dLbl>
            <c:spPr>
              <a:noFill/>
              <a:ln>
                <a:noFill/>
              </a:ln>
              <a:effectLst/>
            </c:spPr>
            <c:txPr>
              <a:bodyPr wrap="square" lIns="38100" tIns="19050" rIns="38100" bIns="19050" anchor="ctr">
                <a:spAutoFit/>
              </a:bodyPr>
              <a:lstStyle/>
              <a:p>
                <a:pPr>
                  <a:defRPr sz="1100" b="1">
                    <a:latin typeface="FlandersArtSans-Regular" panose="020B0604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###0%</c:formatCode>
                <c:ptCount val="11"/>
                <c:pt idx="0">
                  <c:v>5.0000000000000001E-3</c:v>
                </c:pt>
                <c:pt idx="1">
                  <c:v>2E-3</c:v>
                </c:pt>
                <c:pt idx="2">
                  <c:v>2.1000000000000001E-2</c:v>
                </c:pt>
                <c:pt idx="3">
                  <c:v>9.0000000000000011E-3</c:v>
                </c:pt>
                <c:pt idx="4">
                  <c:v>2.1999999999999999E-2</c:v>
                </c:pt>
                <c:pt idx="5">
                  <c:v>8.3000000000000004E-2</c:v>
                </c:pt>
                <c:pt idx="6">
                  <c:v>9.4E-2</c:v>
                </c:pt>
                <c:pt idx="7">
                  <c:v>0.189</c:v>
                </c:pt>
                <c:pt idx="8">
                  <c:v>0.317</c:v>
                </c:pt>
                <c:pt idx="9">
                  <c:v>0.13800000000000001</c:v>
                </c:pt>
                <c:pt idx="10">
                  <c:v>0.11799999999999999</c:v>
                </c:pt>
              </c:numCache>
            </c:numRef>
          </c:val>
          <c:extLst>
            <c:ext xmlns:c16="http://schemas.microsoft.com/office/drawing/2014/chart" uri="{C3380CC4-5D6E-409C-BE32-E72D297353CC}">
              <c16:uniqueId val="{0000000E-C266-4F0A-B8C6-C007E3D3A018}"/>
            </c:ext>
          </c:extLst>
        </c:ser>
        <c:dLbls>
          <c:dLblPos val="outEnd"/>
          <c:showLegendKey val="0"/>
          <c:showVal val="1"/>
          <c:showCatName val="0"/>
          <c:showSerName val="0"/>
          <c:showPercent val="0"/>
          <c:showBubbleSize val="0"/>
        </c:dLbls>
        <c:gapWidth val="150"/>
        <c:axId val="537294296"/>
        <c:axId val="537297824"/>
      </c:barChart>
      <c:catAx>
        <c:axId val="537294296"/>
        <c:scaling>
          <c:orientation val="minMax"/>
        </c:scaling>
        <c:delete val="0"/>
        <c:axPos val="b"/>
        <c:numFmt formatCode="General" sourceLinked="0"/>
        <c:majorTickMark val="out"/>
        <c:minorTickMark val="none"/>
        <c:tickLblPos val="nextTo"/>
        <c:spPr>
          <a:ln>
            <a:noFill/>
          </a:ln>
        </c:spPr>
        <c:txPr>
          <a:bodyPr/>
          <a:lstStyle/>
          <a:p>
            <a:pPr>
              <a:defRPr sz="1000">
                <a:solidFill>
                  <a:schemeClr val="tx1"/>
                </a:solidFill>
                <a:latin typeface="FlandersArtSans-Regular" panose="00000500000000000000" pitchFamily="2" charset="0"/>
              </a:defRPr>
            </a:pPr>
            <a:endParaRPr lang="en-US"/>
          </a:p>
        </c:txPr>
        <c:crossAx val="537297824"/>
        <c:crosses val="autoZero"/>
        <c:auto val="1"/>
        <c:lblAlgn val="ctr"/>
        <c:lblOffset val="100"/>
        <c:noMultiLvlLbl val="0"/>
      </c:catAx>
      <c:valAx>
        <c:axId val="537297824"/>
        <c:scaling>
          <c:orientation val="minMax"/>
          <c:max val="0.8"/>
          <c:min val="0"/>
        </c:scaling>
        <c:delete val="1"/>
        <c:axPos val="l"/>
        <c:numFmt formatCode="###0%" sourceLinked="1"/>
        <c:majorTickMark val="out"/>
        <c:minorTickMark val="none"/>
        <c:tickLblPos val="none"/>
        <c:crossAx val="537294296"/>
        <c:crosses val="autoZero"/>
        <c:crossBetween val="between"/>
      </c:valAx>
      <c:spPr>
        <a:noFill/>
        <a:ln>
          <a:noFill/>
        </a:ln>
      </c:spPr>
    </c:plotArea>
    <c:legend>
      <c:legendPos val="b"/>
      <c:overlay val="0"/>
      <c:txPr>
        <a:bodyPr/>
        <a:lstStyle/>
        <a:p>
          <a:pPr>
            <a:defRPr sz="1000">
              <a:latin typeface="FlandersArtSans-Regular" panose="00000500000000000000"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28363762964413E-2"/>
          <c:y val="0.1283085640554166"/>
          <c:w val="0.90094327247407113"/>
          <c:h val="0.7983722564843454"/>
        </c:manualLayout>
      </c:layout>
      <c:barChart>
        <c:barDir val="bar"/>
        <c:grouping val="percentStacked"/>
        <c:varyColors val="0"/>
        <c:ser>
          <c:idx val="0"/>
          <c:order val="0"/>
          <c:tx>
            <c:strRef>
              <c:f>Blad1!$B$1</c:f>
              <c:strCache>
                <c:ptCount val="1"/>
                <c:pt idx="0">
                  <c:v>Criticasters (0-6)</c:v>
                </c:pt>
              </c:strCache>
            </c:strRef>
          </c:tx>
          <c:spPr>
            <a:solidFill>
              <a:srgbClr val="7F7F7F"/>
            </a:solidFill>
            <a:ln>
              <a:noFill/>
            </a:ln>
            <a:effectLst/>
          </c:spPr>
          <c:invertIfNegative val="0"/>
          <c:cat>
            <c:strRef>
              <c:f>Blad1!$A$2</c:f>
              <c:strCache>
                <c:ptCount val="1"/>
                <c:pt idx="0">
                  <c:v>Categorie 1</c:v>
                </c:pt>
              </c:strCache>
            </c:strRef>
          </c:cat>
          <c:val>
            <c:numRef>
              <c:f>Blad1!$B$2</c:f>
              <c:numCache>
                <c:formatCode>###0%</c:formatCode>
                <c:ptCount val="1"/>
                <c:pt idx="0">
                  <c:v>0.23799999999999999</c:v>
                </c:pt>
              </c:numCache>
            </c:numRef>
          </c:val>
          <c:extLst>
            <c:ext xmlns:c16="http://schemas.microsoft.com/office/drawing/2014/chart" uri="{C3380CC4-5D6E-409C-BE32-E72D297353CC}">
              <c16:uniqueId val="{00000000-C2C3-4536-B543-B79B3DD5C9ED}"/>
            </c:ext>
          </c:extLst>
        </c:ser>
        <c:ser>
          <c:idx val="1"/>
          <c:order val="1"/>
          <c:tx>
            <c:strRef>
              <c:f>Blad1!$C$1</c:f>
              <c:strCache>
                <c:ptCount val="1"/>
                <c:pt idx="0">
                  <c:v>Passief Tevredenen (7-8)</c:v>
                </c:pt>
              </c:strCache>
            </c:strRef>
          </c:tx>
          <c:spPr>
            <a:solidFill>
              <a:srgbClr val="C4BD97"/>
            </a:solidFill>
            <a:ln>
              <a:noFill/>
            </a:ln>
            <a:effectLst/>
          </c:spPr>
          <c:invertIfNegative val="0"/>
          <c:cat>
            <c:strRef>
              <c:f>Blad1!$A$2</c:f>
              <c:strCache>
                <c:ptCount val="1"/>
                <c:pt idx="0">
                  <c:v>Categorie 1</c:v>
                </c:pt>
              </c:strCache>
            </c:strRef>
          </c:cat>
          <c:val>
            <c:numRef>
              <c:f>Blad1!$C$2</c:f>
              <c:numCache>
                <c:formatCode>###0%</c:formatCode>
                <c:ptCount val="1"/>
                <c:pt idx="0">
                  <c:v>0.50600000000000001</c:v>
                </c:pt>
              </c:numCache>
            </c:numRef>
          </c:val>
          <c:extLst>
            <c:ext xmlns:c16="http://schemas.microsoft.com/office/drawing/2014/chart" uri="{C3380CC4-5D6E-409C-BE32-E72D297353CC}">
              <c16:uniqueId val="{00000001-C2C3-4536-B543-B79B3DD5C9ED}"/>
            </c:ext>
          </c:extLst>
        </c:ser>
        <c:ser>
          <c:idx val="2"/>
          <c:order val="2"/>
          <c:tx>
            <c:strRef>
              <c:f>Blad1!$D$1</c:f>
              <c:strCache>
                <c:ptCount val="1"/>
                <c:pt idx="0">
                  <c:v>Promotors (9-10)</c:v>
                </c:pt>
              </c:strCache>
            </c:strRef>
          </c:tx>
          <c:spPr>
            <a:solidFill>
              <a:srgbClr val="FFF010"/>
            </a:solidFill>
            <a:ln>
              <a:noFill/>
            </a:ln>
            <a:effectLst/>
          </c:spPr>
          <c:invertIfNegative val="0"/>
          <c:cat>
            <c:strRef>
              <c:f>Blad1!$A$2</c:f>
              <c:strCache>
                <c:ptCount val="1"/>
                <c:pt idx="0">
                  <c:v>Categorie 1</c:v>
                </c:pt>
              </c:strCache>
            </c:strRef>
          </c:cat>
          <c:val>
            <c:numRef>
              <c:f>Blad1!$D$2</c:f>
              <c:numCache>
                <c:formatCode>###0%</c:formatCode>
                <c:ptCount val="1"/>
                <c:pt idx="0">
                  <c:v>0.25600000000000001</c:v>
                </c:pt>
              </c:numCache>
            </c:numRef>
          </c:val>
          <c:extLst>
            <c:ext xmlns:c16="http://schemas.microsoft.com/office/drawing/2014/chart" uri="{C3380CC4-5D6E-409C-BE32-E72D297353CC}">
              <c16:uniqueId val="{00000002-C2C3-4536-B543-B79B3DD5C9ED}"/>
            </c:ext>
          </c:extLst>
        </c:ser>
        <c:dLbls>
          <c:showLegendKey val="0"/>
          <c:showVal val="0"/>
          <c:showCatName val="0"/>
          <c:showSerName val="0"/>
          <c:showPercent val="0"/>
          <c:showBubbleSize val="0"/>
        </c:dLbls>
        <c:gapWidth val="150"/>
        <c:overlap val="100"/>
        <c:axId val="1172700224"/>
        <c:axId val="1172702304"/>
      </c:barChart>
      <c:catAx>
        <c:axId val="1172700224"/>
        <c:scaling>
          <c:orientation val="minMax"/>
        </c:scaling>
        <c:delete val="1"/>
        <c:axPos val="l"/>
        <c:numFmt formatCode="General" sourceLinked="1"/>
        <c:majorTickMark val="none"/>
        <c:minorTickMark val="none"/>
        <c:tickLblPos val="nextTo"/>
        <c:crossAx val="1172702304"/>
        <c:crosses val="autoZero"/>
        <c:auto val="1"/>
        <c:lblAlgn val="ctr"/>
        <c:lblOffset val="100"/>
        <c:noMultiLvlLbl val="0"/>
      </c:catAx>
      <c:valAx>
        <c:axId val="1172702304"/>
        <c:scaling>
          <c:orientation val="minMax"/>
        </c:scaling>
        <c:delete val="1"/>
        <c:axPos val="b"/>
        <c:numFmt formatCode="0%" sourceLinked="1"/>
        <c:majorTickMark val="none"/>
        <c:minorTickMark val="none"/>
        <c:tickLblPos val="nextTo"/>
        <c:crossAx val="117270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13186551301801"/>
          <c:y val="4.074013189333843E-2"/>
          <c:w val="0.50082150971161421"/>
          <c:h val="0.90443854961024095"/>
        </c:manualLayout>
      </c:layout>
      <c:barChart>
        <c:barDir val="bar"/>
        <c:grouping val="clustered"/>
        <c:varyColors val="0"/>
        <c:ser>
          <c:idx val="0"/>
          <c:order val="0"/>
          <c:tx>
            <c:strRef>
              <c:f>Blad1!$B$1</c:f>
              <c:strCache>
                <c:ptCount val="1"/>
                <c:pt idx="0">
                  <c:v>Nee, ken ik niet</c:v>
                </c:pt>
              </c:strCache>
            </c:strRef>
          </c:tx>
          <c:spPr>
            <a:solidFill>
              <a:srgbClr val="FAC090"/>
            </a:solidFill>
            <a:ln>
              <a:noFill/>
            </a:ln>
            <a:effectLst/>
          </c:spPr>
          <c:invertIfNegative val="0"/>
          <c:dPt>
            <c:idx val="0"/>
            <c:invertIfNegative val="0"/>
            <c:bubble3D val="0"/>
            <c:spPr>
              <a:solidFill>
                <a:srgbClr val="FAC090"/>
              </a:solidFill>
              <a:ln>
                <a:noFill/>
              </a:ln>
              <a:effectLst/>
            </c:spPr>
            <c:extLst>
              <c:ext xmlns:c16="http://schemas.microsoft.com/office/drawing/2014/chart" uri="{C3380CC4-5D6E-409C-BE32-E72D297353CC}">
                <c16:uniqueId val="{00000001-7531-4702-B851-F8D537D65E27}"/>
              </c:ext>
            </c:extLst>
          </c:dPt>
          <c:dPt>
            <c:idx val="1"/>
            <c:invertIfNegative val="0"/>
            <c:bubble3D val="0"/>
            <c:spPr>
              <a:solidFill>
                <a:srgbClr val="FAC090"/>
              </a:solidFill>
              <a:ln>
                <a:noFill/>
              </a:ln>
              <a:effectLst/>
            </c:spPr>
            <c:extLst>
              <c:ext xmlns:c16="http://schemas.microsoft.com/office/drawing/2014/chart" uri="{C3380CC4-5D6E-409C-BE32-E72D297353CC}">
                <c16:uniqueId val="{00000003-7531-4702-B851-F8D537D65E27}"/>
              </c:ext>
            </c:extLst>
          </c:dPt>
          <c:dPt>
            <c:idx val="2"/>
            <c:invertIfNegative val="0"/>
            <c:bubble3D val="0"/>
            <c:spPr>
              <a:solidFill>
                <a:srgbClr val="FAC090"/>
              </a:solidFill>
              <a:ln>
                <a:noFill/>
              </a:ln>
              <a:effectLst/>
            </c:spPr>
            <c:extLst>
              <c:ext xmlns:c16="http://schemas.microsoft.com/office/drawing/2014/chart" uri="{C3380CC4-5D6E-409C-BE32-E72D297353CC}">
                <c16:uniqueId val="{00000005-7531-4702-B851-F8D537D65E27}"/>
              </c:ext>
            </c:extLst>
          </c:dPt>
          <c:dPt>
            <c:idx val="3"/>
            <c:invertIfNegative val="0"/>
            <c:bubble3D val="0"/>
            <c:spPr>
              <a:solidFill>
                <a:srgbClr val="FAC090"/>
              </a:solidFill>
              <a:ln>
                <a:noFill/>
              </a:ln>
              <a:effectLst/>
            </c:spPr>
            <c:extLst>
              <c:ext xmlns:c16="http://schemas.microsoft.com/office/drawing/2014/chart" uri="{C3380CC4-5D6E-409C-BE32-E72D297353CC}">
                <c16:uniqueId val="{00000007-7531-4702-B851-F8D537D65E2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landersArtSans-Regular" panose="020B0604020202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Wandelnetwerk (knooppunten)</c:v>
                </c:pt>
                <c:pt idx="1">
                  <c:v>Langeafstandsroutes (zoals GR)</c:v>
                </c:pt>
              </c:strCache>
            </c:strRef>
          </c:cat>
          <c:val>
            <c:numRef>
              <c:f>Blad1!$B$2:$B$3</c:f>
              <c:numCache>
                <c:formatCode>0%</c:formatCode>
                <c:ptCount val="2"/>
                <c:pt idx="0" formatCode="###0%">
                  <c:v>0.24399999999999999</c:v>
                </c:pt>
                <c:pt idx="1">
                  <c:v>0.39200000000000002</c:v>
                </c:pt>
              </c:numCache>
            </c:numRef>
          </c:val>
          <c:extLst>
            <c:ext xmlns:c16="http://schemas.microsoft.com/office/drawing/2014/chart" uri="{C3380CC4-5D6E-409C-BE32-E72D297353CC}">
              <c16:uniqueId val="{00000008-7531-4702-B851-F8D537D65E27}"/>
            </c:ext>
          </c:extLst>
        </c:ser>
        <c:ser>
          <c:idx val="1"/>
          <c:order val="1"/>
          <c:tx>
            <c:strRef>
              <c:f>Blad1!$C$1</c:f>
              <c:strCache>
                <c:ptCount val="1"/>
                <c:pt idx="0">
                  <c:v>Ja, ik ken het maar maakte er nog geen gebruik van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landersArtSans-Regular" panose="020B0604020202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Wandelnetwerk (knooppunten)</c:v>
                </c:pt>
                <c:pt idx="1">
                  <c:v>Langeafstandsroutes (zoals GR)</c:v>
                </c:pt>
              </c:strCache>
            </c:strRef>
          </c:cat>
          <c:val>
            <c:numRef>
              <c:f>Blad1!$C$2:$C$3</c:f>
              <c:numCache>
                <c:formatCode>###0%</c:formatCode>
                <c:ptCount val="2"/>
                <c:pt idx="0">
                  <c:v>0.35699999999999998</c:v>
                </c:pt>
                <c:pt idx="1">
                  <c:v>0.48199999999999998</c:v>
                </c:pt>
              </c:numCache>
            </c:numRef>
          </c:val>
          <c:extLst>
            <c:ext xmlns:c16="http://schemas.microsoft.com/office/drawing/2014/chart" uri="{C3380CC4-5D6E-409C-BE32-E72D297353CC}">
              <c16:uniqueId val="{00000009-7531-4702-B851-F8D537D65E27}"/>
            </c:ext>
          </c:extLst>
        </c:ser>
        <c:ser>
          <c:idx val="2"/>
          <c:order val="2"/>
          <c:tx>
            <c:strRef>
              <c:f>Blad1!$D$1</c:f>
              <c:strCache>
                <c:ptCount val="1"/>
                <c:pt idx="0">
                  <c:v>Ja, ik ken het en maakte er al gebruik van</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landersArtSans-Regular" panose="020B0604020202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Wandelnetwerk (knooppunten)</c:v>
                </c:pt>
                <c:pt idx="1">
                  <c:v>Langeafstandsroutes (zoals GR)</c:v>
                </c:pt>
              </c:strCache>
            </c:strRef>
          </c:cat>
          <c:val>
            <c:numRef>
              <c:f>Blad1!$D$2:$D$3</c:f>
              <c:numCache>
                <c:formatCode>###0%</c:formatCode>
                <c:ptCount val="2"/>
                <c:pt idx="0">
                  <c:v>0.4</c:v>
                </c:pt>
                <c:pt idx="1">
                  <c:v>0.127</c:v>
                </c:pt>
              </c:numCache>
            </c:numRef>
          </c:val>
          <c:extLst>
            <c:ext xmlns:c16="http://schemas.microsoft.com/office/drawing/2014/chart" uri="{C3380CC4-5D6E-409C-BE32-E72D297353CC}">
              <c16:uniqueId val="{0000000A-7531-4702-B851-F8D537D65E27}"/>
            </c:ext>
          </c:extLst>
        </c:ser>
        <c:dLbls>
          <c:dLblPos val="outEnd"/>
          <c:showLegendKey val="0"/>
          <c:showVal val="1"/>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854357563295"/>
          <c:y val="9.0975648528008007E-4"/>
          <c:w val="0.50082150971161421"/>
          <c:h val="0.90443854961024095"/>
        </c:manualLayout>
      </c:layout>
      <c:barChart>
        <c:barDir val="bar"/>
        <c:grouping val="clustered"/>
        <c:varyColors val="0"/>
        <c:ser>
          <c:idx val="0"/>
          <c:order val="0"/>
          <c:tx>
            <c:strRef>
              <c:f>Blad1!$B$1</c:f>
              <c:strCache>
                <c:ptCount val="1"/>
                <c:pt idx="0">
                  <c:v>Kolom1</c:v>
                </c:pt>
              </c:strCache>
            </c:strRef>
          </c:tx>
          <c:spPr>
            <a:solidFill>
              <a:srgbClr val="FFFF0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5700-48C3-BE3C-9AE66660E29A}"/>
              </c:ext>
            </c:extLst>
          </c:dPt>
          <c:dPt>
            <c:idx val="1"/>
            <c:invertIfNegative val="0"/>
            <c:bubble3D val="0"/>
            <c:spPr>
              <a:solidFill>
                <a:srgbClr val="FFFF00"/>
              </a:solidFill>
              <a:ln>
                <a:noFill/>
              </a:ln>
              <a:effectLst/>
            </c:spPr>
            <c:extLst>
              <c:ext xmlns:c16="http://schemas.microsoft.com/office/drawing/2014/chart" uri="{C3380CC4-5D6E-409C-BE32-E72D297353CC}">
                <c16:uniqueId val="{00000003-5700-48C3-BE3C-9AE66660E29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Blad1!$A$2:$A$21</c:f>
              <c:strCache>
                <c:ptCount val="2"/>
                <c:pt idx="0">
                  <c:v>Akkoord</c:v>
                </c:pt>
                <c:pt idx="1">
                  <c:v>Niet akkoord</c:v>
                </c:pt>
              </c:strCache>
              <c:extLst/>
            </c:strRef>
          </c:cat>
          <c:val>
            <c:numRef>
              <c:f>Blad1!$B$2:$B$21</c:f>
              <c:numCache>
                <c:formatCode>###0%</c:formatCode>
                <c:ptCount val="2"/>
                <c:pt idx="0">
                  <c:v>0.85</c:v>
                </c:pt>
                <c:pt idx="1">
                  <c:v>0.15</c:v>
                </c:pt>
              </c:numCache>
              <c:extLst/>
            </c:numRef>
          </c:val>
          <c:extLst>
            <c:ext xmlns:c16="http://schemas.microsoft.com/office/drawing/2014/chart" uri="{C3380CC4-5D6E-409C-BE32-E72D297353CC}">
              <c16:uniqueId val="{00000008-5700-48C3-BE3C-9AE66660E29A}"/>
            </c:ext>
          </c:extLst>
        </c:ser>
        <c:dLbls>
          <c:showLegendKey val="0"/>
          <c:showVal val="0"/>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69362790510275"/>
          <c:y val="7.6257563035197068E-2"/>
          <c:w val="0.7436382811788087"/>
          <c:h val="0.71916863510826157"/>
        </c:manualLayout>
      </c:layout>
      <c:barChart>
        <c:barDir val="bar"/>
        <c:grouping val="stacked"/>
        <c:varyColors val="0"/>
        <c:ser>
          <c:idx val="0"/>
          <c:order val="0"/>
          <c:tx>
            <c:strRef>
              <c:f>Sheet1!$B$1</c:f>
              <c:strCache>
                <c:ptCount val="1"/>
                <c:pt idx="0">
                  <c:v>Nee, ken ik niet</c:v>
                </c:pt>
              </c:strCache>
            </c:strRef>
          </c:tx>
          <c:spPr>
            <a:solidFill>
              <a:srgbClr val="FAC0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Knooppunten</c:v>
                </c:pt>
                <c:pt idx="1">
                  <c:v>Ronde van Vlaanderen routes</c:v>
                </c:pt>
                <c:pt idx="2">
                  <c:v>Icoonfietsroutes</c:v>
                </c:pt>
              </c:strCache>
            </c:strRef>
          </c:cat>
          <c:val>
            <c:numRef>
              <c:f>Sheet1!$B$2:$B$4</c:f>
              <c:numCache>
                <c:formatCode>###0%</c:formatCode>
                <c:ptCount val="3"/>
                <c:pt idx="0">
                  <c:v>0.25800000000000001</c:v>
                </c:pt>
                <c:pt idx="1">
                  <c:v>0.45200000000000001</c:v>
                </c:pt>
                <c:pt idx="2">
                  <c:v>0.79099999999999993</c:v>
                </c:pt>
              </c:numCache>
            </c:numRef>
          </c:val>
          <c:extLst>
            <c:ext xmlns:c16="http://schemas.microsoft.com/office/drawing/2014/chart" uri="{C3380CC4-5D6E-409C-BE32-E72D297353CC}">
              <c16:uniqueId val="{00000000-15A9-4495-B28D-03E9E1D011ED}"/>
            </c:ext>
          </c:extLst>
        </c:ser>
        <c:ser>
          <c:idx val="1"/>
          <c:order val="1"/>
          <c:tx>
            <c:strRef>
              <c:f>Sheet1!$C$1</c:f>
              <c:strCache>
                <c:ptCount val="1"/>
                <c:pt idx="0">
                  <c:v>Ja, ik ken het maar maakte er nog geen gebruik van</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Knooppunten</c:v>
                </c:pt>
                <c:pt idx="1">
                  <c:v>Ronde van Vlaanderen routes</c:v>
                </c:pt>
                <c:pt idx="2">
                  <c:v>Icoonfietsroutes</c:v>
                </c:pt>
              </c:strCache>
            </c:strRef>
          </c:cat>
          <c:val>
            <c:numRef>
              <c:f>Sheet1!$C$2:$C$4</c:f>
              <c:numCache>
                <c:formatCode>###0%</c:formatCode>
                <c:ptCount val="3"/>
                <c:pt idx="0">
                  <c:v>0.34799999999999998</c:v>
                </c:pt>
                <c:pt idx="1">
                  <c:v>0.47899999999999998</c:v>
                </c:pt>
                <c:pt idx="2">
                  <c:v>0.16</c:v>
                </c:pt>
              </c:numCache>
            </c:numRef>
          </c:val>
          <c:extLst>
            <c:ext xmlns:c16="http://schemas.microsoft.com/office/drawing/2014/chart" uri="{C3380CC4-5D6E-409C-BE32-E72D297353CC}">
              <c16:uniqueId val="{00000001-15A9-4495-B28D-03E9E1D011ED}"/>
            </c:ext>
          </c:extLst>
        </c:ser>
        <c:ser>
          <c:idx val="2"/>
          <c:order val="2"/>
          <c:tx>
            <c:strRef>
              <c:f>Sheet1!$D$1</c:f>
              <c:strCache>
                <c:ptCount val="1"/>
                <c:pt idx="0">
                  <c:v>Ja, ik ken het en maakte er al gebruik van</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Knooppunten</c:v>
                </c:pt>
                <c:pt idx="1">
                  <c:v>Ronde van Vlaanderen routes</c:v>
                </c:pt>
                <c:pt idx="2">
                  <c:v>Icoonfietsroutes</c:v>
                </c:pt>
              </c:strCache>
            </c:strRef>
          </c:cat>
          <c:val>
            <c:numRef>
              <c:f>Sheet1!$D$2:$D$4</c:f>
              <c:numCache>
                <c:formatCode>###0%</c:formatCode>
                <c:ptCount val="3"/>
                <c:pt idx="0">
                  <c:v>0.39400000000000002</c:v>
                </c:pt>
                <c:pt idx="1">
                  <c:v>6.9000000000000006E-2</c:v>
                </c:pt>
                <c:pt idx="2">
                  <c:v>4.9000000000000002E-2</c:v>
                </c:pt>
              </c:numCache>
            </c:numRef>
          </c:val>
          <c:extLst>
            <c:ext xmlns:c16="http://schemas.microsoft.com/office/drawing/2014/chart" uri="{C3380CC4-5D6E-409C-BE32-E72D297353CC}">
              <c16:uniqueId val="{00000002-15A9-4495-B28D-03E9E1D011ED}"/>
            </c:ext>
          </c:extLst>
        </c:ser>
        <c:dLbls>
          <c:showLegendKey val="0"/>
          <c:showVal val="1"/>
          <c:showCatName val="0"/>
          <c:showSerName val="0"/>
          <c:showPercent val="0"/>
          <c:showBubbleSize val="0"/>
        </c:dLbls>
        <c:gapWidth val="100"/>
        <c:overlap val="100"/>
        <c:axId val="414212600"/>
        <c:axId val="414212992"/>
      </c:barChart>
      <c:catAx>
        <c:axId val="414212600"/>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landersArtSans-Regular" panose="020B0604020202020204" charset="0"/>
                <a:ea typeface="+mn-ea"/>
                <a:cs typeface="+mn-cs"/>
              </a:defRPr>
            </a:pPr>
            <a:endParaRPr lang="en-US"/>
          </a:p>
        </c:txPr>
        <c:crossAx val="414212992"/>
        <c:crosses val="autoZero"/>
        <c:auto val="1"/>
        <c:lblAlgn val="ctr"/>
        <c:lblOffset val="100"/>
        <c:noMultiLvlLbl val="0"/>
      </c:catAx>
      <c:valAx>
        <c:axId val="414212992"/>
        <c:scaling>
          <c:orientation val="minMax"/>
        </c:scaling>
        <c:delete val="1"/>
        <c:axPos val="t"/>
        <c:numFmt formatCode="General" sourceLinked="0"/>
        <c:majorTickMark val="out"/>
        <c:minorTickMark val="none"/>
        <c:tickLblPos val="nextTo"/>
        <c:crossAx val="414212600"/>
        <c:crosses val="autoZero"/>
        <c:crossBetween val="between"/>
        <c:majorUnit val="0.1"/>
      </c:valAx>
      <c:spPr>
        <a:noFill/>
        <a:ln>
          <a:noFill/>
        </a:ln>
        <a:effectLst/>
      </c:spPr>
    </c:plotArea>
    <c:legend>
      <c:legendPos val="b"/>
      <c:layout>
        <c:manualLayout>
          <c:xMode val="edge"/>
          <c:yMode val="edge"/>
          <c:x val="0"/>
          <c:y val="0.88351218075296722"/>
          <c:w val="1"/>
          <c:h val="0.115307636597886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Franklin Gothic Book" panose="020B05030201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29767110061921"/>
          <c:y val="6.5366469157154892E-4"/>
          <c:w val="0.63837802744139815"/>
          <c:h val="0.98317366843758502"/>
        </c:manualLayout>
      </c:layout>
      <c:barChart>
        <c:barDir val="bar"/>
        <c:grouping val="clustered"/>
        <c:varyColors val="0"/>
        <c:ser>
          <c:idx val="0"/>
          <c:order val="0"/>
          <c:tx>
            <c:strRef>
              <c:f>Blad1!$B$1</c:f>
              <c:strCache>
                <c:ptCount val="1"/>
                <c:pt idx="0">
                  <c:v>2022</c:v>
                </c:pt>
              </c:strCache>
            </c:strRef>
          </c:tx>
          <c:spPr>
            <a:solidFill>
              <a:srgbClr val="FFFF00"/>
            </a:solidFill>
            <a:ln>
              <a:noFill/>
            </a:ln>
            <a:effectLst/>
          </c:spPr>
          <c:invertIfNegative val="0"/>
          <c:dLbls>
            <c:dLbl>
              <c:idx val="0"/>
              <c:layout>
                <c:manualLayout>
                  <c:x val="-2.0991897568169945E-3"/>
                  <c:y val="-2.868053935404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24-4C26-8E4A-CB996D668D15}"/>
                </c:ext>
              </c:extLst>
            </c:dLbl>
            <c:dLbl>
              <c:idx val="1"/>
              <c:layout>
                <c:manualLayout>
                  <c:x val="1.2319498730266193E-3"/>
                  <c:y val="5.16586283942668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24-4C26-8E4A-CB996D668D15}"/>
                </c:ext>
              </c:extLst>
            </c:dLbl>
            <c:dLbl>
              <c:idx val="2"/>
              <c:layout>
                <c:manualLayout>
                  <c:x val="1.2319498730267097E-3"/>
                  <c:y val="5.1660662198534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24-4C26-8E4A-CB996D668D15}"/>
                </c:ext>
              </c:extLst>
            </c:dLbl>
            <c:dLbl>
              <c:idx val="3"/>
              <c:layout>
                <c:manualLayout>
                  <c:x val="-4.409236707645172E-3"/>
                  <c:y val="4.6670366081710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24-4C26-8E4A-CB996D668D15}"/>
                </c:ext>
              </c:extLst>
            </c:dLbl>
            <c:dLbl>
              <c:idx val="4"/>
              <c:layout>
                <c:manualLayout>
                  <c:x val="-1.2319498730268001E-3"/>
                  <c:y val="5.1660662198534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24-4C26-8E4A-CB996D668D15}"/>
                </c:ext>
              </c:extLst>
            </c:dLbl>
            <c:dLbl>
              <c:idx val="5"/>
              <c:layout>
                <c:manualLayout>
                  <c:x val="-8.1878039301230433E-3"/>
                  <c:y val="1.30856795824326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24-4C26-8E4A-CB996D668D15}"/>
                </c:ext>
              </c:extLst>
            </c:dLbl>
            <c:dLbl>
              <c:idx val="6"/>
              <c:layout>
                <c:manualLayout>
                  <c:x val="-4.050926418164482E-3"/>
                  <c:y val="8.7292142744877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24-4C26-8E4A-CB996D668D15}"/>
                </c:ext>
              </c:extLst>
            </c:dLbl>
            <c:dLbl>
              <c:idx val="7"/>
              <c:layout>
                <c:manualLayout>
                  <c:x val="-3.2828096508568019E-3"/>
                  <c:y val="7.316484862145279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7498739325162918E-2"/>
                      <c:h val="5.3539227526342173E-2"/>
                    </c:manualLayout>
                  </c15:layout>
                </c:ext>
                <c:ext xmlns:c16="http://schemas.microsoft.com/office/drawing/2014/chart" uri="{C3380CC4-5D6E-409C-BE32-E72D297353CC}">
                  <c16:uniqueId val="{00000007-A724-4C26-8E4A-CB996D668D15}"/>
                </c:ext>
              </c:extLst>
            </c:dLbl>
            <c:dLbl>
              <c:idx val="8"/>
              <c:layout>
                <c:manualLayout>
                  <c:x val="-3.392508208172136E-4"/>
                  <c:y val="-4.156408425876762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7399707617354098E-2"/>
                      <c:h val="6.5178049301534022E-2"/>
                    </c:manualLayout>
                  </c15:layout>
                </c:ext>
                <c:ext xmlns:c16="http://schemas.microsoft.com/office/drawing/2014/chart" uri="{C3380CC4-5D6E-409C-BE32-E72D297353CC}">
                  <c16:uniqueId val="{00000008-A724-4C26-8E4A-CB996D668D15}"/>
                </c:ext>
              </c:extLst>
            </c:dLbl>
            <c:dLbl>
              <c:idx val="9"/>
              <c:layout>
                <c:manualLayout>
                  <c:x val="-4.9277994921068389E-3"/>
                  <c:y val="1.0985593750851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24-4C26-8E4A-CB996D668D15}"/>
                </c:ext>
              </c:extLst>
            </c:dLbl>
            <c:dLbl>
              <c:idx val="11"/>
              <c:layout>
                <c:manualLayout>
                  <c:x val="0"/>
                  <c:y val="1.1639181479219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24-4C26-8E4A-CB996D668D15}"/>
                </c:ext>
              </c:extLst>
            </c:dLbl>
            <c:dLbl>
              <c:idx val="12"/>
              <c:layout>
                <c:manualLayout>
                  <c:x val="-4.9510750936257263E-17"/>
                  <c:y val="5.8197052962273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24-4C26-8E4A-CB996D668D15}"/>
                </c:ext>
              </c:extLst>
            </c:dLbl>
            <c:dLbl>
              <c:idx val="13"/>
              <c:layout>
                <c:manualLayout>
                  <c:x val="-4.050929046950179E-3"/>
                  <c:y val="5.86122810706407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24-4C26-8E4A-CB996D668D15}"/>
                </c:ext>
              </c:extLst>
            </c:dLbl>
            <c:dLbl>
              <c:idx val="14"/>
              <c:layout>
                <c:manualLayout>
                  <c:x val="1.6015348349347182E-2"/>
                  <c:y val="7.12787381627516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24-4C26-8E4A-CB996D668D15}"/>
                </c:ext>
              </c:extLst>
            </c:dLbl>
            <c:dLbl>
              <c:idx val="15"/>
              <c:layout>
                <c:manualLayout>
                  <c:x val="-1.3503088060548766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24-4C26-8E4A-CB996D668D15}"/>
                </c:ext>
              </c:extLst>
            </c:dLbl>
            <c:dLbl>
              <c:idx val="16"/>
              <c:layout>
                <c:manualLayout>
                  <c:x val="2.8673390784879145E-3"/>
                  <c:y val="-9.473460277972232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24-4C26-8E4A-CB996D668D15}"/>
                </c:ext>
              </c:extLst>
            </c:dLbl>
            <c:spPr>
              <a:noFill/>
              <a:ln>
                <a:noFill/>
              </a:ln>
              <a:effectLst/>
            </c:spPr>
            <c:txPr>
              <a:bodyPr/>
              <a:lstStyle/>
              <a:p>
                <a:pPr algn="ctr">
                  <a:defRPr sz="1200">
                    <a:latin typeface="FlandersArtSans-Regular"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Blad1!$A$2:$A$15</c:f>
              <c:strCache>
                <c:ptCount val="14"/>
                <c:pt idx="0">
                  <c:v>Vlaamse Ardennen</c:v>
                </c:pt>
                <c:pt idx="1">
                  <c:v>Limburg</c:v>
                </c:pt>
                <c:pt idx="2">
                  <c:v>Kust</c:v>
                </c:pt>
                <c:pt idx="3">
                  <c:v>Westhoek</c:v>
                </c:pt>
                <c:pt idx="4">
                  <c:v>Leiestreek</c:v>
                </c:pt>
                <c:pt idx="5">
                  <c:v>Antwerpse Kempen</c:v>
                </c:pt>
                <c:pt idx="6">
                  <c:v>Brugse Ommeland</c:v>
                </c:pt>
                <c:pt idx="7">
                  <c:v>Groene gordel</c:v>
                </c:pt>
                <c:pt idx="8">
                  <c:v>Hageland</c:v>
                </c:pt>
                <c:pt idx="9">
                  <c:v>Meetjesland</c:v>
                </c:pt>
                <c:pt idx="10">
                  <c:v>Scheldeland</c:v>
                </c:pt>
                <c:pt idx="11">
                  <c:v>Waasland</c:v>
                </c:pt>
                <c:pt idx="12">
                  <c:v>Geen van bovenstaande</c:v>
                </c:pt>
                <c:pt idx="13">
                  <c:v>Weet ik niet</c:v>
                </c:pt>
              </c:strCache>
            </c:strRef>
          </c:cat>
          <c:val>
            <c:numRef>
              <c:f>Blad1!$B$2:$B$15</c:f>
              <c:numCache>
                <c:formatCode>###0%</c:formatCode>
                <c:ptCount val="14"/>
                <c:pt idx="0">
                  <c:v>0.38300000000000001</c:v>
                </c:pt>
                <c:pt idx="1">
                  <c:v>0.35199999999999998</c:v>
                </c:pt>
                <c:pt idx="2">
                  <c:v>0.26300000000000001</c:v>
                </c:pt>
                <c:pt idx="3">
                  <c:v>0.245</c:v>
                </c:pt>
                <c:pt idx="4">
                  <c:v>0.16700000000000001</c:v>
                </c:pt>
                <c:pt idx="5">
                  <c:v>0.15</c:v>
                </c:pt>
                <c:pt idx="6">
                  <c:v>0.13</c:v>
                </c:pt>
                <c:pt idx="7">
                  <c:v>9.8000000000000004E-2</c:v>
                </c:pt>
                <c:pt idx="8">
                  <c:v>8.900000000000001E-2</c:v>
                </c:pt>
                <c:pt idx="9">
                  <c:v>8.5000000000000006E-2</c:v>
                </c:pt>
                <c:pt idx="10">
                  <c:v>7.6999999999999999E-2</c:v>
                </c:pt>
                <c:pt idx="11">
                  <c:v>4.4999999999999998E-2</c:v>
                </c:pt>
                <c:pt idx="12">
                  <c:v>1.4999999999999999E-2</c:v>
                </c:pt>
                <c:pt idx="13">
                  <c:v>0.17299999999999999</c:v>
                </c:pt>
              </c:numCache>
            </c:numRef>
          </c:val>
          <c:extLst>
            <c:ext xmlns:c16="http://schemas.microsoft.com/office/drawing/2014/chart" uri="{C3380CC4-5D6E-409C-BE32-E72D297353CC}">
              <c16:uniqueId val="{00000010-A724-4C26-8E4A-CB996D668D15}"/>
            </c:ext>
          </c:extLst>
        </c:ser>
        <c:dLbls>
          <c:dLblPos val="outEnd"/>
          <c:showLegendKey val="0"/>
          <c:showVal val="1"/>
          <c:showCatName val="0"/>
          <c:showSerName val="0"/>
          <c:showPercent val="0"/>
          <c:showBubbleSize val="0"/>
        </c:dLbls>
        <c:gapWidth val="150"/>
        <c:axId val="537268032"/>
        <c:axId val="537264112"/>
      </c:barChart>
      <c:catAx>
        <c:axId val="537268032"/>
        <c:scaling>
          <c:orientation val="maxMin"/>
        </c:scaling>
        <c:delete val="0"/>
        <c:axPos val="l"/>
        <c:numFmt formatCode="General" sourceLinked="0"/>
        <c:majorTickMark val="out"/>
        <c:minorTickMark val="none"/>
        <c:tickLblPos val="nextTo"/>
        <c:spPr>
          <a:ln>
            <a:noFill/>
          </a:ln>
        </c:spPr>
        <c:txPr>
          <a:bodyPr/>
          <a:lstStyle/>
          <a:p>
            <a:pPr>
              <a:defRPr sz="1200">
                <a:latin typeface="FlandersArtSans-Regular" panose="00000500000000000000" pitchFamily="2" charset="0"/>
              </a:defRPr>
            </a:pPr>
            <a:endParaRPr lang="en-US"/>
          </a:p>
        </c:txPr>
        <c:crossAx val="537264112"/>
        <c:crosses val="autoZero"/>
        <c:auto val="1"/>
        <c:lblAlgn val="ctr"/>
        <c:lblOffset val="100"/>
        <c:noMultiLvlLbl val="0"/>
      </c:catAx>
      <c:valAx>
        <c:axId val="537264112"/>
        <c:scaling>
          <c:orientation val="minMax"/>
        </c:scaling>
        <c:delete val="1"/>
        <c:axPos val="t"/>
        <c:numFmt formatCode="###0%" sourceLinked="1"/>
        <c:majorTickMark val="out"/>
        <c:minorTickMark val="none"/>
        <c:tickLblPos val="nextTo"/>
        <c:crossAx val="537268032"/>
        <c:crosses val="autoZero"/>
        <c:crossBetween val="between"/>
      </c:valAx>
    </c:plotArea>
    <c:plotVisOnly val="1"/>
    <c:dispBlanksAs val="gap"/>
    <c:showDLblsOverMax val="0"/>
  </c:chart>
  <c:txPr>
    <a:bodyPr/>
    <a:lstStyle/>
    <a:p>
      <a:pPr>
        <a:defRPr sz="1050">
          <a:latin typeface="Franklin Gothic Book" panose="020B05030201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29767110061921"/>
          <c:y val="6.5366469157154892E-4"/>
          <c:w val="0.63837802744139815"/>
          <c:h val="0.98317366843758502"/>
        </c:manualLayout>
      </c:layout>
      <c:barChart>
        <c:barDir val="bar"/>
        <c:grouping val="clustered"/>
        <c:varyColors val="0"/>
        <c:ser>
          <c:idx val="0"/>
          <c:order val="0"/>
          <c:tx>
            <c:strRef>
              <c:f>Blad1!$B$1</c:f>
              <c:strCache>
                <c:ptCount val="1"/>
                <c:pt idx="0">
                  <c:v>2022</c:v>
                </c:pt>
              </c:strCache>
            </c:strRef>
          </c:tx>
          <c:spPr>
            <a:solidFill>
              <a:srgbClr val="FFF010"/>
            </a:solidFill>
            <a:ln>
              <a:noFill/>
            </a:ln>
            <a:effectLst/>
          </c:spPr>
          <c:invertIfNegative val="0"/>
          <c:dLbls>
            <c:dLbl>
              <c:idx val="0"/>
              <c:layout>
                <c:manualLayout>
                  <c:x val="-4.2375878531420372E-3"/>
                  <c:y val="2.2475531547452797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4D-42F2-ADEE-7CB3021006CF}"/>
                </c:ext>
              </c:extLst>
            </c:dLbl>
            <c:dLbl>
              <c:idx val="1"/>
              <c:layout>
                <c:manualLayout>
                  <c:x val="1.2319498730266193E-3"/>
                  <c:y val="5.16586283942668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4D-42F2-ADEE-7CB3021006CF}"/>
                </c:ext>
              </c:extLst>
            </c:dLbl>
            <c:dLbl>
              <c:idx val="2"/>
              <c:layout>
                <c:manualLayout>
                  <c:x val="1.2319498730267097E-3"/>
                  <c:y val="5.1660662198534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4D-42F2-ADEE-7CB3021006CF}"/>
                </c:ext>
              </c:extLst>
            </c:dLbl>
            <c:dLbl>
              <c:idx val="3"/>
              <c:layout>
                <c:manualLayout>
                  <c:x val="-4.409236707645172E-3"/>
                  <c:y val="4.6670366081710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9B-47A1-B972-F76211BA635A}"/>
                </c:ext>
              </c:extLst>
            </c:dLbl>
            <c:dLbl>
              <c:idx val="4"/>
              <c:layout>
                <c:manualLayout>
                  <c:x val="-1.2319498730268001E-3"/>
                  <c:y val="5.1660662198534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4D-42F2-ADEE-7CB3021006CF}"/>
                </c:ext>
              </c:extLst>
            </c:dLbl>
            <c:dLbl>
              <c:idx val="5"/>
              <c:layout>
                <c:manualLayout>
                  <c:x val="-2.4758612755941991E-3"/>
                  <c:y val="1.30824342743481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9B-47A1-B972-F76211BA635A}"/>
                </c:ext>
              </c:extLst>
            </c:dLbl>
            <c:dLbl>
              <c:idx val="6"/>
              <c:layout>
                <c:manualLayout>
                  <c:x val="-4.050926418164482E-3"/>
                  <c:y val="8.7292142744877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9B-47A1-B972-F76211BA635A}"/>
                </c:ext>
              </c:extLst>
            </c:dLbl>
            <c:dLbl>
              <c:idx val="7"/>
              <c:layout>
                <c:manualLayout>
                  <c:x val="-2.7006176121096544E-3"/>
                  <c:y val="1.018419787685346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8261053181327546E-2"/>
                      <c:h val="5.353918088352478E-2"/>
                    </c:manualLayout>
                  </c15:layout>
                </c:ext>
                <c:ext xmlns:c16="http://schemas.microsoft.com/office/drawing/2014/chart" uri="{C3380CC4-5D6E-409C-BE32-E72D297353CC}">
                  <c16:uniqueId val="{00000006-459B-47A1-B972-F76211BA635A}"/>
                </c:ext>
              </c:extLst>
            </c:dLbl>
            <c:dLbl>
              <c:idx val="8"/>
              <c:layout>
                <c:manualLayout>
                  <c:x val="-2.7006176121096544E-3"/>
                  <c:y val="1.018488521656012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3933260296157806E-2"/>
                      <c:h val="6.5178133249508441E-2"/>
                    </c:manualLayout>
                  </c15:layout>
                </c:ext>
                <c:ext xmlns:c16="http://schemas.microsoft.com/office/drawing/2014/chart" uri="{C3380CC4-5D6E-409C-BE32-E72D297353CC}">
                  <c16:uniqueId val="{00000007-459B-47A1-B972-F76211BA635A}"/>
                </c:ext>
              </c:extLst>
            </c:dLbl>
            <c:dLbl>
              <c:idx val="9"/>
              <c:layout>
                <c:manualLayout>
                  <c:x val="-4.9277994921068389E-3"/>
                  <c:y val="1.0985593750851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59B-47A1-B972-F76211BA635A}"/>
                </c:ext>
              </c:extLst>
            </c:dLbl>
            <c:dLbl>
              <c:idx val="11"/>
              <c:layout>
                <c:manualLayout>
                  <c:x val="0"/>
                  <c:y val="1.1639181479219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9B-47A1-B972-F76211BA635A}"/>
                </c:ext>
              </c:extLst>
            </c:dLbl>
            <c:dLbl>
              <c:idx val="12"/>
              <c:layout>
                <c:manualLayout>
                  <c:x val="-4.9510750936257263E-17"/>
                  <c:y val="5.8197052962273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9B-47A1-B972-F76211BA635A}"/>
                </c:ext>
              </c:extLst>
            </c:dLbl>
            <c:dLbl>
              <c:idx val="13"/>
              <c:layout>
                <c:manualLayout>
                  <c:x val="-4.0509264181645315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59B-47A1-B972-F76211BA635A}"/>
                </c:ext>
              </c:extLst>
            </c:dLbl>
            <c:dLbl>
              <c:idx val="14"/>
              <c:layout>
                <c:manualLayout>
                  <c:x val="-3.7277831238020933E-3"/>
                  <c:y val="7.12811596197312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9B-47A1-B972-F76211BA635A}"/>
                </c:ext>
              </c:extLst>
            </c:dLbl>
            <c:dLbl>
              <c:idx val="15"/>
              <c:layout>
                <c:manualLayout>
                  <c:x val="-1.3503088060548766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59B-47A1-B972-F76211BA635A}"/>
                </c:ext>
              </c:extLst>
            </c:dLbl>
            <c:dLbl>
              <c:idx val="16"/>
              <c:layout>
                <c:manualLayout>
                  <c:x val="-2.068464433565937E-3"/>
                  <c:y val="-9.472316165768326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9B-47A1-B972-F76211BA635A}"/>
                </c:ext>
              </c:extLst>
            </c:dLbl>
            <c:spPr>
              <a:noFill/>
              <a:ln>
                <a:noFill/>
              </a:ln>
              <a:effectLst/>
            </c:spPr>
            <c:txPr>
              <a:bodyPr/>
              <a:lstStyle/>
              <a:p>
                <a:pPr algn="ctr">
                  <a:defRPr sz="1200">
                    <a:latin typeface="FlandersArtSans-Regular"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Blad1!$A$2:$A$21</c:f>
              <c:strCache>
                <c:ptCount val="20"/>
                <c:pt idx="0">
                  <c:v>Frieten</c:v>
                </c:pt>
                <c:pt idx="1">
                  <c:v>Brusselse wafel</c:v>
                </c:pt>
                <c:pt idx="2">
                  <c:v>Bier</c:v>
                </c:pt>
                <c:pt idx="3">
                  <c:v>Chocolade</c:v>
                </c:pt>
                <c:pt idx="4">
                  <c:v>Stoofvlees</c:v>
                </c:pt>
                <c:pt idx="5">
                  <c:v>Witloof</c:v>
                </c:pt>
                <c:pt idx="6">
                  <c:v>Asperges op Vlaamse wijze</c:v>
                </c:pt>
                <c:pt idx="7">
                  <c:v>Witloof met kaassaus en ham</c:v>
                </c:pt>
                <c:pt idx="8">
                  <c:v>Mosselen</c:v>
                </c:pt>
                <c:pt idx="9">
                  <c:v>Grijze noordzeegarnaal</c:v>
                </c:pt>
                <c:pt idx="10">
                  <c:v>Cuberdons</c:v>
                </c:pt>
                <c:pt idx="11">
                  <c:v>Garnaalkroketten</c:v>
                </c:pt>
                <c:pt idx="12">
                  <c:v>Vol-au-vent</c:v>
                </c:pt>
                <c:pt idx="13">
                  <c:v>Tomaat-garnaal</c:v>
                </c:pt>
                <c:pt idx="14">
                  <c:v>Witte asperges</c:v>
                </c:pt>
                <c:pt idx="15">
                  <c:v>Speculaas</c:v>
                </c:pt>
                <c:pt idx="16">
                  <c:v>Appels</c:v>
                </c:pt>
                <c:pt idx="17">
                  <c:v>Peren</c:v>
                </c:pt>
                <c:pt idx="18">
                  <c:v>Wijn</c:v>
                </c:pt>
                <c:pt idx="19">
                  <c:v>Geen van bovenstaande</c:v>
                </c:pt>
              </c:strCache>
            </c:strRef>
          </c:cat>
          <c:val>
            <c:numRef>
              <c:f>Blad1!$B$2:$B$21</c:f>
              <c:numCache>
                <c:formatCode>###0%</c:formatCode>
                <c:ptCount val="20"/>
                <c:pt idx="0">
                  <c:v>0.80099999999999993</c:v>
                </c:pt>
                <c:pt idx="1">
                  <c:v>0.79200000000000004</c:v>
                </c:pt>
                <c:pt idx="2">
                  <c:v>0.73199999999999998</c:v>
                </c:pt>
                <c:pt idx="3">
                  <c:v>0.72400000000000009</c:v>
                </c:pt>
                <c:pt idx="4">
                  <c:v>0.70799999999999996</c:v>
                </c:pt>
                <c:pt idx="5">
                  <c:v>0.65400000000000003</c:v>
                </c:pt>
                <c:pt idx="6">
                  <c:v>0.63500000000000001</c:v>
                </c:pt>
                <c:pt idx="7">
                  <c:v>0.59899999999999998</c:v>
                </c:pt>
                <c:pt idx="8">
                  <c:v>0.59299999999999997</c:v>
                </c:pt>
                <c:pt idx="9">
                  <c:v>0.58799999999999997</c:v>
                </c:pt>
                <c:pt idx="10">
                  <c:v>0.58399999999999996</c:v>
                </c:pt>
                <c:pt idx="11">
                  <c:v>0.52600000000000002</c:v>
                </c:pt>
                <c:pt idx="12">
                  <c:v>0.50800000000000001</c:v>
                </c:pt>
                <c:pt idx="13">
                  <c:v>0.50800000000000001</c:v>
                </c:pt>
                <c:pt idx="14">
                  <c:v>0.50700000000000001</c:v>
                </c:pt>
                <c:pt idx="15">
                  <c:v>0.46700000000000003</c:v>
                </c:pt>
                <c:pt idx="16">
                  <c:v>0.35099999999999998</c:v>
                </c:pt>
                <c:pt idx="17">
                  <c:v>0.32900000000000001</c:v>
                </c:pt>
                <c:pt idx="18">
                  <c:v>0.13600000000000001</c:v>
                </c:pt>
                <c:pt idx="19">
                  <c:v>2.1000000000000001E-2</c:v>
                </c:pt>
              </c:numCache>
            </c:numRef>
          </c:val>
          <c:extLst>
            <c:ext xmlns:c16="http://schemas.microsoft.com/office/drawing/2014/chart" uri="{C3380CC4-5D6E-409C-BE32-E72D297353CC}">
              <c16:uniqueId val="{00000001-459B-47A1-B972-F76211BA635A}"/>
            </c:ext>
          </c:extLst>
        </c:ser>
        <c:dLbls>
          <c:dLblPos val="outEnd"/>
          <c:showLegendKey val="0"/>
          <c:showVal val="1"/>
          <c:showCatName val="0"/>
          <c:showSerName val="0"/>
          <c:showPercent val="0"/>
          <c:showBubbleSize val="0"/>
        </c:dLbls>
        <c:gapWidth val="150"/>
        <c:axId val="537268032"/>
        <c:axId val="537264112"/>
      </c:barChart>
      <c:catAx>
        <c:axId val="537268032"/>
        <c:scaling>
          <c:orientation val="maxMin"/>
        </c:scaling>
        <c:delete val="0"/>
        <c:axPos val="l"/>
        <c:numFmt formatCode="General" sourceLinked="0"/>
        <c:majorTickMark val="out"/>
        <c:minorTickMark val="none"/>
        <c:tickLblPos val="nextTo"/>
        <c:spPr>
          <a:ln>
            <a:noFill/>
          </a:ln>
        </c:spPr>
        <c:txPr>
          <a:bodyPr/>
          <a:lstStyle/>
          <a:p>
            <a:pPr>
              <a:defRPr sz="1200">
                <a:latin typeface="FlandersArtSans-Regular" panose="00000500000000000000" pitchFamily="2" charset="0"/>
              </a:defRPr>
            </a:pPr>
            <a:endParaRPr lang="en-US"/>
          </a:p>
        </c:txPr>
        <c:crossAx val="537264112"/>
        <c:crosses val="autoZero"/>
        <c:auto val="1"/>
        <c:lblAlgn val="ctr"/>
        <c:lblOffset val="100"/>
        <c:noMultiLvlLbl val="0"/>
      </c:catAx>
      <c:valAx>
        <c:axId val="537264112"/>
        <c:scaling>
          <c:orientation val="minMax"/>
          <c:max val="1"/>
        </c:scaling>
        <c:delete val="1"/>
        <c:axPos val="t"/>
        <c:numFmt formatCode="###0%" sourceLinked="1"/>
        <c:majorTickMark val="out"/>
        <c:minorTickMark val="none"/>
        <c:tickLblPos val="none"/>
        <c:crossAx val="537268032"/>
        <c:crosses val="autoZero"/>
        <c:crossBetween val="between"/>
      </c:valAx>
    </c:plotArea>
    <c:plotVisOnly val="1"/>
    <c:dispBlanksAs val="gap"/>
    <c:showDLblsOverMax val="0"/>
  </c:chart>
  <c:txPr>
    <a:bodyPr/>
    <a:lstStyle/>
    <a:p>
      <a:pPr>
        <a:defRPr sz="1050">
          <a:latin typeface="Franklin Gothic Book" panose="020B05030201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29767110061921"/>
          <c:y val="6.5366469157154892E-4"/>
          <c:w val="0.63837802744139815"/>
          <c:h val="0.98317366843758502"/>
        </c:manualLayout>
      </c:layout>
      <c:barChart>
        <c:barDir val="bar"/>
        <c:grouping val="clustered"/>
        <c:varyColors val="0"/>
        <c:ser>
          <c:idx val="0"/>
          <c:order val="0"/>
          <c:tx>
            <c:strRef>
              <c:f>Blad1!$B$1</c:f>
              <c:strCache>
                <c:ptCount val="1"/>
                <c:pt idx="0">
                  <c:v>2022</c:v>
                </c:pt>
              </c:strCache>
            </c:strRef>
          </c:tx>
          <c:spPr>
            <a:solidFill>
              <a:srgbClr val="FFF010"/>
            </a:solidFill>
            <a:ln>
              <a:noFill/>
            </a:ln>
            <a:effectLst/>
          </c:spPr>
          <c:invertIfNegative val="0"/>
          <c:dLbls>
            <c:dLbl>
              <c:idx val="0"/>
              <c:layout>
                <c:manualLayout>
                  <c:x val="-3.003640823864652E-3"/>
                  <c:y val="4.474822522945211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4D-42F2-ADEE-7CB3021006CF}"/>
                </c:ext>
              </c:extLst>
            </c:dLbl>
            <c:dLbl>
              <c:idx val="1"/>
              <c:layout>
                <c:manualLayout>
                  <c:x val="1.2319498730266193E-3"/>
                  <c:y val="5.16586283942668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4D-42F2-ADEE-7CB3021006CF}"/>
                </c:ext>
              </c:extLst>
            </c:dLbl>
            <c:dLbl>
              <c:idx val="2"/>
              <c:layout>
                <c:manualLayout>
                  <c:x val="1.2319498730267097E-3"/>
                  <c:y val="5.1660662198534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4D-42F2-ADEE-7CB3021006CF}"/>
                </c:ext>
              </c:extLst>
            </c:dLbl>
            <c:dLbl>
              <c:idx val="3"/>
              <c:layout>
                <c:manualLayout>
                  <c:x val="-4.409236707645172E-3"/>
                  <c:y val="4.6670366081710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9B-47A1-B972-F76211BA635A}"/>
                </c:ext>
              </c:extLst>
            </c:dLbl>
            <c:dLbl>
              <c:idx val="4"/>
              <c:layout>
                <c:manualLayout>
                  <c:x val="-1.2319498730268001E-3"/>
                  <c:y val="5.1660662198534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4D-42F2-ADEE-7CB3021006CF}"/>
                </c:ext>
              </c:extLst>
            </c:dLbl>
            <c:dLbl>
              <c:idx val="5"/>
              <c:layout>
                <c:manualLayout>
                  <c:x val="-3.7098083048715839E-3"/>
                  <c:y val="1.30821436458303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9B-47A1-B972-F76211BA635A}"/>
                </c:ext>
              </c:extLst>
            </c:dLbl>
            <c:dLbl>
              <c:idx val="6"/>
              <c:layout>
                <c:manualLayout>
                  <c:x val="-4.050926418164482E-3"/>
                  <c:y val="8.7292142744877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9B-47A1-B972-F76211BA635A}"/>
                </c:ext>
              </c:extLst>
            </c:dLbl>
            <c:dLbl>
              <c:idx val="7"/>
              <c:layout>
                <c:manualLayout>
                  <c:x val="-2.7006176121096544E-3"/>
                  <c:y val="1.018419787685346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8261053181327546E-2"/>
                      <c:h val="5.353918088352478E-2"/>
                    </c:manualLayout>
                  </c15:layout>
                </c:ext>
                <c:ext xmlns:c16="http://schemas.microsoft.com/office/drawing/2014/chart" uri="{C3380CC4-5D6E-409C-BE32-E72D297353CC}">
                  <c16:uniqueId val="{00000006-459B-47A1-B972-F76211BA635A}"/>
                </c:ext>
              </c:extLst>
            </c:dLbl>
            <c:dLbl>
              <c:idx val="8"/>
              <c:layout>
                <c:manualLayout>
                  <c:x val="-2.7006176121096544E-3"/>
                  <c:y val="1.018488521656012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3933260296157806E-2"/>
                      <c:h val="6.5178133249508441E-2"/>
                    </c:manualLayout>
                  </c15:layout>
                </c:ext>
                <c:ext xmlns:c16="http://schemas.microsoft.com/office/drawing/2014/chart" uri="{C3380CC4-5D6E-409C-BE32-E72D297353CC}">
                  <c16:uniqueId val="{00000007-459B-47A1-B972-F76211BA635A}"/>
                </c:ext>
              </c:extLst>
            </c:dLbl>
            <c:dLbl>
              <c:idx val="9"/>
              <c:layout>
                <c:manualLayout>
                  <c:x val="-4.9277994921068389E-3"/>
                  <c:y val="1.0985593750851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59B-47A1-B972-F76211BA635A}"/>
                </c:ext>
              </c:extLst>
            </c:dLbl>
            <c:dLbl>
              <c:idx val="11"/>
              <c:layout>
                <c:manualLayout>
                  <c:x val="0"/>
                  <c:y val="1.1639181479219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9B-47A1-B972-F76211BA635A}"/>
                </c:ext>
              </c:extLst>
            </c:dLbl>
            <c:dLbl>
              <c:idx val="12"/>
              <c:layout>
                <c:manualLayout>
                  <c:x val="-4.9510750936257263E-17"/>
                  <c:y val="5.8197052962273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9B-47A1-B972-F76211BA635A}"/>
                </c:ext>
              </c:extLst>
            </c:dLbl>
            <c:dLbl>
              <c:idx val="13"/>
              <c:layout>
                <c:manualLayout>
                  <c:x val="-4.0509264181645315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59B-47A1-B972-F76211BA635A}"/>
                </c:ext>
              </c:extLst>
            </c:dLbl>
            <c:dLbl>
              <c:idx val="14"/>
              <c:layout>
                <c:manualLayout>
                  <c:x val="-3.7277831238020933E-3"/>
                  <c:y val="4.2866562358553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9B-47A1-B972-F76211BA635A}"/>
                </c:ext>
              </c:extLst>
            </c:dLbl>
            <c:dLbl>
              <c:idx val="15"/>
              <c:layout>
                <c:manualLayout>
                  <c:x val="-1.3503088060548766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59B-47A1-B972-F76211BA635A}"/>
                </c:ext>
              </c:extLst>
            </c:dLbl>
            <c:dLbl>
              <c:idx val="16"/>
              <c:layout>
                <c:manualLayout>
                  <c:x val="2.8673390784879145E-3"/>
                  <c:y val="-9.473460277972232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9B-47A1-B972-F76211BA635A}"/>
                </c:ext>
              </c:extLst>
            </c:dLbl>
            <c:spPr>
              <a:noFill/>
              <a:ln>
                <a:noFill/>
              </a:ln>
              <a:effectLst/>
            </c:spPr>
            <c:txPr>
              <a:bodyPr/>
              <a:lstStyle/>
              <a:p>
                <a:pPr algn="ctr">
                  <a:defRPr sz="1200">
                    <a:latin typeface="FlandersArtSans-Regular"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Blad1!$A$2:$A$21</c:f>
              <c:strCache>
                <c:ptCount val="20"/>
                <c:pt idx="0">
                  <c:v>Frieten</c:v>
                </c:pt>
                <c:pt idx="1">
                  <c:v>Chocolade</c:v>
                </c:pt>
                <c:pt idx="2">
                  <c:v>Bier</c:v>
                </c:pt>
                <c:pt idx="3">
                  <c:v>Stoofvlees</c:v>
                </c:pt>
                <c:pt idx="4">
                  <c:v>Brusselse wafel</c:v>
                </c:pt>
                <c:pt idx="5">
                  <c:v>Mosselen</c:v>
                </c:pt>
                <c:pt idx="6">
                  <c:v>Asperges op Vlaamse wijze</c:v>
                </c:pt>
                <c:pt idx="7">
                  <c:v>Grijze noordzeegarnaal</c:v>
                </c:pt>
                <c:pt idx="8">
                  <c:v>Garnaalkroketten</c:v>
                </c:pt>
                <c:pt idx="9">
                  <c:v>Witloof met kaassaus en ham</c:v>
                </c:pt>
                <c:pt idx="10">
                  <c:v>Tomaat-garnaal</c:v>
                </c:pt>
                <c:pt idx="11">
                  <c:v>Witloof</c:v>
                </c:pt>
                <c:pt idx="12">
                  <c:v>Vol-au-vent</c:v>
                </c:pt>
                <c:pt idx="13">
                  <c:v>Speculaas</c:v>
                </c:pt>
                <c:pt idx="14">
                  <c:v>Cuberdons</c:v>
                </c:pt>
                <c:pt idx="15">
                  <c:v>Witte asperges</c:v>
                </c:pt>
                <c:pt idx="16">
                  <c:v>Appels</c:v>
                </c:pt>
                <c:pt idx="17">
                  <c:v>Peren</c:v>
                </c:pt>
                <c:pt idx="18">
                  <c:v>Wijn</c:v>
                </c:pt>
                <c:pt idx="19">
                  <c:v>Geen van bovenstaande</c:v>
                </c:pt>
              </c:strCache>
            </c:strRef>
          </c:cat>
          <c:val>
            <c:numRef>
              <c:f>Blad1!$B$2:$B$21</c:f>
              <c:numCache>
                <c:formatCode>###0%</c:formatCode>
                <c:ptCount val="20"/>
                <c:pt idx="0">
                  <c:v>0.72799999999999998</c:v>
                </c:pt>
                <c:pt idx="1">
                  <c:v>0.67500000000000004</c:v>
                </c:pt>
                <c:pt idx="2">
                  <c:v>0.60799999999999998</c:v>
                </c:pt>
                <c:pt idx="3">
                  <c:v>0.60699999999999998</c:v>
                </c:pt>
                <c:pt idx="4">
                  <c:v>0.59</c:v>
                </c:pt>
                <c:pt idx="5">
                  <c:v>0.54700000000000004</c:v>
                </c:pt>
                <c:pt idx="6">
                  <c:v>0.50900000000000001</c:v>
                </c:pt>
                <c:pt idx="7">
                  <c:v>0.50700000000000001</c:v>
                </c:pt>
                <c:pt idx="8">
                  <c:v>0.498</c:v>
                </c:pt>
                <c:pt idx="9">
                  <c:v>0.47199999999999998</c:v>
                </c:pt>
                <c:pt idx="10">
                  <c:v>0.42499999999999999</c:v>
                </c:pt>
                <c:pt idx="11">
                  <c:v>0.42299999999999999</c:v>
                </c:pt>
                <c:pt idx="12">
                  <c:v>0.42</c:v>
                </c:pt>
                <c:pt idx="13">
                  <c:v>0.38800000000000001</c:v>
                </c:pt>
                <c:pt idx="14">
                  <c:v>0.38200000000000001</c:v>
                </c:pt>
                <c:pt idx="15">
                  <c:v>0.35699999999999998</c:v>
                </c:pt>
                <c:pt idx="16">
                  <c:v>0.17699999999999999</c:v>
                </c:pt>
                <c:pt idx="17">
                  <c:v>0.16200000000000001</c:v>
                </c:pt>
                <c:pt idx="18">
                  <c:v>0.14599999999999999</c:v>
                </c:pt>
                <c:pt idx="19">
                  <c:v>2.4E-2</c:v>
                </c:pt>
              </c:numCache>
            </c:numRef>
          </c:val>
          <c:extLst>
            <c:ext xmlns:c16="http://schemas.microsoft.com/office/drawing/2014/chart" uri="{C3380CC4-5D6E-409C-BE32-E72D297353CC}">
              <c16:uniqueId val="{00000001-459B-47A1-B972-F76211BA635A}"/>
            </c:ext>
          </c:extLst>
        </c:ser>
        <c:dLbls>
          <c:dLblPos val="outEnd"/>
          <c:showLegendKey val="0"/>
          <c:showVal val="1"/>
          <c:showCatName val="0"/>
          <c:showSerName val="0"/>
          <c:showPercent val="0"/>
          <c:showBubbleSize val="0"/>
        </c:dLbls>
        <c:gapWidth val="150"/>
        <c:axId val="537268032"/>
        <c:axId val="537264112"/>
      </c:barChart>
      <c:catAx>
        <c:axId val="537268032"/>
        <c:scaling>
          <c:orientation val="maxMin"/>
        </c:scaling>
        <c:delete val="0"/>
        <c:axPos val="l"/>
        <c:numFmt formatCode="General" sourceLinked="0"/>
        <c:majorTickMark val="out"/>
        <c:minorTickMark val="none"/>
        <c:tickLblPos val="nextTo"/>
        <c:spPr>
          <a:ln>
            <a:noFill/>
          </a:ln>
        </c:spPr>
        <c:txPr>
          <a:bodyPr/>
          <a:lstStyle/>
          <a:p>
            <a:pPr>
              <a:defRPr sz="1200">
                <a:latin typeface="FlandersArtSans-Regular" panose="00000500000000000000" pitchFamily="2" charset="0"/>
              </a:defRPr>
            </a:pPr>
            <a:endParaRPr lang="en-US"/>
          </a:p>
        </c:txPr>
        <c:crossAx val="537264112"/>
        <c:crosses val="autoZero"/>
        <c:auto val="1"/>
        <c:lblAlgn val="ctr"/>
        <c:lblOffset val="100"/>
        <c:noMultiLvlLbl val="0"/>
      </c:catAx>
      <c:valAx>
        <c:axId val="537264112"/>
        <c:scaling>
          <c:orientation val="minMax"/>
          <c:max val="1"/>
        </c:scaling>
        <c:delete val="1"/>
        <c:axPos val="t"/>
        <c:numFmt formatCode="###0%" sourceLinked="1"/>
        <c:majorTickMark val="out"/>
        <c:minorTickMark val="none"/>
        <c:tickLblPos val="none"/>
        <c:crossAx val="537268032"/>
        <c:crosses val="autoZero"/>
        <c:crossBetween val="between"/>
      </c:valAx>
    </c:plotArea>
    <c:plotVisOnly val="1"/>
    <c:dispBlanksAs val="gap"/>
    <c:showDLblsOverMax val="0"/>
  </c:chart>
  <c:txPr>
    <a:bodyPr/>
    <a:lstStyle/>
    <a:p>
      <a:pPr>
        <a:defRPr sz="1050">
          <a:latin typeface="Franklin Gothic Book" panose="020B05030201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 belangrijk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6.8000000000000005E-2</c:v>
                </c:pt>
              </c:numCache>
            </c:numRef>
          </c:val>
          <c:extLst>
            <c:ext xmlns:c16="http://schemas.microsoft.com/office/drawing/2014/chart" uri="{C3380CC4-5D6E-409C-BE32-E72D297353CC}">
              <c16:uniqueId val="{00000000-1B1F-460C-B358-F6C976BDEE06}"/>
            </c:ext>
          </c:extLst>
        </c:ser>
        <c:ser>
          <c:idx val="1"/>
          <c:order val="1"/>
          <c:tx>
            <c:strRef>
              <c:f>Blad1!$C$1</c:f>
              <c:strCache>
                <c:ptCount val="1"/>
                <c:pt idx="0">
                  <c:v>Niet zo belangrijk</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 Art Sans Medium" panose="020B060402020202020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7.0999999999999994E-2</c:v>
                </c:pt>
              </c:numCache>
            </c:numRef>
          </c:val>
          <c:extLst>
            <c:ext xmlns:c16="http://schemas.microsoft.com/office/drawing/2014/chart" uri="{C3380CC4-5D6E-409C-BE32-E72D297353CC}">
              <c16:uniqueId val="{00000001-1B1F-460C-B358-F6C976BDEE06}"/>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0.28000000000000003</c:v>
                </c:pt>
              </c:numCache>
            </c:numRef>
          </c:val>
          <c:extLst>
            <c:ext xmlns:c16="http://schemas.microsoft.com/office/drawing/2014/chart" uri="{C3380CC4-5D6E-409C-BE32-E72D297353CC}">
              <c16:uniqueId val="{00000002-1B1F-460C-B358-F6C976BDEE06}"/>
            </c:ext>
          </c:extLst>
        </c:ser>
        <c:ser>
          <c:idx val="3"/>
          <c:order val="3"/>
          <c:tx>
            <c:strRef>
              <c:f>Blad1!$E$1</c:f>
              <c:strCache>
                <c:ptCount val="1"/>
                <c:pt idx="0">
                  <c:v>Eerder belangrijk</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0.30099999999999999</c:v>
                </c:pt>
              </c:numCache>
            </c:numRef>
          </c:val>
          <c:extLst>
            <c:ext xmlns:c16="http://schemas.microsoft.com/office/drawing/2014/chart" uri="{C3380CC4-5D6E-409C-BE32-E72D297353CC}">
              <c16:uniqueId val="{00000003-1B1F-460C-B358-F6C976BDEE06}"/>
            </c:ext>
          </c:extLst>
        </c:ser>
        <c:ser>
          <c:idx val="4"/>
          <c:order val="4"/>
          <c:tx>
            <c:strRef>
              <c:f>Blad1!$F$1</c:f>
              <c:strCache>
                <c:ptCount val="1"/>
                <c:pt idx="0">
                  <c:v>Heel belangrijk</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0.221</c:v>
                </c:pt>
              </c:numCache>
            </c:numRef>
          </c:val>
          <c:extLst>
            <c:ext xmlns:c16="http://schemas.microsoft.com/office/drawing/2014/chart" uri="{C3380CC4-5D6E-409C-BE32-E72D297353CC}">
              <c16:uniqueId val="{00000006-1B1F-460C-B358-F6C976BDEE06}"/>
            </c:ext>
          </c:extLst>
        </c:ser>
        <c:ser>
          <c:idx val="5"/>
          <c:order val="5"/>
          <c:tx>
            <c:strRef>
              <c:f>Blad1!$G$1</c:f>
              <c:strCache>
                <c:ptCount val="1"/>
                <c:pt idx="0">
                  <c:v>Geen mening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5.8999999999999997E-2</c:v>
                </c:pt>
              </c:numCache>
            </c:numRef>
          </c:val>
          <c:extLst>
            <c:ext xmlns:c16="http://schemas.microsoft.com/office/drawing/2014/chart" uri="{C3380CC4-5D6E-409C-BE32-E72D297353CC}">
              <c16:uniqueId val="{00000002-EB65-4F3C-8495-043A893AD3A2}"/>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7876985265185"/>
          <c:y val="5.5666115252909132E-3"/>
          <c:w val="0.63858417063143147"/>
          <c:h val="0.99442032621086318"/>
        </c:manualLayout>
      </c:layout>
      <c:barChart>
        <c:barDir val="bar"/>
        <c:grouping val="clustered"/>
        <c:varyColors val="0"/>
        <c:ser>
          <c:idx val="0"/>
          <c:order val="0"/>
          <c:tx>
            <c:strRef>
              <c:f>Blad1!$B$1</c:f>
              <c:strCache>
                <c:ptCount val="1"/>
                <c:pt idx="0">
                  <c:v>Top 1</c:v>
                </c:pt>
              </c:strCache>
            </c:strRef>
          </c:tx>
          <c:spPr>
            <a:solidFill>
              <a:srgbClr val="FFFFCC"/>
            </a:solidFill>
            <a:ln>
              <a:noFill/>
            </a:ln>
            <a:effectLst/>
          </c:spPr>
          <c:invertIfNegative val="0"/>
          <c:dPt>
            <c:idx val="0"/>
            <c:invertIfNegative val="0"/>
            <c:bubble3D val="0"/>
            <c:spPr>
              <a:solidFill>
                <a:srgbClr val="FFFFCC"/>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85C-4E7E-A0CD-8673C53EAA9D}"/>
              </c:ext>
            </c:extLst>
          </c:dPt>
          <c:dPt>
            <c:idx val="1"/>
            <c:invertIfNegative val="0"/>
            <c:bubble3D val="0"/>
            <c:spPr>
              <a:solidFill>
                <a:srgbClr val="FFFFCC"/>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85C-4E7E-A0CD-8673C53EAA9D}"/>
              </c:ext>
            </c:extLst>
          </c:dPt>
          <c:dPt>
            <c:idx val="2"/>
            <c:invertIfNegative val="0"/>
            <c:bubble3D val="0"/>
            <c:spPr>
              <a:solidFill>
                <a:srgbClr val="FFFFCC"/>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85C-4E7E-A0CD-8673C53EAA9D}"/>
              </c:ext>
            </c:extLst>
          </c:dPt>
          <c:dPt>
            <c:idx val="3"/>
            <c:invertIfNegative val="0"/>
            <c:bubble3D val="0"/>
            <c:spPr>
              <a:solidFill>
                <a:srgbClr val="FFFFCC"/>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85C-4E7E-A0CD-8673C53EAA9D}"/>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Het geven van een economische boost aan Vlaanderen</c:v>
                </c:pt>
                <c:pt idx="1">
                  <c:v>De internationale reputatie van Vlaanderen versterken</c:v>
                </c:pt>
                <c:pt idx="2">
                  <c:v>Ervoor zorgen dat mensen plezier beleven</c:v>
                </c:pt>
                <c:pt idx="3">
                  <c:v>Het aantrekken van buitenlandse bezoekers</c:v>
                </c:pt>
                <c:pt idx="4">
                  <c:v>Gevoel van Vlaamse trots vergroten</c:v>
                </c:pt>
                <c:pt idx="5">
                  <c:v>Zorgen voor culturele verrijking</c:v>
                </c:pt>
                <c:pt idx="6">
                  <c:v>Het creëren van een samenhorigheidsgevoel</c:v>
                </c:pt>
                <c:pt idx="7">
                  <c:v>Ondersteunen van de beleidsdoelstellingen van de Vlaamse overheid</c:v>
                </c:pt>
                <c:pt idx="8">
                  <c:v>Andere:</c:v>
                </c:pt>
              </c:strCache>
            </c:strRef>
          </c:cat>
          <c:val>
            <c:numRef>
              <c:f>Blad1!$B$2:$B$10</c:f>
              <c:numCache>
                <c:formatCode>###0%</c:formatCode>
                <c:ptCount val="9"/>
                <c:pt idx="0">
                  <c:v>0.23899999999999999</c:v>
                </c:pt>
                <c:pt idx="1">
                  <c:v>0.23499999999999999</c:v>
                </c:pt>
                <c:pt idx="2">
                  <c:v>0.17399999999999999</c:v>
                </c:pt>
                <c:pt idx="3">
                  <c:v>0.10100000000000001</c:v>
                </c:pt>
                <c:pt idx="4">
                  <c:v>9.4E-2</c:v>
                </c:pt>
                <c:pt idx="5">
                  <c:v>7.2000000000000008E-2</c:v>
                </c:pt>
                <c:pt idx="6">
                  <c:v>5.8000000000000003E-2</c:v>
                </c:pt>
                <c:pt idx="7">
                  <c:v>1.4E-2</c:v>
                </c:pt>
                <c:pt idx="8">
                  <c:v>1.2E-2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E85C-4E7E-A0CD-8673C53EAA9D}"/>
            </c:ext>
          </c:extLst>
        </c:ser>
        <c:ser>
          <c:idx val="1"/>
          <c:order val="1"/>
          <c:tx>
            <c:strRef>
              <c:f>Blad1!$C$1</c:f>
              <c:strCache>
                <c:ptCount val="1"/>
                <c:pt idx="0">
                  <c:v>Top 3</c:v>
                </c:pt>
              </c:strCache>
            </c:strRef>
          </c:tx>
          <c:spPr>
            <a:solidFill>
              <a:srgbClr val="FFF01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Het geven van een economische boost aan Vlaanderen</c:v>
                </c:pt>
                <c:pt idx="1">
                  <c:v>De internationale reputatie van Vlaanderen versterken</c:v>
                </c:pt>
                <c:pt idx="2">
                  <c:v>Ervoor zorgen dat mensen plezier beleven</c:v>
                </c:pt>
                <c:pt idx="3">
                  <c:v>Het aantrekken van buitenlandse bezoekers</c:v>
                </c:pt>
                <c:pt idx="4">
                  <c:v>Gevoel van Vlaamse trots vergroten</c:v>
                </c:pt>
                <c:pt idx="5">
                  <c:v>Zorgen voor culturele verrijking</c:v>
                </c:pt>
                <c:pt idx="6">
                  <c:v>Het creëren van een samenhorigheidsgevoel</c:v>
                </c:pt>
                <c:pt idx="7">
                  <c:v>Ondersteunen van de beleidsdoelstellingen van de Vlaamse overheid</c:v>
                </c:pt>
                <c:pt idx="8">
                  <c:v>Andere:</c:v>
                </c:pt>
              </c:strCache>
            </c:strRef>
          </c:cat>
          <c:val>
            <c:numRef>
              <c:f>Blad1!$C$2:$C$10</c:f>
              <c:numCache>
                <c:formatCode>###0%</c:formatCode>
                <c:ptCount val="9"/>
                <c:pt idx="0">
                  <c:v>0.55600000000000005</c:v>
                </c:pt>
                <c:pt idx="1">
                  <c:v>0.56600000000000006</c:v>
                </c:pt>
                <c:pt idx="2">
                  <c:v>0.47599999999999998</c:v>
                </c:pt>
                <c:pt idx="3">
                  <c:v>0.43099999999999999</c:v>
                </c:pt>
                <c:pt idx="4">
                  <c:v>0.30599999999999999</c:v>
                </c:pt>
                <c:pt idx="5">
                  <c:v>0.32</c:v>
                </c:pt>
                <c:pt idx="6">
                  <c:v>0.22900000000000001</c:v>
                </c:pt>
                <c:pt idx="7">
                  <c:v>9.1999999999999998E-2</c:v>
                </c:pt>
                <c:pt idx="8">
                  <c:v>2.4E-2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75F-4927-A8AD-94EC3C65940C}"/>
            </c:ext>
          </c:extLst>
        </c:ser>
        <c:dLbls>
          <c:showLegendKey val="0"/>
          <c:showVal val="0"/>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legend>
      <c:legendPos val="r"/>
      <c:layout>
        <c:manualLayout>
          <c:xMode val="edge"/>
          <c:yMode val="edge"/>
          <c:x val="0.64310941572869063"/>
          <c:y val="0.76701613249964995"/>
          <c:w val="7.2620339052293079E-2"/>
          <c:h val="0.118780912137290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5384615384615385E-3"/>
          <c:y val="0.10247983981588447"/>
          <c:w val="0.9979632949727345"/>
          <c:h val="0.63059488285235743"/>
        </c:manualLayout>
      </c:layout>
      <c:barChart>
        <c:barDir val="col"/>
        <c:grouping val="clustered"/>
        <c:varyColors val="0"/>
        <c:ser>
          <c:idx val="0"/>
          <c:order val="0"/>
          <c:tx>
            <c:strRef>
              <c:f>Blad1!$B$1</c:f>
              <c:strCache>
                <c:ptCount val="1"/>
                <c:pt idx="0">
                  <c:v>NPS 2022</c:v>
                </c:pt>
              </c:strCache>
            </c:strRef>
          </c:tx>
          <c:spPr>
            <a:solidFill>
              <a:srgbClr val="FFED00"/>
            </a:solidFill>
          </c:spPr>
          <c:invertIfNegative val="0"/>
          <c:dPt>
            <c:idx val="0"/>
            <c:invertIfNegative val="0"/>
            <c:bubble3D val="0"/>
            <c:extLst>
              <c:ext xmlns:c16="http://schemas.microsoft.com/office/drawing/2014/chart" uri="{C3380CC4-5D6E-409C-BE32-E72D297353CC}">
                <c16:uniqueId val="{00000001-C266-4F0A-B8C6-C007E3D3A018}"/>
              </c:ext>
            </c:extLst>
          </c:dPt>
          <c:dPt>
            <c:idx val="1"/>
            <c:invertIfNegative val="0"/>
            <c:bubble3D val="0"/>
            <c:extLst>
              <c:ext xmlns:c16="http://schemas.microsoft.com/office/drawing/2014/chart" uri="{C3380CC4-5D6E-409C-BE32-E72D297353CC}">
                <c16:uniqueId val="{00000002-C266-4F0A-B8C6-C007E3D3A018}"/>
              </c:ext>
            </c:extLst>
          </c:dPt>
          <c:dPt>
            <c:idx val="2"/>
            <c:invertIfNegative val="0"/>
            <c:bubble3D val="0"/>
            <c:extLst>
              <c:ext xmlns:c16="http://schemas.microsoft.com/office/drawing/2014/chart" uri="{C3380CC4-5D6E-409C-BE32-E72D297353CC}">
                <c16:uniqueId val="{00000003-C266-4F0A-B8C6-C007E3D3A018}"/>
              </c:ext>
            </c:extLst>
          </c:dPt>
          <c:dPt>
            <c:idx val="3"/>
            <c:invertIfNegative val="0"/>
            <c:bubble3D val="0"/>
            <c:extLst>
              <c:ext xmlns:c16="http://schemas.microsoft.com/office/drawing/2014/chart" uri="{C3380CC4-5D6E-409C-BE32-E72D297353CC}">
                <c16:uniqueId val="{00000004-C266-4F0A-B8C6-C007E3D3A018}"/>
              </c:ext>
            </c:extLst>
          </c:dPt>
          <c:dPt>
            <c:idx val="4"/>
            <c:invertIfNegative val="0"/>
            <c:bubble3D val="0"/>
            <c:extLst>
              <c:ext xmlns:c16="http://schemas.microsoft.com/office/drawing/2014/chart" uri="{C3380CC4-5D6E-409C-BE32-E72D297353CC}">
                <c16:uniqueId val="{00000005-C266-4F0A-B8C6-C007E3D3A018}"/>
              </c:ext>
            </c:extLst>
          </c:dPt>
          <c:dPt>
            <c:idx val="5"/>
            <c:invertIfNegative val="0"/>
            <c:bubble3D val="0"/>
            <c:extLst>
              <c:ext xmlns:c16="http://schemas.microsoft.com/office/drawing/2014/chart" uri="{C3380CC4-5D6E-409C-BE32-E72D297353CC}">
                <c16:uniqueId val="{00000006-C266-4F0A-B8C6-C007E3D3A018}"/>
              </c:ext>
            </c:extLst>
          </c:dPt>
          <c:dPt>
            <c:idx val="6"/>
            <c:invertIfNegative val="0"/>
            <c:bubble3D val="0"/>
            <c:extLst>
              <c:ext xmlns:c16="http://schemas.microsoft.com/office/drawing/2014/chart" uri="{C3380CC4-5D6E-409C-BE32-E72D297353CC}">
                <c16:uniqueId val="{00000007-C266-4F0A-B8C6-C007E3D3A018}"/>
              </c:ext>
            </c:extLst>
          </c:dPt>
          <c:dPt>
            <c:idx val="7"/>
            <c:invertIfNegative val="0"/>
            <c:bubble3D val="0"/>
            <c:extLst>
              <c:ext xmlns:c16="http://schemas.microsoft.com/office/drawing/2014/chart" uri="{C3380CC4-5D6E-409C-BE32-E72D297353CC}">
                <c16:uniqueId val="{00000008-C266-4F0A-B8C6-C007E3D3A018}"/>
              </c:ext>
            </c:extLst>
          </c:dPt>
          <c:dPt>
            <c:idx val="8"/>
            <c:invertIfNegative val="0"/>
            <c:bubble3D val="0"/>
            <c:extLst>
              <c:ext xmlns:c16="http://schemas.microsoft.com/office/drawing/2014/chart" uri="{C3380CC4-5D6E-409C-BE32-E72D297353CC}">
                <c16:uniqueId val="{00000009-C266-4F0A-B8C6-C007E3D3A018}"/>
              </c:ext>
            </c:extLst>
          </c:dPt>
          <c:dPt>
            <c:idx val="9"/>
            <c:invertIfNegative val="0"/>
            <c:bubble3D val="0"/>
            <c:spPr>
              <a:solidFill>
                <a:srgbClr val="FFED00"/>
              </a:solidFill>
              <a:scene3d>
                <a:camera prst="orthographicFront"/>
                <a:lightRig rig="threePt" dir="t"/>
              </a:scene3d>
            </c:spPr>
            <c:extLst>
              <c:ext xmlns:c16="http://schemas.microsoft.com/office/drawing/2014/chart" uri="{C3380CC4-5D6E-409C-BE32-E72D297353CC}">
                <c16:uniqueId val="{0000000B-C266-4F0A-B8C6-C007E3D3A018}"/>
              </c:ext>
            </c:extLst>
          </c:dPt>
          <c:dPt>
            <c:idx val="10"/>
            <c:invertIfNegative val="0"/>
            <c:bubble3D val="0"/>
            <c:spPr>
              <a:solidFill>
                <a:srgbClr val="FFED00"/>
              </a:solidFill>
              <a:scene3d>
                <a:camera prst="orthographicFront"/>
                <a:lightRig rig="threePt" dir="t"/>
              </a:scene3d>
            </c:spPr>
            <c:extLst>
              <c:ext xmlns:c16="http://schemas.microsoft.com/office/drawing/2014/chart" uri="{C3380CC4-5D6E-409C-BE32-E72D297353CC}">
                <c16:uniqueId val="{0000000D-C266-4F0A-B8C6-C007E3D3A018}"/>
              </c:ext>
            </c:extLst>
          </c:dPt>
          <c:dLbls>
            <c:dLbl>
              <c:idx val="4"/>
              <c:layout>
                <c:manualLayout>
                  <c:x val="-3.4620803159016531E-3"/>
                  <c:y val="4.30192902562315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66-4F0A-B8C6-C007E3D3A018}"/>
                </c:ext>
              </c:extLst>
            </c:dLbl>
            <c:spPr>
              <a:noFill/>
              <a:ln>
                <a:noFill/>
              </a:ln>
              <a:effectLst/>
            </c:spPr>
            <c:txPr>
              <a:bodyPr wrap="square" lIns="38100" tIns="19050" rIns="38100" bIns="19050" anchor="ctr">
                <a:spAutoFit/>
              </a:bodyPr>
              <a:lstStyle/>
              <a:p>
                <a:pPr>
                  <a:defRPr sz="1100" b="1">
                    <a:latin typeface="FlandersArtSans-Regular" panose="020B0604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###0%</c:formatCode>
                <c:ptCount val="11"/>
                <c:pt idx="0">
                  <c:v>1.0999999999999999E-2</c:v>
                </c:pt>
                <c:pt idx="1">
                  <c:v>1.2999999999999999E-2</c:v>
                </c:pt>
                <c:pt idx="2">
                  <c:v>1.7999999999999999E-2</c:v>
                </c:pt>
                <c:pt idx="3">
                  <c:v>2.9000000000000001E-2</c:v>
                </c:pt>
                <c:pt idx="4">
                  <c:v>2.5999999999999999E-2</c:v>
                </c:pt>
                <c:pt idx="5">
                  <c:v>8.4000000000000005E-2</c:v>
                </c:pt>
                <c:pt idx="6">
                  <c:v>7.0000000000000007E-2</c:v>
                </c:pt>
                <c:pt idx="7">
                  <c:v>0.219</c:v>
                </c:pt>
                <c:pt idx="8">
                  <c:v>0.26800000000000002</c:v>
                </c:pt>
                <c:pt idx="9">
                  <c:v>0.14399999999999999</c:v>
                </c:pt>
                <c:pt idx="10">
                  <c:v>0.11700000000000001</c:v>
                </c:pt>
              </c:numCache>
            </c:numRef>
          </c:val>
          <c:extLst>
            <c:ext xmlns:c16="http://schemas.microsoft.com/office/drawing/2014/chart" uri="{C3380CC4-5D6E-409C-BE32-E72D297353CC}">
              <c16:uniqueId val="{0000000E-C266-4F0A-B8C6-C007E3D3A018}"/>
            </c:ext>
          </c:extLst>
        </c:ser>
        <c:dLbls>
          <c:dLblPos val="outEnd"/>
          <c:showLegendKey val="0"/>
          <c:showVal val="1"/>
          <c:showCatName val="0"/>
          <c:showSerName val="0"/>
          <c:showPercent val="0"/>
          <c:showBubbleSize val="0"/>
        </c:dLbls>
        <c:gapWidth val="150"/>
        <c:axId val="537294296"/>
        <c:axId val="537297824"/>
      </c:barChart>
      <c:catAx>
        <c:axId val="537294296"/>
        <c:scaling>
          <c:orientation val="minMax"/>
        </c:scaling>
        <c:delete val="0"/>
        <c:axPos val="b"/>
        <c:numFmt formatCode="General" sourceLinked="0"/>
        <c:majorTickMark val="out"/>
        <c:minorTickMark val="none"/>
        <c:tickLblPos val="nextTo"/>
        <c:spPr>
          <a:ln>
            <a:noFill/>
          </a:ln>
        </c:spPr>
        <c:txPr>
          <a:bodyPr/>
          <a:lstStyle/>
          <a:p>
            <a:pPr>
              <a:defRPr sz="1000">
                <a:solidFill>
                  <a:schemeClr val="tx1"/>
                </a:solidFill>
                <a:latin typeface="FlandersArtSans-Regular" panose="00000500000000000000" pitchFamily="2" charset="0"/>
              </a:defRPr>
            </a:pPr>
            <a:endParaRPr lang="en-US"/>
          </a:p>
        </c:txPr>
        <c:crossAx val="537297824"/>
        <c:crosses val="autoZero"/>
        <c:auto val="1"/>
        <c:lblAlgn val="ctr"/>
        <c:lblOffset val="100"/>
        <c:noMultiLvlLbl val="0"/>
      </c:catAx>
      <c:valAx>
        <c:axId val="537297824"/>
        <c:scaling>
          <c:orientation val="minMax"/>
          <c:max val="0.8"/>
          <c:min val="0"/>
        </c:scaling>
        <c:delete val="1"/>
        <c:axPos val="l"/>
        <c:numFmt formatCode="###0%" sourceLinked="1"/>
        <c:majorTickMark val="out"/>
        <c:minorTickMark val="none"/>
        <c:tickLblPos val="none"/>
        <c:crossAx val="537294296"/>
        <c:crosses val="autoZero"/>
        <c:crossBetween val="between"/>
      </c:valAx>
      <c:spPr>
        <a:noFill/>
        <a:ln>
          <a:noFill/>
        </a:ln>
      </c:spPr>
    </c:plotArea>
    <c:legend>
      <c:legendPos val="b"/>
      <c:overlay val="0"/>
      <c:txPr>
        <a:bodyPr/>
        <a:lstStyle/>
        <a:p>
          <a:pPr>
            <a:defRPr sz="1000">
              <a:latin typeface="FlandersArtSans-Regular" panose="00000500000000000000"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 belangrijk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3.3000000000000002E-2</c:v>
                </c:pt>
              </c:numCache>
            </c:numRef>
          </c:val>
          <c:extLst>
            <c:ext xmlns:c16="http://schemas.microsoft.com/office/drawing/2014/chart" uri="{C3380CC4-5D6E-409C-BE32-E72D297353CC}">
              <c16:uniqueId val="{00000000-1B1F-460C-B358-F6C976BDEE06}"/>
            </c:ext>
          </c:extLst>
        </c:ser>
        <c:ser>
          <c:idx val="1"/>
          <c:order val="1"/>
          <c:tx>
            <c:strRef>
              <c:f>Blad1!$C$1</c:f>
              <c:strCache>
                <c:ptCount val="1"/>
                <c:pt idx="0">
                  <c:v>Niet zo belangrijk</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3.7000000000000012E-2</c:v>
                </c:pt>
              </c:numCache>
            </c:numRef>
          </c:val>
          <c:extLst>
            <c:ext xmlns:c16="http://schemas.microsoft.com/office/drawing/2014/chart" uri="{C3380CC4-5D6E-409C-BE32-E72D297353CC}">
              <c16:uniqueId val="{00000001-1B1F-460C-B358-F6C976BDEE06}"/>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0.21299999999999999</c:v>
                </c:pt>
              </c:numCache>
            </c:numRef>
          </c:val>
          <c:extLst>
            <c:ext xmlns:c16="http://schemas.microsoft.com/office/drawing/2014/chart" uri="{C3380CC4-5D6E-409C-BE32-E72D297353CC}">
              <c16:uniqueId val="{00000002-1B1F-460C-B358-F6C976BDEE06}"/>
            </c:ext>
          </c:extLst>
        </c:ser>
        <c:ser>
          <c:idx val="3"/>
          <c:order val="3"/>
          <c:tx>
            <c:strRef>
              <c:f>Blad1!$E$1</c:f>
              <c:strCache>
                <c:ptCount val="1"/>
                <c:pt idx="0">
                  <c:v>Eerder belangrijk</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0.33500000000000002</c:v>
                </c:pt>
              </c:numCache>
            </c:numRef>
          </c:val>
          <c:extLst>
            <c:ext xmlns:c16="http://schemas.microsoft.com/office/drawing/2014/chart" uri="{C3380CC4-5D6E-409C-BE32-E72D297353CC}">
              <c16:uniqueId val="{00000003-1B1F-460C-B358-F6C976BDEE06}"/>
            </c:ext>
          </c:extLst>
        </c:ser>
        <c:ser>
          <c:idx val="4"/>
          <c:order val="4"/>
          <c:tx>
            <c:strRef>
              <c:f>Blad1!$F$1</c:f>
              <c:strCache>
                <c:ptCount val="1"/>
                <c:pt idx="0">
                  <c:v>Heel belangrijk</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0.35199999999999998</c:v>
                </c:pt>
              </c:numCache>
            </c:numRef>
          </c:val>
          <c:extLst>
            <c:ext xmlns:c16="http://schemas.microsoft.com/office/drawing/2014/chart" uri="{C3380CC4-5D6E-409C-BE32-E72D297353CC}">
              <c16:uniqueId val="{00000006-1B1F-460C-B358-F6C976BDEE06}"/>
            </c:ext>
          </c:extLst>
        </c:ser>
        <c:ser>
          <c:idx val="5"/>
          <c:order val="5"/>
          <c:tx>
            <c:strRef>
              <c:f>Blad1!$G$1</c:f>
              <c:strCache>
                <c:ptCount val="1"/>
                <c:pt idx="0">
                  <c:v>Geen mening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0.03</c:v>
                </c:pt>
              </c:numCache>
            </c:numRef>
          </c:val>
          <c:extLst>
            <c:ext xmlns:c16="http://schemas.microsoft.com/office/drawing/2014/chart" uri="{C3380CC4-5D6E-409C-BE32-E72D297353CC}">
              <c16:uniqueId val="{00000002-EB65-4F3C-8495-043A893AD3A2}"/>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Blad1!$B$1</c:f>
              <c:strCache>
                <c:ptCount val="1"/>
                <c:pt idx="0">
                  <c:v>Detractors</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landers Art Sans Medium"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Vlaamse producten (chocolade, asperges, ..) en streekgerechten (stoofvlees, tomaat-garnaal, ...)</c:v>
                </c:pt>
                <c:pt idx="1">
                  <c:v>Historische steden (Brugge, Gent, Antwerpen, Brussel, ...)</c:v>
                </c:pt>
                <c:pt idx="2">
                  <c:v>Gastronomie (lekker eten en drinken in culinaire restaurants)</c:v>
                </c:pt>
                <c:pt idx="3">
                  <c:v>Erfgoed van de Eerste Wereldoorlog (Menenpoort in Ieper, de dodengang in Diksmuide, begraafplaats Tyne Cot in Passendale, …)</c:v>
                </c:pt>
                <c:pt idx="4">
                  <c:v>Belgische biercultuur</c:v>
                </c:pt>
                <c:pt idx="5">
                  <c:v>De natuur en het landschap in Vlaanderen</c:v>
                </c:pt>
                <c:pt idx="6">
                  <c:v>De kust</c:v>
                </c:pt>
                <c:pt idx="7">
                  <c:v>Recreatief wandelen</c:v>
                </c:pt>
                <c:pt idx="8">
                  <c:v>De Vlaamse Meesters (Rubens, Van Eyck, Bruegel)</c:v>
                </c:pt>
                <c:pt idx="9">
                  <c:v>Kastelen en  tuinen</c:v>
                </c:pt>
                <c:pt idx="10">
                  <c:v>Evenementen</c:v>
                </c:pt>
                <c:pt idx="11">
                  <c:v>Vlaanderen als fietsvakantiebestemming</c:v>
                </c:pt>
                <c:pt idx="12">
                  <c:v>Religieus erfgoed zoals kerken, begijnhoven, kloosters, ...</c:v>
                </c:pt>
              </c:strCache>
            </c:strRef>
          </c:cat>
          <c:val>
            <c:numRef>
              <c:f>Blad1!$B$2:$B$14</c:f>
              <c:numCache>
                <c:formatCode>###0%</c:formatCode>
                <c:ptCount val="13"/>
                <c:pt idx="0">
                  <c:v>0.13900000000000001</c:v>
                </c:pt>
                <c:pt idx="1">
                  <c:v>0.14599999999999999</c:v>
                </c:pt>
                <c:pt idx="2">
                  <c:v>0.17</c:v>
                </c:pt>
                <c:pt idx="3">
                  <c:v>0.21199999999999999</c:v>
                </c:pt>
                <c:pt idx="4">
                  <c:v>0.22500000000000001</c:v>
                </c:pt>
                <c:pt idx="5">
                  <c:v>0.23899999999999999</c:v>
                </c:pt>
                <c:pt idx="6">
                  <c:v>0.26900000000000002</c:v>
                </c:pt>
                <c:pt idx="7">
                  <c:v>0.24399999999999999</c:v>
                </c:pt>
                <c:pt idx="8">
                  <c:v>0.28799999999999998</c:v>
                </c:pt>
                <c:pt idx="9">
                  <c:v>0.27400000000000002</c:v>
                </c:pt>
                <c:pt idx="10">
                  <c:v>0.28199999999999997</c:v>
                </c:pt>
                <c:pt idx="11">
                  <c:v>0.307</c:v>
                </c:pt>
                <c:pt idx="12">
                  <c:v>0.30099999999999999</c:v>
                </c:pt>
              </c:numCache>
            </c:numRef>
          </c:val>
          <c:extLst>
            <c:ext xmlns:c16="http://schemas.microsoft.com/office/drawing/2014/chart" uri="{C3380CC4-5D6E-409C-BE32-E72D297353CC}">
              <c16:uniqueId val="{00000000-879A-406A-B77E-38FF6AE7243E}"/>
            </c:ext>
          </c:extLst>
        </c:ser>
        <c:ser>
          <c:idx val="1"/>
          <c:order val="1"/>
          <c:tx>
            <c:strRef>
              <c:f>Blad1!$C$1</c:f>
              <c:strCache>
                <c:ptCount val="1"/>
                <c:pt idx="0">
                  <c:v>Passives</c:v>
                </c:pt>
              </c:strCache>
            </c:strRef>
          </c:tx>
          <c:spPr>
            <a:solidFill>
              <a:srgbClr val="EEECE1">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landers Art Sans Medium"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Vlaamse producten (chocolade, asperges, ..) en streekgerechten (stoofvlees, tomaat-garnaal, ...)</c:v>
                </c:pt>
                <c:pt idx="1">
                  <c:v>Historische steden (Brugge, Gent, Antwerpen, Brussel, ...)</c:v>
                </c:pt>
                <c:pt idx="2">
                  <c:v>Gastronomie (lekker eten en drinken in culinaire restaurants)</c:v>
                </c:pt>
                <c:pt idx="3">
                  <c:v>Erfgoed van de Eerste Wereldoorlog (Menenpoort in Ieper, de dodengang in Diksmuide, begraafplaats Tyne Cot in Passendale, …)</c:v>
                </c:pt>
                <c:pt idx="4">
                  <c:v>Belgische biercultuur</c:v>
                </c:pt>
                <c:pt idx="5">
                  <c:v>De natuur en het landschap in Vlaanderen</c:v>
                </c:pt>
                <c:pt idx="6">
                  <c:v>De kust</c:v>
                </c:pt>
                <c:pt idx="7">
                  <c:v>Recreatief wandelen</c:v>
                </c:pt>
                <c:pt idx="8">
                  <c:v>De Vlaamse Meesters (Rubens, Van Eyck, Bruegel)</c:v>
                </c:pt>
                <c:pt idx="9">
                  <c:v>Kastelen en  tuinen</c:v>
                </c:pt>
                <c:pt idx="10">
                  <c:v>Evenementen</c:v>
                </c:pt>
                <c:pt idx="11">
                  <c:v>Vlaanderen als fietsvakantiebestemming</c:v>
                </c:pt>
                <c:pt idx="12">
                  <c:v>Religieus erfgoed zoals kerken, begijnhoven, kloosters, ...</c:v>
                </c:pt>
              </c:strCache>
            </c:strRef>
          </c:cat>
          <c:val>
            <c:numRef>
              <c:f>Blad1!$C$2:$C$14</c:f>
              <c:numCache>
                <c:formatCode>###0%</c:formatCode>
                <c:ptCount val="13"/>
                <c:pt idx="0">
                  <c:v>0.23899999999999999</c:v>
                </c:pt>
                <c:pt idx="1">
                  <c:v>0.245</c:v>
                </c:pt>
                <c:pt idx="2">
                  <c:v>0.25700000000000001</c:v>
                </c:pt>
                <c:pt idx="3">
                  <c:v>0.26600000000000001</c:v>
                </c:pt>
                <c:pt idx="4">
                  <c:v>0.27100000000000002</c:v>
                </c:pt>
                <c:pt idx="5">
                  <c:v>0.33100000000000002</c:v>
                </c:pt>
                <c:pt idx="6">
                  <c:v>0.28799999999999998</c:v>
                </c:pt>
                <c:pt idx="7">
                  <c:v>0.35099999999999998</c:v>
                </c:pt>
                <c:pt idx="8">
                  <c:v>0.317</c:v>
                </c:pt>
                <c:pt idx="9">
                  <c:v>0.34599999999999997</c:v>
                </c:pt>
                <c:pt idx="10">
                  <c:v>0.36599999999999999</c:v>
                </c:pt>
                <c:pt idx="11">
                  <c:v>0.33100000000000002</c:v>
                </c:pt>
                <c:pt idx="12">
                  <c:v>0.35</c:v>
                </c:pt>
              </c:numCache>
            </c:numRef>
          </c:val>
          <c:extLst>
            <c:ext xmlns:c16="http://schemas.microsoft.com/office/drawing/2014/chart" uri="{C3380CC4-5D6E-409C-BE32-E72D297353CC}">
              <c16:uniqueId val="{00000001-879A-406A-B77E-38FF6AE7243E}"/>
            </c:ext>
          </c:extLst>
        </c:ser>
        <c:ser>
          <c:idx val="2"/>
          <c:order val="2"/>
          <c:tx>
            <c:strRef>
              <c:f>Blad1!$D$1</c:f>
              <c:strCache>
                <c:ptCount val="1"/>
                <c:pt idx="0">
                  <c:v>Promotors</c:v>
                </c:pt>
              </c:strCache>
            </c:strRef>
          </c:tx>
          <c:spPr>
            <a:solidFill>
              <a:srgbClr val="FFF01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landers Art Sans Medium"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Vlaamse producten (chocolade, asperges, ..) en streekgerechten (stoofvlees, tomaat-garnaal, ...)</c:v>
                </c:pt>
                <c:pt idx="1">
                  <c:v>Historische steden (Brugge, Gent, Antwerpen, Brussel, ...)</c:v>
                </c:pt>
                <c:pt idx="2">
                  <c:v>Gastronomie (lekker eten en drinken in culinaire restaurants)</c:v>
                </c:pt>
                <c:pt idx="3">
                  <c:v>Erfgoed van de Eerste Wereldoorlog (Menenpoort in Ieper, de dodengang in Diksmuide, begraafplaats Tyne Cot in Passendale, …)</c:v>
                </c:pt>
                <c:pt idx="4">
                  <c:v>Belgische biercultuur</c:v>
                </c:pt>
                <c:pt idx="5">
                  <c:v>De natuur en het landschap in Vlaanderen</c:v>
                </c:pt>
                <c:pt idx="6">
                  <c:v>De kust</c:v>
                </c:pt>
                <c:pt idx="7">
                  <c:v>Recreatief wandelen</c:v>
                </c:pt>
                <c:pt idx="8">
                  <c:v>De Vlaamse Meesters (Rubens, Van Eyck, Bruegel)</c:v>
                </c:pt>
                <c:pt idx="9">
                  <c:v>Kastelen en  tuinen</c:v>
                </c:pt>
                <c:pt idx="10">
                  <c:v>Evenementen</c:v>
                </c:pt>
                <c:pt idx="11">
                  <c:v>Vlaanderen als fietsvakantiebestemming</c:v>
                </c:pt>
                <c:pt idx="12">
                  <c:v>Religieus erfgoed zoals kerken, begijnhoven, kloosters, ...</c:v>
                </c:pt>
              </c:strCache>
            </c:strRef>
          </c:cat>
          <c:val>
            <c:numRef>
              <c:f>Blad1!$D$2:$D$14</c:f>
              <c:numCache>
                <c:formatCode>###0%</c:formatCode>
                <c:ptCount val="13"/>
                <c:pt idx="0">
                  <c:v>0.622</c:v>
                </c:pt>
                <c:pt idx="1">
                  <c:v>0.60799999999999998</c:v>
                </c:pt>
                <c:pt idx="2">
                  <c:v>0.57299999999999995</c:v>
                </c:pt>
                <c:pt idx="3">
                  <c:v>0.52200000000000002</c:v>
                </c:pt>
                <c:pt idx="4">
                  <c:v>0.504</c:v>
                </c:pt>
                <c:pt idx="5">
                  <c:v>0.43</c:v>
                </c:pt>
                <c:pt idx="6">
                  <c:v>0.44299999999999989</c:v>
                </c:pt>
                <c:pt idx="7">
                  <c:v>0.40500000000000003</c:v>
                </c:pt>
                <c:pt idx="8">
                  <c:v>0.39500000000000002</c:v>
                </c:pt>
                <c:pt idx="9">
                  <c:v>0.38</c:v>
                </c:pt>
                <c:pt idx="10">
                  <c:v>0.35299999999999998</c:v>
                </c:pt>
                <c:pt idx="11">
                  <c:v>0.36199999999999999</c:v>
                </c:pt>
                <c:pt idx="12">
                  <c:v>0.34899999999999998</c:v>
                </c:pt>
              </c:numCache>
            </c:numRef>
          </c:val>
          <c:extLst>
            <c:ext xmlns:c16="http://schemas.microsoft.com/office/drawing/2014/chart" uri="{C3380CC4-5D6E-409C-BE32-E72D297353CC}">
              <c16:uniqueId val="{00000002-879A-406A-B77E-38FF6AE7243E}"/>
            </c:ext>
          </c:extLst>
        </c:ser>
        <c:dLbls>
          <c:showLegendKey val="0"/>
          <c:showVal val="0"/>
          <c:showCatName val="0"/>
          <c:showSerName val="0"/>
          <c:showPercent val="0"/>
          <c:showBubbleSize val="0"/>
        </c:dLbls>
        <c:gapWidth val="100"/>
        <c:overlap val="100"/>
        <c:axId val="1994191199"/>
        <c:axId val="2115083423"/>
      </c:barChart>
      <c:catAx>
        <c:axId val="199419119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landersArtSans-Regular" panose="020B0604020202020204" charset="0"/>
                <a:ea typeface="+mn-ea"/>
                <a:cs typeface="+mn-cs"/>
              </a:defRPr>
            </a:pPr>
            <a:endParaRPr lang="en-US"/>
          </a:p>
        </c:txPr>
        <c:crossAx val="2115083423"/>
        <c:crosses val="autoZero"/>
        <c:auto val="1"/>
        <c:lblAlgn val="ctr"/>
        <c:lblOffset val="100"/>
        <c:noMultiLvlLbl val="0"/>
      </c:catAx>
      <c:valAx>
        <c:axId val="2115083423"/>
        <c:scaling>
          <c:orientation val="minMax"/>
        </c:scaling>
        <c:delete val="1"/>
        <c:axPos val="t"/>
        <c:numFmt formatCode="0%" sourceLinked="0"/>
        <c:majorTickMark val="none"/>
        <c:minorTickMark val="none"/>
        <c:tickLblPos val="nextTo"/>
        <c:crossAx val="1994191199"/>
        <c:crosses val="autoZero"/>
        <c:crossBetween val="between"/>
      </c:valAx>
      <c:spPr>
        <a:noFill/>
        <a:ln>
          <a:noFill/>
        </a:ln>
        <a:effectLst/>
      </c:spPr>
    </c:plotArea>
    <c:legend>
      <c:legendPos val="b"/>
      <c:layout>
        <c:manualLayout>
          <c:xMode val="edge"/>
          <c:yMode val="edge"/>
          <c:x val="0.44130287474530916"/>
          <c:y val="0.92516723375109511"/>
          <c:w val="0.28777924011542361"/>
          <c:h val="5.33151335573095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Franklin Gothic Book (Hoofdteks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 akkoord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0.01</c:v>
                </c:pt>
              </c:numCache>
            </c:numRef>
          </c:val>
          <c:extLst>
            <c:ext xmlns:c16="http://schemas.microsoft.com/office/drawing/2014/chart" uri="{C3380CC4-5D6E-409C-BE32-E72D297353CC}">
              <c16:uniqueId val="{00000000-1B1F-460C-B358-F6C976BDEE06}"/>
            </c:ext>
          </c:extLst>
        </c:ser>
        <c:ser>
          <c:idx val="1"/>
          <c:order val="1"/>
          <c:tx>
            <c:strRef>
              <c:f>Blad1!$C$1</c:f>
              <c:strCache>
                <c:ptCount val="1"/>
                <c:pt idx="0">
                  <c:v>Eerder niet akkoord</c:v>
                </c:pt>
              </c:strCache>
            </c:strRef>
          </c:tx>
          <c:spPr>
            <a:solidFill>
              <a:schemeClr val="bg2">
                <a:lumMod val="75000"/>
              </a:schemeClr>
            </a:solidFill>
            <a:ln>
              <a:noFill/>
            </a:ln>
            <a:effectLst/>
          </c:spPr>
          <c:invertIfNegative val="0"/>
          <c:dLbls>
            <c:dLbl>
              <c:idx val="0"/>
              <c:layout>
                <c:manualLayout>
                  <c:x val="9.4102885821831864E-3"/>
                  <c:y val="-0.135204861981031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B0-43A4-B95F-C0ACFAC05F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1.4999999999999999E-2</c:v>
                </c:pt>
              </c:numCache>
            </c:numRef>
          </c:val>
          <c:extLst>
            <c:ext xmlns:c16="http://schemas.microsoft.com/office/drawing/2014/chart" uri="{C3380CC4-5D6E-409C-BE32-E72D297353CC}">
              <c16:uniqueId val="{00000001-1B1F-460C-B358-F6C976BDEE06}"/>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0.17799999999999999</c:v>
                </c:pt>
              </c:numCache>
            </c:numRef>
          </c:val>
          <c:extLst>
            <c:ext xmlns:c16="http://schemas.microsoft.com/office/drawing/2014/chart" uri="{C3380CC4-5D6E-409C-BE32-E72D297353CC}">
              <c16:uniqueId val="{00000002-1B1F-460C-B358-F6C976BDEE06}"/>
            </c:ext>
          </c:extLst>
        </c:ser>
        <c:ser>
          <c:idx val="3"/>
          <c:order val="3"/>
          <c:tx>
            <c:strRef>
              <c:f>Blad1!$E$1</c:f>
              <c:strCache>
                <c:ptCount val="1"/>
                <c:pt idx="0">
                  <c:v>Eerder akkoord</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0.42</c:v>
                </c:pt>
              </c:numCache>
            </c:numRef>
          </c:val>
          <c:extLst>
            <c:ext xmlns:c16="http://schemas.microsoft.com/office/drawing/2014/chart" uri="{C3380CC4-5D6E-409C-BE32-E72D297353CC}">
              <c16:uniqueId val="{00000003-1B1F-460C-B358-F6C976BDEE06}"/>
            </c:ext>
          </c:extLst>
        </c:ser>
        <c:ser>
          <c:idx val="4"/>
          <c:order val="4"/>
          <c:tx>
            <c:strRef>
              <c:f>Blad1!$F$1</c:f>
              <c:strCache>
                <c:ptCount val="1"/>
                <c:pt idx="0">
                  <c:v>Helemaal akkoord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0.33900000000000002</c:v>
                </c:pt>
              </c:numCache>
            </c:numRef>
          </c:val>
          <c:extLst>
            <c:ext xmlns:c16="http://schemas.microsoft.com/office/drawing/2014/chart" uri="{C3380CC4-5D6E-409C-BE32-E72D297353CC}">
              <c16:uniqueId val="{00000006-1B1F-460C-B358-F6C976BDEE06}"/>
            </c:ext>
          </c:extLst>
        </c:ser>
        <c:ser>
          <c:idx val="5"/>
          <c:order val="5"/>
          <c:tx>
            <c:strRef>
              <c:f>Blad1!$G$1</c:f>
              <c:strCache>
                <c:ptCount val="1"/>
                <c:pt idx="0">
                  <c:v>Weet ik niet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3.7999999999999999E-2</c:v>
                </c:pt>
              </c:numCache>
            </c:numRef>
          </c:val>
          <c:extLst>
            <c:ext xmlns:c16="http://schemas.microsoft.com/office/drawing/2014/chart" uri="{C3380CC4-5D6E-409C-BE32-E72D297353CC}">
              <c16:uniqueId val="{00000002-EB65-4F3C-8495-043A893AD3A2}"/>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 akkoord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2.3E-2</c:v>
                </c:pt>
              </c:numCache>
            </c:numRef>
          </c:val>
          <c:extLst>
            <c:ext xmlns:c16="http://schemas.microsoft.com/office/drawing/2014/chart" uri="{C3380CC4-5D6E-409C-BE32-E72D297353CC}">
              <c16:uniqueId val="{00000000-296C-4F65-994E-F9316E0EDB9E}"/>
            </c:ext>
          </c:extLst>
        </c:ser>
        <c:ser>
          <c:idx val="1"/>
          <c:order val="1"/>
          <c:tx>
            <c:strRef>
              <c:f>Blad1!$C$1</c:f>
              <c:strCache>
                <c:ptCount val="1"/>
                <c:pt idx="0">
                  <c:v>Eerder niet akkoord</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0.109</c:v>
                </c:pt>
              </c:numCache>
            </c:numRef>
          </c:val>
          <c:extLst>
            <c:ext xmlns:c16="http://schemas.microsoft.com/office/drawing/2014/chart" uri="{C3380CC4-5D6E-409C-BE32-E72D297353CC}">
              <c16:uniqueId val="{00000001-296C-4F65-994E-F9316E0EDB9E}"/>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0.26300000000000001</c:v>
                </c:pt>
              </c:numCache>
            </c:numRef>
          </c:val>
          <c:extLst>
            <c:ext xmlns:c16="http://schemas.microsoft.com/office/drawing/2014/chart" uri="{C3380CC4-5D6E-409C-BE32-E72D297353CC}">
              <c16:uniqueId val="{00000002-296C-4F65-994E-F9316E0EDB9E}"/>
            </c:ext>
          </c:extLst>
        </c:ser>
        <c:ser>
          <c:idx val="3"/>
          <c:order val="3"/>
          <c:tx>
            <c:strRef>
              <c:f>Blad1!$E$1</c:f>
              <c:strCache>
                <c:ptCount val="1"/>
                <c:pt idx="0">
                  <c:v>Eerder akkoord</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0.35</c:v>
                </c:pt>
              </c:numCache>
            </c:numRef>
          </c:val>
          <c:extLst>
            <c:ext xmlns:c16="http://schemas.microsoft.com/office/drawing/2014/chart" uri="{C3380CC4-5D6E-409C-BE32-E72D297353CC}">
              <c16:uniqueId val="{00000003-296C-4F65-994E-F9316E0EDB9E}"/>
            </c:ext>
          </c:extLst>
        </c:ser>
        <c:ser>
          <c:idx val="4"/>
          <c:order val="4"/>
          <c:tx>
            <c:strRef>
              <c:f>Blad1!$F$1</c:f>
              <c:strCache>
                <c:ptCount val="1"/>
                <c:pt idx="0">
                  <c:v>Helemaal akkoord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0.13500000000000001</c:v>
                </c:pt>
              </c:numCache>
            </c:numRef>
          </c:val>
          <c:extLst>
            <c:ext xmlns:c16="http://schemas.microsoft.com/office/drawing/2014/chart" uri="{C3380CC4-5D6E-409C-BE32-E72D297353CC}">
              <c16:uniqueId val="{00000004-296C-4F65-994E-F9316E0EDB9E}"/>
            </c:ext>
          </c:extLst>
        </c:ser>
        <c:ser>
          <c:idx val="5"/>
          <c:order val="5"/>
          <c:tx>
            <c:strRef>
              <c:f>Blad1!$G$1</c:f>
              <c:strCache>
                <c:ptCount val="1"/>
                <c:pt idx="0">
                  <c:v>Weet ik niet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0.12</c:v>
                </c:pt>
              </c:numCache>
            </c:numRef>
          </c:val>
          <c:extLst>
            <c:ext xmlns:c16="http://schemas.microsoft.com/office/drawing/2014/chart" uri="{C3380CC4-5D6E-409C-BE32-E72D297353CC}">
              <c16:uniqueId val="{00000005-296C-4F65-994E-F9316E0EDB9E}"/>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6.9999999999999993E-3</c:v>
                </c:pt>
              </c:numCache>
            </c:numRef>
          </c:val>
          <c:extLst>
            <c:ext xmlns:c16="http://schemas.microsoft.com/office/drawing/2014/chart" uri="{C3380CC4-5D6E-409C-BE32-E72D297353CC}">
              <c16:uniqueId val="{00000000-1B1F-460C-B358-F6C976BDEE06}"/>
            </c:ext>
          </c:extLst>
        </c:ser>
        <c:ser>
          <c:idx val="1"/>
          <c:order val="1"/>
          <c:tx>
            <c:strRef>
              <c:f>Blad1!$C$1</c:f>
              <c:strCache>
                <c:ptCount val="1"/>
                <c:pt idx="0">
                  <c:v>Eerder niet</c:v>
                </c:pt>
              </c:strCache>
            </c:strRef>
          </c:tx>
          <c:spPr>
            <a:solidFill>
              <a:schemeClr val="bg2">
                <a:lumMod val="75000"/>
              </a:schemeClr>
            </a:solidFill>
            <a:ln>
              <a:noFill/>
            </a:ln>
            <a:effectLst/>
          </c:spPr>
          <c:invertIfNegative val="0"/>
          <c:dLbls>
            <c:dLbl>
              <c:idx val="0"/>
              <c:layout>
                <c:manualLayout>
                  <c:x val="9.4102885821831864E-3"/>
                  <c:y val="-0.135204861981031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B0-43A4-B95F-C0ACFAC05F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2.1000000000000001E-2</c:v>
                </c:pt>
              </c:numCache>
            </c:numRef>
          </c:val>
          <c:extLst>
            <c:ext xmlns:c16="http://schemas.microsoft.com/office/drawing/2014/chart" uri="{C3380CC4-5D6E-409C-BE32-E72D297353CC}">
              <c16:uniqueId val="{00000001-1B1F-460C-B358-F6C976BDEE06}"/>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0.121</c:v>
                </c:pt>
              </c:numCache>
            </c:numRef>
          </c:val>
          <c:extLst>
            <c:ext xmlns:c16="http://schemas.microsoft.com/office/drawing/2014/chart" uri="{C3380CC4-5D6E-409C-BE32-E72D297353CC}">
              <c16:uniqueId val="{00000002-1B1F-460C-B358-F6C976BDEE06}"/>
            </c:ext>
          </c:extLst>
        </c:ser>
        <c:ser>
          <c:idx val="3"/>
          <c:order val="3"/>
          <c:tx>
            <c:strRef>
              <c:f>Blad1!$E$1</c:f>
              <c:strCache>
                <c:ptCount val="1"/>
                <c:pt idx="0">
                  <c:v>Eerder Wel</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0.39400000000000002</c:v>
                </c:pt>
              </c:numCache>
            </c:numRef>
          </c:val>
          <c:extLst>
            <c:ext xmlns:c16="http://schemas.microsoft.com/office/drawing/2014/chart" uri="{C3380CC4-5D6E-409C-BE32-E72D297353CC}">
              <c16:uniqueId val="{00000003-1B1F-460C-B358-F6C976BDEE06}"/>
            </c:ext>
          </c:extLst>
        </c:ser>
        <c:ser>
          <c:idx val="4"/>
          <c:order val="4"/>
          <c:tx>
            <c:strRef>
              <c:f>Blad1!$F$1</c:f>
              <c:strCache>
                <c:ptCount val="1"/>
                <c:pt idx="0">
                  <c:v>Helemaal wel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0.40200000000000002</c:v>
                </c:pt>
              </c:numCache>
            </c:numRef>
          </c:val>
          <c:extLst>
            <c:ext xmlns:c16="http://schemas.microsoft.com/office/drawing/2014/chart" uri="{C3380CC4-5D6E-409C-BE32-E72D297353CC}">
              <c16:uniqueId val="{00000006-1B1F-460C-B358-F6C976BDEE06}"/>
            </c:ext>
          </c:extLst>
        </c:ser>
        <c:ser>
          <c:idx val="5"/>
          <c:order val="5"/>
          <c:tx>
            <c:strRef>
              <c:f>Blad1!$G$1</c:f>
              <c:strCache>
                <c:ptCount val="1"/>
                <c:pt idx="0">
                  <c:v>Weet ik niet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5.5E-2</c:v>
                </c:pt>
              </c:numCache>
            </c:numRef>
          </c:val>
          <c:extLst>
            <c:ext xmlns:c16="http://schemas.microsoft.com/office/drawing/2014/chart" uri="{C3380CC4-5D6E-409C-BE32-E72D297353CC}">
              <c16:uniqueId val="{00000002-EB65-4F3C-8495-043A893AD3A2}"/>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1.0999999999999999E-2</c:v>
                </c:pt>
              </c:numCache>
            </c:numRef>
          </c:val>
          <c:extLst>
            <c:ext xmlns:c16="http://schemas.microsoft.com/office/drawing/2014/chart" uri="{C3380CC4-5D6E-409C-BE32-E72D297353CC}">
              <c16:uniqueId val="{00000000-296C-4F65-994E-F9316E0EDB9E}"/>
            </c:ext>
          </c:extLst>
        </c:ser>
        <c:ser>
          <c:idx val="1"/>
          <c:order val="1"/>
          <c:tx>
            <c:strRef>
              <c:f>Blad1!$C$1</c:f>
              <c:strCache>
                <c:ptCount val="1"/>
                <c:pt idx="0">
                  <c:v>Eerder niet</c:v>
                </c:pt>
              </c:strCache>
            </c:strRef>
          </c:tx>
          <c:spPr>
            <a:solidFill>
              <a:schemeClr val="bg2">
                <a:lumMod val="75000"/>
              </a:schemeClr>
            </a:solidFill>
            <a:ln>
              <a:noFill/>
            </a:ln>
            <a:effectLst/>
          </c:spPr>
          <c:invertIfNegative val="0"/>
          <c:dLbls>
            <c:dLbl>
              <c:idx val="0"/>
              <c:layout>
                <c:manualLayout>
                  <c:x val="3.1367628607277273E-3"/>
                  <c:y val="-9.01365746540210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3E-4405-99F3-43F5A2760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2.4E-2</c:v>
                </c:pt>
              </c:numCache>
            </c:numRef>
          </c:val>
          <c:extLst>
            <c:ext xmlns:c16="http://schemas.microsoft.com/office/drawing/2014/chart" uri="{C3380CC4-5D6E-409C-BE32-E72D297353CC}">
              <c16:uniqueId val="{00000001-296C-4F65-994E-F9316E0EDB9E}"/>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0.17199999999999999</c:v>
                </c:pt>
              </c:numCache>
            </c:numRef>
          </c:val>
          <c:extLst>
            <c:ext xmlns:c16="http://schemas.microsoft.com/office/drawing/2014/chart" uri="{C3380CC4-5D6E-409C-BE32-E72D297353CC}">
              <c16:uniqueId val="{00000002-296C-4F65-994E-F9316E0EDB9E}"/>
            </c:ext>
          </c:extLst>
        </c:ser>
        <c:ser>
          <c:idx val="3"/>
          <c:order val="3"/>
          <c:tx>
            <c:strRef>
              <c:f>Blad1!$E$1</c:f>
              <c:strCache>
                <c:ptCount val="1"/>
                <c:pt idx="0">
                  <c:v>Eerder Wel</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0.42699999999999999</c:v>
                </c:pt>
              </c:numCache>
            </c:numRef>
          </c:val>
          <c:extLst>
            <c:ext xmlns:c16="http://schemas.microsoft.com/office/drawing/2014/chart" uri="{C3380CC4-5D6E-409C-BE32-E72D297353CC}">
              <c16:uniqueId val="{00000003-296C-4F65-994E-F9316E0EDB9E}"/>
            </c:ext>
          </c:extLst>
        </c:ser>
        <c:ser>
          <c:idx val="4"/>
          <c:order val="4"/>
          <c:tx>
            <c:strRef>
              <c:f>Blad1!$F$1</c:f>
              <c:strCache>
                <c:ptCount val="1"/>
                <c:pt idx="0">
                  <c:v>Helemaal wel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0.28199999999999997</c:v>
                </c:pt>
              </c:numCache>
            </c:numRef>
          </c:val>
          <c:extLst>
            <c:ext xmlns:c16="http://schemas.microsoft.com/office/drawing/2014/chart" uri="{C3380CC4-5D6E-409C-BE32-E72D297353CC}">
              <c16:uniqueId val="{00000004-296C-4F65-994E-F9316E0EDB9E}"/>
            </c:ext>
          </c:extLst>
        </c:ser>
        <c:ser>
          <c:idx val="5"/>
          <c:order val="5"/>
          <c:tx>
            <c:strRef>
              <c:f>Blad1!$G$1</c:f>
              <c:strCache>
                <c:ptCount val="1"/>
                <c:pt idx="0">
                  <c:v>Weet ik niet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8.3000000000000004E-2</c:v>
                </c:pt>
              </c:numCache>
            </c:numRef>
          </c:val>
          <c:extLst>
            <c:ext xmlns:c16="http://schemas.microsoft.com/office/drawing/2014/chart" uri="{C3380CC4-5D6E-409C-BE32-E72D297353CC}">
              <c16:uniqueId val="{00000005-296C-4F65-994E-F9316E0EDB9E}"/>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6.9999999999999993E-3</c:v>
                </c:pt>
              </c:numCache>
            </c:numRef>
          </c:val>
          <c:extLst>
            <c:ext xmlns:c16="http://schemas.microsoft.com/office/drawing/2014/chart" uri="{C3380CC4-5D6E-409C-BE32-E72D297353CC}">
              <c16:uniqueId val="{00000000-1B1F-460C-B358-F6C976BDEE06}"/>
            </c:ext>
          </c:extLst>
        </c:ser>
        <c:ser>
          <c:idx val="1"/>
          <c:order val="1"/>
          <c:tx>
            <c:strRef>
              <c:f>Blad1!$C$1</c:f>
              <c:strCache>
                <c:ptCount val="1"/>
                <c:pt idx="0">
                  <c:v>Eerder niet</c:v>
                </c:pt>
              </c:strCache>
            </c:strRef>
          </c:tx>
          <c:spPr>
            <a:solidFill>
              <a:schemeClr val="bg2">
                <a:lumMod val="75000"/>
              </a:schemeClr>
            </a:solidFill>
            <a:ln>
              <a:noFill/>
            </a:ln>
            <a:effectLst/>
          </c:spPr>
          <c:invertIfNegative val="0"/>
          <c:dLbls>
            <c:dLbl>
              <c:idx val="0"/>
              <c:layout>
                <c:manualLayout>
                  <c:x val="9.4102885821831864E-3"/>
                  <c:y val="-0.135204861981031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B0-43A4-B95F-C0ACFAC05F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0.04</c:v>
                </c:pt>
              </c:numCache>
            </c:numRef>
          </c:val>
          <c:extLst>
            <c:ext xmlns:c16="http://schemas.microsoft.com/office/drawing/2014/chart" uri="{C3380CC4-5D6E-409C-BE32-E72D297353CC}">
              <c16:uniqueId val="{00000001-1B1F-460C-B358-F6C976BDEE06}"/>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0.17799999999999999</c:v>
                </c:pt>
              </c:numCache>
            </c:numRef>
          </c:val>
          <c:extLst>
            <c:ext xmlns:c16="http://schemas.microsoft.com/office/drawing/2014/chart" uri="{C3380CC4-5D6E-409C-BE32-E72D297353CC}">
              <c16:uniqueId val="{00000002-1B1F-460C-B358-F6C976BDEE06}"/>
            </c:ext>
          </c:extLst>
        </c:ser>
        <c:ser>
          <c:idx val="3"/>
          <c:order val="3"/>
          <c:tx>
            <c:strRef>
              <c:f>Blad1!$E$1</c:f>
              <c:strCache>
                <c:ptCount val="1"/>
                <c:pt idx="0">
                  <c:v>Eerder Wel</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0.435</c:v>
                </c:pt>
              </c:numCache>
            </c:numRef>
          </c:val>
          <c:extLst>
            <c:ext xmlns:c16="http://schemas.microsoft.com/office/drawing/2014/chart" uri="{C3380CC4-5D6E-409C-BE32-E72D297353CC}">
              <c16:uniqueId val="{00000003-1B1F-460C-B358-F6C976BDEE06}"/>
            </c:ext>
          </c:extLst>
        </c:ser>
        <c:ser>
          <c:idx val="4"/>
          <c:order val="4"/>
          <c:tx>
            <c:strRef>
              <c:f>Blad1!$F$1</c:f>
              <c:strCache>
                <c:ptCount val="1"/>
                <c:pt idx="0">
                  <c:v>Helemaal wel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0.26300000000000001</c:v>
                </c:pt>
              </c:numCache>
            </c:numRef>
          </c:val>
          <c:extLst>
            <c:ext xmlns:c16="http://schemas.microsoft.com/office/drawing/2014/chart" uri="{C3380CC4-5D6E-409C-BE32-E72D297353CC}">
              <c16:uniqueId val="{00000006-1B1F-460C-B358-F6C976BDEE06}"/>
            </c:ext>
          </c:extLst>
        </c:ser>
        <c:ser>
          <c:idx val="5"/>
          <c:order val="5"/>
          <c:tx>
            <c:strRef>
              <c:f>Blad1!$G$1</c:f>
              <c:strCache>
                <c:ptCount val="1"/>
                <c:pt idx="0">
                  <c:v>Weet ik niet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7.5999999999999998E-2</c:v>
                </c:pt>
              </c:numCache>
            </c:numRef>
          </c:val>
          <c:extLst>
            <c:ext xmlns:c16="http://schemas.microsoft.com/office/drawing/2014/chart" uri="{C3380CC4-5D6E-409C-BE32-E72D297353CC}">
              <c16:uniqueId val="{00000002-EB65-4F3C-8495-043A893AD3A2}"/>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6.0000000000000001E-3</c:v>
                </c:pt>
              </c:numCache>
            </c:numRef>
          </c:val>
          <c:extLst>
            <c:ext xmlns:c16="http://schemas.microsoft.com/office/drawing/2014/chart" uri="{C3380CC4-5D6E-409C-BE32-E72D297353CC}">
              <c16:uniqueId val="{00000000-296C-4F65-994E-F9316E0EDB9E}"/>
            </c:ext>
          </c:extLst>
        </c:ser>
        <c:ser>
          <c:idx val="1"/>
          <c:order val="1"/>
          <c:tx>
            <c:strRef>
              <c:f>Blad1!$C$1</c:f>
              <c:strCache>
                <c:ptCount val="1"/>
                <c:pt idx="0">
                  <c:v>Eerder niet</c:v>
                </c:pt>
              </c:strCache>
            </c:strRef>
          </c:tx>
          <c:spPr>
            <a:solidFill>
              <a:schemeClr val="bg2">
                <a:lumMod val="75000"/>
              </a:schemeClr>
            </a:solidFill>
            <a:ln>
              <a:noFill/>
            </a:ln>
            <a:effectLst/>
          </c:spPr>
          <c:invertIfNegative val="0"/>
          <c:dLbls>
            <c:dLbl>
              <c:idx val="0"/>
              <c:layout>
                <c:manualLayout>
                  <c:x val="4.7051442910915932E-3"/>
                  <c:y val="-9.01365746540210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CB-4218-BE49-D27C7128C0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3.5000000000000003E-2</c:v>
                </c:pt>
              </c:numCache>
            </c:numRef>
          </c:val>
          <c:extLst>
            <c:ext xmlns:c16="http://schemas.microsoft.com/office/drawing/2014/chart" uri="{C3380CC4-5D6E-409C-BE32-E72D297353CC}">
              <c16:uniqueId val="{00000001-296C-4F65-994E-F9316E0EDB9E}"/>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0.16600000000000001</c:v>
                </c:pt>
              </c:numCache>
            </c:numRef>
          </c:val>
          <c:extLst>
            <c:ext xmlns:c16="http://schemas.microsoft.com/office/drawing/2014/chart" uri="{C3380CC4-5D6E-409C-BE32-E72D297353CC}">
              <c16:uniqueId val="{00000002-296C-4F65-994E-F9316E0EDB9E}"/>
            </c:ext>
          </c:extLst>
        </c:ser>
        <c:ser>
          <c:idx val="3"/>
          <c:order val="3"/>
          <c:tx>
            <c:strRef>
              <c:f>Blad1!$E$1</c:f>
              <c:strCache>
                <c:ptCount val="1"/>
                <c:pt idx="0">
                  <c:v>Eerder Wel</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0.44400000000000001</c:v>
                </c:pt>
              </c:numCache>
            </c:numRef>
          </c:val>
          <c:extLst>
            <c:ext xmlns:c16="http://schemas.microsoft.com/office/drawing/2014/chart" uri="{C3380CC4-5D6E-409C-BE32-E72D297353CC}">
              <c16:uniqueId val="{00000003-296C-4F65-994E-F9316E0EDB9E}"/>
            </c:ext>
          </c:extLst>
        </c:ser>
        <c:ser>
          <c:idx val="4"/>
          <c:order val="4"/>
          <c:tx>
            <c:strRef>
              <c:f>Blad1!$F$1</c:f>
              <c:strCache>
                <c:ptCount val="1"/>
                <c:pt idx="0">
                  <c:v>Helemaal wel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0.222</c:v>
                </c:pt>
              </c:numCache>
            </c:numRef>
          </c:val>
          <c:extLst>
            <c:ext xmlns:c16="http://schemas.microsoft.com/office/drawing/2014/chart" uri="{C3380CC4-5D6E-409C-BE32-E72D297353CC}">
              <c16:uniqueId val="{00000004-296C-4F65-994E-F9316E0EDB9E}"/>
            </c:ext>
          </c:extLst>
        </c:ser>
        <c:ser>
          <c:idx val="5"/>
          <c:order val="5"/>
          <c:tx>
            <c:strRef>
              <c:f>Blad1!$G$1</c:f>
              <c:strCache>
                <c:ptCount val="1"/>
                <c:pt idx="0">
                  <c:v>Weet ik niet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0.127</c:v>
                </c:pt>
              </c:numCache>
            </c:numRef>
          </c:val>
          <c:extLst>
            <c:ext xmlns:c16="http://schemas.microsoft.com/office/drawing/2014/chart" uri="{C3380CC4-5D6E-409C-BE32-E72D297353CC}">
              <c16:uniqueId val="{00000005-296C-4F65-994E-F9316E0EDB9E}"/>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 akkoord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1.2999999999999999E-2</c:v>
                </c:pt>
              </c:numCache>
            </c:numRef>
          </c:val>
          <c:extLst>
            <c:ext xmlns:c16="http://schemas.microsoft.com/office/drawing/2014/chart" uri="{C3380CC4-5D6E-409C-BE32-E72D297353CC}">
              <c16:uniqueId val="{00000000-1B1F-460C-B358-F6C976BDEE06}"/>
            </c:ext>
          </c:extLst>
        </c:ser>
        <c:ser>
          <c:idx val="1"/>
          <c:order val="1"/>
          <c:tx>
            <c:strRef>
              <c:f>Blad1!$C$1</c:f>
              <c:strCache>
                <c:ptCount val="1"/>
                <c:pt idx="0">
                  <c:v>Eerder niet akkoord</c:v>
                </c:pt>
              </c:strCache>
            </c:strRef>
          </c:tx>
          <c:spPr>
            <a:solidFill>
              <a:schemeClr val="bg2">
                <a:lumMod val="75000"/>
              </a:schemeClr>
            </a:solidFill>
            <a:ln>
              <a:noFill/>
            </a:ln>
            <a:effectLst/>
          </c:spPr>
          <c:invertIfNegative val="0"/>
          <c:dLbls>
            <c:dLbl>
              <c:idx val="0"/>
              <c:layout>
                <c:manualLayout>
                  <c:x val="9.4102885821831864E-3"/>
                  <c:y val="-0.135204861981031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B0-43A4-B95F-C0ACFAC05F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0.03</c:v>
                </c:pt>
              </c:numCache>
            </c:numRef>
          </c:val>
          <c:extLst>
            <c:ext xmlns:c16="http://schemas.microsoft.com/office/drawing/2014/chart" uri="{C3380CC4-5D6E-409C-BE32-E72D297353CC}">
              <c16:uniqueId val="{00000001-1B1F-460C-B358-F6C976BDEE06}"/>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0.26200000000000001</c:v>
                </c:pt>
              </c:numCache>
            </c:numRef>
          </c:val>
          <c:extLst>
            <c:ext xmlns:c16="http://schemas.microsoft.com/office/drawing/2014/chart" uri="{C3380CC4-5D6E-409C-BE32-E72D297353CC}">
              <c16:uniqueId val="{00000002-1B1F-460C-B358-F6C976BDEE06}"/>
            </c:ext>
          </c:extLst>
        </c:ser>
        <c:ser>
          <c:idx val="3"/>
          <c:order val="3"/>
          <c:tx>
            <c:strRef>
              <c:f>Blad1!$E$1</c:f>
              <c:strCache>
                <c:ptCount val="1"/>
                <c:pt idx="0">
                  <c:v>Eerder akkoord</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0.39600000000000002</c:v>
                </c:pt>
              </c:numCache>
            </c:numRef>
          </c:val>
          <c:extLst>
            <c:ext xmlns:c16="http://schemas.microsoft.com/office/drawing/2014/chart" uri="{C3380CC4-5D6E-409C-BE32-E72D297353CC}">
              <c16:uniqueId val="{00000003-1B1F-460C-B358-F6C976BDEE06}"/>
            </c:ext>
          </c:extLst>
        </c:ser>
        <c:ser>
          <c:idx val="4"/>
          <c:order val="4"/>
          <c:tx>
            <c:strRef>
              <c:f>Blad1!$F$1</c:f>
              <c:strCache>
                <c:ptCount val="1"/>
                <c:pt idx="0">
                  <c:v>Helemaal akkoord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0.25</c:v>
                </c:pt>
              </c:numCache>
            </c:numRef>
          </c:val>
          <c:extLst>
            <c:ext xmlns:c16="http://schemas.microsoft.com/office/drawing/2014/chart" uri="{C3380CC4-5D6E-409C-BE32-E72D297353CC}">
              <c16:uniqueId val="{00000006-1B1F-460C-B358-F6C976BDEE06}"/>
            </c:ext>
          </c:extLst>
        </c:ser>
        <c:ser>
          <c:idx val="5"/>
          <c:order val="5"/>
          <c:tx>
            <c:strRef>
              <c:f>Blad1!$G$1</c:f>
              <c:strCache>
                <c:ptCount val="1"/>
                <c:pt idx="0">
                  <c:v>Geen mening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4.9000000000000002E-2</c:v>
                </c:pt>
              </c:numCache>
            </c:numRef>
          </c:val>
          <c:extLst>
            <c:ext xmlns:c16="http://schemas.microsoft.com/office/drawing/2014/chart" uri="{C3380CC4-5D6E-409C-BE32-E72D297353CC}">
              <c16:uniqueId val="{00000002-EB65-4F3C-8495-043A893AD3A2}"/>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766524156898846E-2"/>
          <c:w val="1"/>
          <c:h val="0.38701138379079453"/>
        </c:manualLayout>
      </c:layout>
      <c:barChart>
        <c:barDir val="bar"/>
        <c:grouping val="percentStacked"/>
        <c:varyColors val="0"/>
        <c:ser>
          <c:idx val="0"/>
          <c:order val="0"/>
          <c:tx>
            <c:strRef>
              <c:f>Blad1!$B$1</c:f>
              <c:strCache>
                <c:ptCount val="1"/>
                <c:pt idx="0">
                  <c:v>Helemaal niet akkoord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Blad1!$B$2</c:f>
              <c:numCache>
                <c:formatCode>###0%</c:formatCode>
                <c:ptCount val="1"/>
                <c:pt idx="0">
                  <c:v>0.122</c:v>
                </c:pt>
              </c:numCache>
            </c:numRef>
          </c:val>
          <c:extLst>
            <c:ext xmlns:c16="http://schemas.microsoft.com/office/drawing/2014/chart" uri="{C3380CC4-5D6E-409C-BE32-E72D297353CC}">
              <c16:uniqueId val="{00000000-296C-4F65-994E-F9316E0EDB9E}"/>
            </c:ext>
          </c:extLst>
        </c:ser>
        <c:ser>
          <c:idx val="1"/>
          <c:order val="1"/>
          <c:tx>
            <c:strRef>
              <c:f>Blad1!$C$1</c:f>
              <c:strCache>
                <c:ptCount val="1"/>
                <c:pt idx="0">
                  <c:v>Eerder niet akkoord</c:v>
                </c:pt>
              </c:strCache>
            </c:strRef>
          </c:tx>
          <c:spPr>
            <a:solidFill>
              <a:schemeClr val="bg2">
                <a:lumMod val="75000"/>
              </a:schemeClr>
            </a:solidFill>
            <a:ln>
              <a:noFill/>
            </a:ln>
            <a:effectLst/>
          </c:spPr>
          <c:invertIfNegative val="0"/>
          <c:dLbls>
            <c:dLbl>
              <c:idx val="0"/>
              <c:layout>
                <c:manualLayout>
                  <c:x val="3.1367628607277E-3"/>
                  <c:y val="-9.013657465402126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3E-4405-99F3-43F5A2760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Blad1!$C$2</c:f>
              <c:numCache>
                <c:formatCode>###0%</c:formatCode>
                <c:ptCount val="1"/>
                <c:pt idx="0">
                  <c:v>0.29799999999999999</c:v>
                </c:pt>
              </c:numCache>
            </c:numRef>
          </c:val>
          <c:extLst>
            <c:ext xmlns:c16="http://schemas.microsoft.com/office/drawing/2014/chart" uri="{C3380CC4-5D6E-409C-BE32-E72D297353CC}">
              <c16:uniqueId val="{00000001-296C-4F65-994E-F9316E0EDB9E}"/>
            </c:ext>
          </c:extLst>
        </c:ser>
        <c:ser>
          <c:idx val="2"/>
          <c:order val="2"/>
          <c:tx>
            <c:strRef>
              <c:f>Blad1!$D$1</c:f>
              <c:strCache>
                <c:ptCount val="1"/>
                <c:pt idx="0">
                  <c:v>Neutraal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Blad1!$D$2</c:f>
              <c:numCache>
                <c:formatCode>###0%</c:formatCode>
                <c:ptCount val="1"/>
                <c:pt idx="0">
                  <c:v>0.28899999999999998</c:v>
                </c:pt>
              </c:numCache>
            </c:numRef>
          </c:val>
          <c:extLst>
            <c:ext xmlns:c16="http://schemas.microsoft.com/office/drawing/2014/chart" uri="{C3380CC4-5D6E-409C-BE32-E72D297353CC}">
              <c16:uniqueId val="{00000002-296C-4F65-994E-F9316E0EDB9E}"/>
            </c:ext>
          </c:extLst>
        </c:ser>
        <c:ser>
          <c:idx val="3"/>
          <c:order val="3"/>
          <c:tx>
            <c:strRef>
              <c:f>Blad1!$E$1</c:f>
              <c:strCache>
                <c:ptCount val="1"/>
                <c:pt idx="0">
                  <c:v>Eerder akkoord</c:v>
                </c:pt>
              </c:strCache>
            </c:strRef>
          </c:tx>
          <c:spPr>
            <a:solidFill>
              <a:srgbClr val="FFFF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Blad1!$E$2</c:f>
              <c:numCache>
                <c:formatCode>###0%</c:formatCode>
                <c:ptCount val="1"/>
                <c:pt idx="0">
                  <c:v>0.183</c:v>
                </c:pt>
              </c:numCache>
            </c:numRef>
          </c:val>
          <c:extLst>
            <c:ext xmlns:c16="http://schemas.microsoft.com/office/drawing/2014/chart" uri="{C3380CC4-5D6E-409C-BE32-E72D297353CC}">
              <c16:uniqueId val="{00000003-296C-4F65-994E-F9316E0EDB9E}"/>
            </c:ext>
          </c:extLst>
        </c:ser>
        <c:ser>
          <c:idx val="4"/>
          <c:order val="4"/>
          <c:tx>
            <c:strRef>
              <c:f>Blad1!$F$1</c:f>
              <c:strCache>
                <c:ptCount val="1"/>
                <c:pt idx="0">
                  <c:v>Helemaal akkoord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Blad1!$F$2</c:f>
              <c:numCache>
                <c:formatCode>###0%</c:formatCode>
                <c:ptCount val="1"/>
                <c:pt idx="0">
                  <c:v>5.5999999999999987E-2</c:v>
                </c:pt>
              </c:numCache>
            </c:numRef>
          </c:val>
          <c:extLst>
            <c:ext xmlns:c16="http://schemas.microsoft.com/office/drawing/2014/chart" uri="{C3380CC4-5D6E-409C-BE32-E72D297353CC}">
              <c16:uniqueId val="{00000004-296C-4F65-994E-F9316E0EDB9E}"/>
            </c:ext>
          </c:extLst>
        </c:ser>
        <c:ser>
          <c:idx val="5"/>
          <c:order val="5"/>
          <c:tx>
            <c:strRef>
              <c:f>Blad1!$G$1</c:f>
              <c:strCache>
                <c:ptCount val="1"/>
                <c:pt idx="0">
                  <c:v>Geen mening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FlandersArtSans-Medium" panose="0000060000000000000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Blad1!$G$2</c:f>
              <c:numCache>
                <c:formatCode>###0%</c:formatCode>
                <c:ptCount val="1"/>
                <c:pt idx="0">
                  <c:v>5.1999999999999998E-2</c:v>
                </c:pt>
              </c:numCache>
            </c:numRef>
          </c:val>
          <c:extLst>
            <c:ext xmlns:c16="http://schemas.microsoft.com/office/drawing/2014/chart" uri="{C3380CC4-5D6E-409C-BE32-E72D297353CC}">
              <c16:uniqueId val="{00000005-296C-4F65-994E-F9316E0EDB9E}"/>
            </c:ext>
          </c:extLst>
        </c:ser>
        <c:dLbls>
          <c:dLblPos val="ctr"/>
          <c:showLegendKey val="0"/>
          <c:showVal val="1"/>
          <c:showCatName val="0"/>
          <c:showSerName val="0"/>
          <c:showPercent val="0"/>
          <c:showBubbleSize val="0"/>
        </c:dLbls>
        <c:gapWidth val="150"/>
        <c:overlap val="100"/>
        <c:axId val="-174222496"/>
        <c:axId val="-174220208"/>
      </c:barChart>
      <c:catAx>
        <c:axId val="-174222496"/>
        <c:scaling>
          <c:orientation val="minMax"/>
        </c:scaling>
        <c:delete val="1"/>
        <c:axPos val="l"/>
        <c:numFmt formatCode="General" sourceLinked="1"/>
        <c:majorTickMark val="none"/>
        <c:minorTickMark val="none"/>
        <c:tickLblPos val="nextTo"/>
        <c:crossAx val="-174220208"/>
        <c:crosses val="autoZero"/>
        <c:auto val="1"/>
        <c:lblAlgn val="ctr"/>
        <c:lblOffset val="100"/>
        <c:noMultiLvlLbl val="0"/>
      </c:catAx>
      <c:valAx>
        <c:axId val="-174220208"/>
        <c:scaling>
          <c:orientation val="minMax"/>
        </c:scaling>
        <c:delete val="1"/>
        <c:axPos val="b"/>
        <c:numFmt formatCode="0%" sourceLinked="1"/>
        <c:majorTickMark val="none"/>
        <c:minorTickMark val="none"/>
        <c:tickLblPos val="nextTo"/>
        <c:crossAx val="-174222496"/>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2"/>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3"/>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egendEntry>
        <c:idx val="4"/>
        <c:txPr>
          <a:bodyPr rot="0" spcFirstLastPara="1" vertOverflow="ellipsis" vert="horz" wrap="square" anchor="ctr" anchorCtr="1"/>
          <a:lstStyle/>
          <a:p>
            <a:pPr algn="ctr">
              <a:defRPr lang="en-US" sz="1200" b="0" i="0" u="none" strike="noStrike" kern="1200" baseline="0">
                <a:solidFill>
                  <a:schemeClr val="tx1"/>
                </a:solidFill>
                <a:latin typeface="FlandersArtSans-Regular" panose="00000500000000000000" pitchFamily="2" charset="0"/>
                <a:ea typeface="+mn-ea"/>
                <a:cs typeface="+mn-cs"/>
              </a:defRPr>
            </a:pPr>
            <a:endParaRPr lang="en-US"/>
          </a:p>
        </c:txPr>
      </c:legendEntry>
      <c:layout>
        <c:manualLayout>
          <c:xMode val="edge"/>
          <c:yMode val="edge"/>
          <c:x val="0.14624551714599038"/>
          <c:y val="0.59427753406204376"/>
          <c:w val="0.81729566583348989"/>
          <c:h val="0.3516405211455436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75000"/>
                  <a:lumOff val="25000"/>
                </a:schemeClr>
              </a:solidFill>
              <a:latin typeface="FlandersArtSans-Medium" panose="00000600000000000000" charset="0"/>
              <a:ea typeface="+mn-ea"/>
              <a:cs typeface="+mn-cs"/>
            </a:defRPr>
          </a:pPr>
          <a:endParaRPr lang="en-US"/>
        </a:p>
      </c:txPr>
    </c:legend>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28363762964413E-2"/>
          <c:y val="0.1283085640554166"/>
          <c:w val="0.90094327247407113"/>
          <c:h val="0.7983722564843454"/>
        </c:manualLayout>
      </c:layout>
      <c:barChart>
        <c:barDir val="bar"/>
        <c:grouping val="percentStacked"/>
        <c:varyColors val="0"/>
        <c:ser>
          <c:idx val="0"/>
          <c:order val="0"/>
          <c:tx>
            <c:strRef>
              <c:f>Blad1!$B$1</c:f>
              <c:strCache>
                <c:ptCount val="1"/>
                <c:pt idx="0">
                  <c:v>Criticasters (0-6)</c:v>
                </c:pt>
              </c:strCache>
            </c:strRef>
          </c:tx>
          <c:spPr>
            <a:solidFill>
              <a:srgbClr val="7F7F7F"/>
            </a:solidFill>
            <a:ln>
              <a:noFill/>
            </a:ln>
            <a:effectLst/>
          </c:spPr>
          <c:invertIfNegative val="0"/>
          <c:cat>
            <c:strRef>
              <c:f>Blad1!$A$2</c:f>
              <c:strCache>
                <c:ptCount val="1"/>
                <c:pt idx="0">
                  <c:v>Categorie 1</c:v>
                </c:pt>
              </c:strCache>
            </c:strRef>
          </c:cat>
          <c:val>
            <c:numRef>
              <c:f>Blad1!$B$2</c:f>
              <c:numCache>
                <c:formatCode>0%</c:formatCode>
                <c:ptCount val="1"/>
                <c:pt idx="0">
                  <c:v>0.27</c:v>
                </c:pt>
              </c:numCache>
            </c:numRef>
          </c:val>
          <c:extLst>
            <c:ext xmlns:c16="http://schemas.microsoft.com/office/drawing/2014/chart" uri="{C3380CC4-5D6E-409C-BE32-E72D297353CC}">
              <c16:uniqueId val="{00000000-C2C3-4536-B543-B79B3DD5C9ED}"/>
            </c:ext>
          </c:extLst>
        </c:ser>
        <c:ser>
          <c:idx val="1"/>
          <c:order val="1"/>
          <c:tx>
            <c:strRef>
              <c:f>Blad1!$C$1</c:f>
              <c:strCache>
                <c:ptCount val="1"/>
                <c:pt idx="0">
                  <c:v>Passief Tevredenen (7-8)</c:v>
                </c:pt>
              </c:strCache>
            </c:strRef>
          </c:tx>
          <c:spPr>
            <a:solidFill>
              <a:srgbClr val="C4BD97"/>
            </a:solidFill>
            <a:ln>
              <a:noFill/>
            </a:ln>
            <a:effectLst/>
          </c:spPr>
          <c:invertIfNegative val="0"/>
          <c:cat>
            <c:strRef>
              <c:f>Blad1!$A$2</c:f>
              <c:strCache>
                <c:ptCount val="1"/>
                <c:pt idx="0">
                  <c:v>Categorie 1</c:v>
                </c:pt>
              </c:strCache>
            </c:strRef>
          </c:cat>
          <c:val>
            <c:numRef>
              <c:f>Blad1!$C$2</c:f>
              <c:numCache>
                <c:formatCode>0%</c:formatCode>
                <c:ptCount val="1"/>
                <c:pt idx="0">
                  <c:v>0.47</c:v>
                </c:pt>
              </c:numCache>
            </c:numRef>
          </c:val>
          <c:extLst>
            <c:ext xmlns:c16="http://schemas.microsoft.com/office/drawing/2014/chart" uri="{C3380CC4-5D6E-409C-BE32-E72D297353CC}">
              <c16:uniqueId val="{00000001-C2C3-4536-B543-B79B3DD5C9ED}"/>
            </c:ext>
          </c:extLst>
        </c:ser>
        <c:ser>
          <c:idx val="2"/>
          <c:order val="2"/>
          <c:tx>
            <c:strRef>
              <c:f>Blad1!$D$1</c:f>
              <c:strCache>
                <c:ptCount val="1"/>
                <c:pt idx="0">
                  <c:v>Promotors (9-10)</c:v>
                </c:pt>
              </c:strCache>
            </c:strRef>
          </c:tx>
          <c:spPr>
            <a:solidFill>
              <a:srgbClr val="FFF010"/>
            </a:solidFill>
            <a:ln>
              <a:noFill/>
            </a:ln>
            <a:effectLst/>
          </c:spPr>
          <c:invertIfNegative val="0"/>
          <c:cat>
            <c:strRef>
              <c:f>Blad1!$A$2</c:f>
              <c:strCache>
                <c:ptCount val="1"/>
                <c:pt idx="0">
                  <c:v>Categorie 1</c:v>
                </c:pt>
              </c:strCache>
            </c:strRef>
          </c:cat>
          <c:val>
            <c:numRef>
              <c:f>Blad1!$D$2</c:f>
              <c:numCache>
                <c:formatCode>0%</c:formatCode>
                <c:ptCount val="1"/>
                <c:pt idx="0">
                  <c:v>0.26</c:v>
                </c:pt>
              </c:numCache>
            </c:numRef>
          </c:val>
          <c:extLst>
            <c:ext xmlns:c16="http://schemas.microsoft.com/office/drawing/2014/chart" uri="{C3380CC4-5D6E-409C-BE32-E72D297353CC}">
              <c16:uniqueId val="{00000002-C2C3-4536-B543-B79B3DD5C9ED}"/>
            </c:ext>
          </c:extLst>
        </c:ser>
        <c:dLbls>
          <c:showLegendKey val="0"/>
          <c:showVal val="0"/>
          <c:showCatName val="0"/>
          <c:showSerName val="0"/>
          <c:showPercent val="0"/>
          <c:showBubbleSize val="0"/>
        </c:dLbls>
        <c:gapWidth val="150"/>
        <c:overlap val="100"/>
        <c:axId val="1172700224"/>
        <c:axId val="1172702304"/>
      </c:barChart>
      <c:catAx>
        <c:axId val="1172700224"/>
        <c:scaling>
          <c:orientation val="minMax"/>
        </c:scaling>
        <c:delete val="1"/>
        <c:axPos val="l"/>
        <c:numFmt formatCode="General" sourceLinked="1"/>
        <c:majorTickMark val="none"/>
        <c:minorTickMark val="none"/>
        <c:tickLblPos val="nextTo"/>
        <c:crossAx val="1172702304"/>
        <c:crosses val="autoZero"/>
        <c:auto val="1"/>
        <c:lblAlgn val="ctr"/>
        <c:lblOffset val="100"/>
        <c:noMultiLvlLbl val="0"/>
      </c:catAx>
      <c:valAx>
        <c:axId val="1172702304"/>
        <c:scaling>
          <c:orientation val="minMax"/>
        </c:scaling>
        <c:delete val="1"/>
        <c:axPos val="b"/>
        <c:numFmt formatCode="0%" sourceLinked="1"/>
        <c:majorTickMark val="none"/>
        <c:minorTickMark val="none"/>
        <c:tickLblPos val="nextTo"/>
        <c:crossAx val="117270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2376371419927"/>
          <c:y val="1.9845352098737137E-2"/>
          <c:w val="0.85887623628580068"/>
          <c:h val="0.97655852425586442"/>
        </c:manualLayout>
      </c:layout>
      <c:barChart>
        <c:barDir val="bar"/>
        <c:grouping val="clustered"/>
        <c:varyColors val="0"/>
        <c:ser>
          <c:idx val="0"/>
          <c:order val="0"/>
          <c:tx>
            <c:strRef>
              <c:f>Blad1!$B$1</c:f>
              <c:strCache>
                <c:ptCount val="1"/>
                <c:pt idx="0">
                  <c:v>2022</c:v>
                </c:pt>
              </c:strCache>
            </c:strRef>
          </c:tx>
          <c:spPr>
            <a:solidFill>
              <a:srgbClr val="FFFF00"/>
            </a:solidFill>
            <a:ln>
              <a:noFill/>
            </a:ln>
            <a:effectLst/>
          </c:spPr>
          <c:invertIfNegative val="0"/>
          <c:dPt>
            <c:idx val="0"/>
            <c:invertIfNegative val="0"/>
            <c:bubble3D val="0"/>
            <c:extLst>
              <c:ext xmlns:c16="http://schemas.microsoft.com/office/drawing/2014/chart" uri="{C3380CC4-5D6E-409C-BE32-E72D297353CC}">
                <c16:uniqueId val="{00000000-EEAA-4FB0-9B9F-9BF26050935B}"/>
              </c:ext>
            </c:extLst>
          </c:dPt>
          <c:dLbls>
            <c:dLbl>
              <c:idx val="0"/>
              <c:layout>
                <c:manualLayout>
                  <c:x val="-5.9758306415676607E-3"/>
                  <c:y val="3.30807955850602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A-4FB0-9B9F-9BF26050935B}"/>
                </c:ext>
              </c:extLst>
            </c:dLbl>
            <c:dLbl>
              <c:idx val="1"/>
              <c:layout>
                <c:manualLayout>
                  <c:x val="1.2319498730266193E-3"/>
                  <c:y val="5.16586283942668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AA-4FB0-9B9F-9BF26050935B}"/>
                </c:ext>
              </c:extLst>
            </c:dLbl>
            <c:dLbl>
              <c:idx val="2"/>
              <c:layout>
                <c:manualLayout>
                  <c:x val="1.2319498730267097E-3"/>
                  <c:y val="5.1660662198534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A-4FB0-9B9F-9BF26050935B}"/>
                </c:ext>
              </c:extLst>
            </c:dLbl>
            <c:dLbl>
              <c:idx val="3"/>
              <c:layout>
                <c:manualLayout>
                  <c:x val="-4.409236707645172E-3"/>
                  <c:y val="4.6670366081710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AA-4FB0-9B9F-9BF26050935B}"/>
                </c:ext>
              </c:extLst>
            </c:dLbl>
            <c:dLbl>
              <c:idx val="4"/>
              <c:layout>
                <c:manualLayout>
                  <c:x val="-1.2319498730268001E-3"/>
                  <c:y val="5.1660662198534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AA-4FB0-9B9F-9BF26050935B}"/>
                </c:ext>
              </c:extLst>
            </c:dLbl>
            <c:dLbl>
              <c:idx val="5"/>
              <c:layout>
                <c:manualLayout>
                  <c:x val="-9.9021501872514527E-17"/>
                  <c:y val="1.16394105924547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AA-4FB0-9B9F-9BF26050935B}"/>
                </c:ext>
              </c:extLst>
            </c:dLbl>
            <c:dLbl>
              <c:idx val="6"/>
              <c:layout>
                <c:manualLayout>
                  <c:x val="-4.050926418164482E-3"/>
                  <c:y val="8.7292142744877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AA-4FB0-9B9F-9BF26050935B}"/>
                </c:ext>
              </c:extLst>
            </c:dLbl>
            <c:dLbl>
              <c:idx val="7"/>
              <c:layout>
                <c:manualLayout>
                  <c:x val="-2.7006176121096544E-3"/>
                  <c:y val="1.018419787685346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8261053181327546E-2"/>
                      <c:h val="5.353918088352478E-2"/>
                    </c:manualLayout>
                  </c15:layout>
                </c:ext>
                <c:ext xmlns:c16="http://schemas.microsoft.com/office/drawing/2014/chart" uri="{C3380CC4-5D6E-409C-BE32-E72D297353CC}">
                  <c16:uniqueId val="{00000007-EEAA-4FB0-9B9F-9BF26050935B}"/>
                </c:ext>
              </c:extLst>
            </c:dLbl>
            <c:dLbl>
              <c:idx val="8"/>
              <c:layout>
                <c:manualLayout>
                  <c:x val="-2.7006176121096544E-3"/>
                  <c:y val="1.018488521656012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3933260296157806E-2"/>
                      <c:h val="6.5178133249508441E-2"/>
                    </c:manualLayout>
                  </c15:layout>
                </c:ext>
                <c:ext xmlns:c16="http://schemas.microsoft.com/office/drawing/2014/chart" uri="{C3380CC4-5D6E-409C-BE32-E72D297353CC}">
                  <c16:uniqueId val="{00000008-EEAA-4FB0-9B9F-9BF26050935B}"/>
                </c:ext>
              </c:extLst>
            </c:dLbl>
            <c:dLbl>
              <c:idx val="9"/>
              <c:layout>
                <c:manualLayout>
                  <c:x val="-4.9277994921068389E-3"/>
                  <c:y val="1.0985593750851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AA-4FB0-9B9F-9BF26050935B}"/>
                </c:ext>
              </c:extLst>
            </c:dLbl>
            <c:dLbl>
              <c:idx val="11"/>
              <c:layout>
                <c:manualLayout>
                  <c:x val="0"/>
                  <c:y val="1.1639181479219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EAA-4FB0-9B9F-9BF26050935B}"/>
                </c:ext>
              </c:extLst>
            </c:dLbl>
            <c:dLbl>
              <c:idx val="12"/>
              <c:layout>
                <c:manualLayout>
                  <c:x val="-4.9510750936257263E-17"/>
                  <c:y val="5.8197052962273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EAA-4FB0-9B9F-9BF26050935B}"/>
                </c:ext>
              </c:extLst>
            </c:dLbl>
            <c:dLbl>
              <c:idx val="13"/>
              <c:layout>
                <c:manualLayout>
                  <c:x val="-4.0509264181645315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EAA-4FB0-9B9F-9BF26050935B}"/>
                </c:ext>
              </c:extLst>
            </c:dLbl>
            <c:dLbl>
              <c:idx val="14"/>
              <c:layout>
                <c:manualLayout>
                  <c:x val="1.6015348349347182E-2"/>
                  <c:y val="7.12787381627516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EAA-4FB0-9B9F-9BF26050935B}"/>
                </c:ext>
              </c:extLst>
            </c:dLbl>
            <c:dLbl>
              <c:idx val="15"/>
              <c:layout>
                <c:manualLayout>
                  <c:x val="-1.3503088060548766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EAA-4FB0-9B9F-9BF26050935B}"/>
                </c:ext>
              </c:extLst>
            </c:dLbl>
            <c:dLbl>
              <c:idx val="16"/>
              <c:layout>
                <c:manualLayout>
                  <c:x val="2.8673390784879145E-3"/>
                  <c:y val="-9.473460277972232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EAA-4FB0-9B9F-9BF26050935B}"/>
                </c:ext>
              </c:extLst>
            </c:dLbl>
            <c:spPr>
              <a:noFill/>
              <a:ln>
                <a:noFill/>
              </a:ln>
              <a:effectLst/>
            </c:spPr>
            <c:txPr>
              <a:bodyPr/>
              <a:lstStyle/>
              <a:p>
                <a:pPr algn="ctr">
                  <a:defRPr sz="1200">
                    <a:latin typeface="FlandersArtSans-Regular"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Blad1!$A$2:$A$5</c:f>
              <c:strCache>
                <c:ptCount val="4"/>
                <c:pt idx="0">
                  <c:v>Meer</c:v>
                </c:pt>
                <c:pt idx="1">
                  <c:v>Evenveel</c:v>
                </c:pt>
                <c:pt idx="2">
                  <c:v>Minder</c:v>
                </c:pt>
                <c:pt idx="3">
                  <c:v>Geen mening</c:v>
                </c:pt>
              </c:strCache>
            </c:strRef>
          </c:cat>
          <c:val>
            <c:numRef>
              <c:f>Blad1!$B$2:$B$5</c:f>
              <c:numCache>
                <c:formatCode>###0%</c:formatCode>
                <c:ptCount val="4"/>
                <c:pt idx="0">
                  <c:v>0.21099999999999999</c:v>
                </c:pt>
                <c:pt idx="1">
                  <c:v>0.46700000000000003</c:v>
                </c:pt>
                <c:pt idx="2">
                  <c:v>0.115</c:v>
                </c:pt>
                <c:pt idx="3">
                  <c:v>0.20699999999999999</c:v>
                </c:pt>
              </c:numCache>
            </c:numRef>
          </c:val>
          <c:extLst>
            <c:ext xmlns:c16="http://schemas.microsoft.com/office/drawing/2014/chart" uri="{C3380CC4-5D6E-409C-BE32-E72D297353CC}">
              <c16:uniqueId val="{00000010-EEAA-4FB0-9B9F-9BF26050935B}"/>
            </c:ext>
          </c:extLst>
        </c:ser>
        <c:dLbls>
          <c:dLblPos val="outEnd"/>
          <c:showLegendKey val="0"/>
          <c:showVal val="1"/>
          <c:showCatName val="0"/>
          <c:showSerName val="0"/>
          <c:showPercent val="0"/>
          <c:showBubbleSize val="0"/>
        </c:dLbls>
        <c:gapWidth val="150"/>
        <c:axId val="537268032"/>
        <c:axId val="537264112"/>
        <c:extLst>
          <c:ext xmlns:c15="http://schemas.microsoft.com/office/drawing/2012/chart" uri="{02D57815-91ED-43cb-92C2-25804820EDAC}">
            <c15:filteredBarSeries>
              <c15:ser>
                <c:idx val="1"/>
                <c:order val="1"/>
                <c:tx>
                  <c:strRef>
                    <c:extLst>
                      <c:ext uri="{02D57815-91ED-43cb-92C2-25804820EDAC}">
                        <c15:formulaRef>
                          <c15:sqref>Blad1!$C$1</c15:sqref>
                        </c15:formulaRef>
                      </c:ext>
                    </c:extLst>
                    <c:strCache>
                      <c:ptCount val="1"/>
                      <c:pt idx="0">
                        <c:v>2021</c:v>
                      </c:pt>
                    </c:strCache>
                  </c:strRef>
                </c:tx>
                <c:spPr>
                  <a:solidFill>
                    <a:srgbClr val="FFFF99"/>
                  </a:solidFill>
                </c:spPr>
                <c:invertIfNegative val="0"/>
                <c:dLbls>
                  <c:spPr>
                    <a:noFill/>
                    <a:ln>
                      <a:noFill/>
                    </a:ln>
                    <a:effectLst/>
                  </c:sp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Blad1!$A$2:$A$5</c15:sqref>
                        </c15:formulaRef>
                      </c:ext>
                    </c:extLst>
                    <c:strCache>
                      <c:ptCount val="4"/>
                      <c:pt idx="0">
                        <c:v>Meer</c:v>
                      </c:pt>
                      <c:pt idx="1">
                        <c:v>Evenveel</c:v>
                      </c:pt>
                      <c:pt idx="2">
                        <c:v>Minder</c:v>
                      </c:pt>
                      <c:pt idx="3">
                        <c:v>Geen mening</c:v>
                      </c:pt>
                    </c:strCache>
                  </c:strRef>
                </c:cat>
                <c:val>
                  <c:numRef>
                    <c:extLst>
                      <c:ext uri="{02D57815-91ED-43cb-92C2-25804820EDAC}">
                        <c15:formulaRef>
                          <c15:sqref>Blad1!$C$2:$C$5</c15:sqref>
                        </c15:formulaRef>
                      </c:ext>
                    </c:extLst>
                    <c:numCache>
                      <c:formatCode>General</c:formatCode>
                      <c:ptCount val="4"/>
                    </c:numCache>
                  </c:numRef>
                </c:val>
                <c:extLst>
                  <c:ext xmlns:c16="http://schemas.microsoft.com/office/drawing/2014/chart" uri="{C3380CC4-5D6E-409C-BE32-E72D297353CC}">
                    <c16:uniqueId val="{00000002-10F6-4E42-8B3A-71316A58BF8A}"/>
                  </c:ext>
                </c:extLst>
              </c15:ser>
            </c15:filteredBarSeries>
          </c:ext>
        </c:extLst>
      </c:barChart>
      <c:catAx>
        <c:axId val="537268032"/>
        <c:scaling>
          <c:orientation val="maxMin"/>
        </c:scaling>
        <c:delete val="0"/>
        <c:axPos val="l"/>
        <c:numFmt formatCode="General" sourceLinked="0"/>
        <c:majorTickMark val="out"/>
        <c:minorTickMark val="none"/>
        <c:tickLblPos val="nextTo"/>
        <c:spPr>
          <a:ln>
            <a:noFill/>
          </a:ln>
        </c:spPr>
        <c:txPr>
          <a:bodyPr/>
          <a:lstStyle/>
          <a:p>
            <a:pPr>
              <a:defRPr sz="1400">
                <a:latin typeface="FlandersArtSans-Regular" panose="00000500000000000000" pitchFamily="2" charset="0"/>
              </a:defRPr>
            </a:pPr>
            <a:endParaRPr lang="en-US"/>
          </a:p>
        </c:txPr>
        <c:crossAx val="537264112"/>
        <c:crosses val="autoZero"/>
        <c:auto val="1"/>
        <c:lblAlgn val="ctr"/>
        <c:lblOffset val="100"/>
        <c:noMultiLvlLbl val="0"/>
      </c:catAx>
      <c:valAx>
        <c:axId val="537264112"/>
        <c:scaling>
          <c:orientation val="minMax"/>
          <c:max val="1"/>
        </c:scaling>
        <c:delete val="1"/>
        <c:axPos val="t"/>
        <c:numFmt formatCode="###0%" sourceLinked="1"/>
        <c:majorTickMark val="out"/>
        <c:minorTickMark val="none"/>
        <c:tickLblPos val="none"/>
        <c:crossAx val="537268032"/>
        <c:crosses val="autoZero"/>
        <c:crossBetween val="between"/>
      </c:valAx>
    </c:plotArea>
    <c:plotVisOnly val="1"/>
    <c:dispBlanksAs val="gap"/>
    <c:showDLblsOverMax val="0"/>
  </c:chart>
  <c:txPr>
    <a:bodyPr/>
    <a:lstStyle/>
    <a:p>
      <a:pPr>
        <a:defRPr sz="1050">
          <a:latin typeface="Franklin Gothic Book" panose="020B05030201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29767110061921"/>
          <c:y val="6.5366469157154892E-4"/>
          <c:w val="0.63837802744139815"/>
          <c:h val="0.98317366843758502"/>
        </c:manualLayout>
      </c:layout>
      <c:barChart>
        <c:barDir val="bar"/>
        <c:grouping val="clustered"/>
        <c:varyColors val="0"/>
        <c:ser>
          <c:idx val="0"/>
          <c:order val="0"/>
          <c:tx>
            <c:strRef>
              <c:f>Blad1!$B$1</c:f>
              <c:strCache>
                <c:ptCount val="1"/>
                <c:pt idx="0">
                  <c:v>2022</c:v>
                </c:pt>
              </c:strCache>
            </c:strRef>
          </c:tx>
          <c:spPr>
            <a:solidFill>
              <a:srgbClr val="FFFF00"/>
            </a:solidFill>
            <a:ln>
              <a:noFill/>
            </a:ln>
            <a:effectLst/>
          </c:spPr>
          <c:invertIfNegative val="0"/>
          <c:dLbls>
            <c:dLbl>
              <c:idx val="0"/>
              <c:layout>
                <c:manualLayout>
                  <c:x val="-2.0991897568169945E-3"/>
                  <c:y val="-2.868053935404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24-4C26-8E4A-CB996D668D15}"/>
                </c:ext>
              </c:extLst>
            </c:dLbl>
            <c:dLbl>
              <c:idx val="1"/>
              <c:layout>
                <c:manualLayout>
                  <c:x val="1.2319498730266193E-3"/>
                  <c:y val="5.16586283942668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24-4C26-8E4A-CB996D668D15}"/>
                </c:ext>
              </c:extLst>
            </c:dLbl>
            <c:dLbl>
              <c:idx val="2"/>
              <c:layout>
                <c:manualLayout>
                  <c:x val="1.2319498730267097E-3"/>
                  <c:y val="5.1660662198534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24-4C26-8E4A-CB996D668D15}"/>
                </c:ext>
              </c:extLst>
            </c:dLbl>
            <c:dLbl>
              <c:idx val="3"/>
              <c:layout>
                <c:manualLayout>
                  <c:x val="-4.409236707645172E-3"/>
                  <c:y val="4.6670366081710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24-4C26-8E4A-CB996D668D15}"/>
                </c:ext>
              </c:extLst>
            </c:dLbl>
            <c:dLbl>
              <c:idx val="4"/>
              <c:layout>
                <c:manualLayout>
                  <c:x val="-1.2319498730268001E-3"/>
                  <c:y val="5.1660662198534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24-4C26-8E4A-CB996D668D15}"/>
                </c:ext>
              </c:extLst>
            </c:dLbl>
            <c:dLbl>
              <c:idx val="5"/>
              <c:layout>
                <c:manualLayout>
                  <c:x val="-8.1878039301230433E-3"/>
                  <c:y val="1.30856795824326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24-4C26-8E4A-CB996D668D15}"/>
                </c:ext>
              </c:extLst>
            </c:dLbl>
            <c:dLbl>
              <c:idx val="6"/>
              <c:layout>
                <c:manualLayout>
                  <c:x val="-4.050926418164482E-3"/>
                  <c:y val="8.7292142744877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24-4C26-8E4A-CB996D668D15}"/>
                </c:ext>
              </c:extLst>
            </c:dLbl>
            <c:dLbl>
              <c:idx val="7"/>
              <c:layout>
                <c:manualLayout>
                  <c:x val="-3.2828096508568019E-3"/>
                  <c:y val="7.316484862145279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7498739325162918E-2"/>
                      <c:h val="5.3539227526342173E-2"/>
                    </c:manualLayout>
                  </c15:layout>
                </c:ext>
                <c:ext xmlns:c16="http://schemas.microsoft.com/office/drawing/2014/chart" uri="{C3380CC4-5D6E-409C-BE32-E72D297353CC}">
                  <c16:uniqueId val="{00000007-A724-4C26-8E4A-CB996D668D15}"/>
                </c:ext>
              </c:extLst>
            </c:dLbl>
            <c:dLbl>
              <c:idx val="8"/>
              <c:layout>
                <c:manualLayout>
                  <c:x val="-3.392508208172136E-4"/>
                  <c:y val="-4.156408425876762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7399707617354098E-2"/>
                      <c:h val="6.5178049301534022E-2"/>
                    </c:manualLayout>
                  </c15:layout>
                </c:ext>
                <c:ext xmlns:c16="http://schemas.microsoft.com/office/drawing/2014/chart" uri="{C3380CC4-5D6E-409C-BE32-E72D297353CC}">
                  <c16:uniqueId val="{00000008-A724-4C26-8E4A-CB996D668D15}"/>
                </c:ext>
              </c:extLst>
            </c:dLbl>
            <c:dLbl>
              <c:idx val="9"/>
              <c:layout>
                <c:manualLayout>
                  <c:x val="-4.9277994921068389E-3"/>
                  <c:y val="1.0985593750851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24-4C26-8E4A-CB996D668D15}"/>
                </c:ext>
              </c:extLst>
            </c:dLbl>
            <c:dLbl>
              <c:idx val="11"/>
              <c:layout>
                <c:manualLayout>
                  <c:x val="0"/>
                  <c:y val="1.1639181479219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24-4C26-8E4A-CB996D668D15}"/>
                </c:ext>
              </c:extLst>
            </c:dLbl>
            <c:dLbl>
              <c:idx val="12"/>
              <c:layout>
                <c:manualLayout>
                  <c:x val="-4.9510750936257263E-17"/>
                  <c:y val="5.8197052962273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24-4C26-8E4A-CB996D668D15}"/>
                </c:ext>
              </c:extLst>
            </c:dLbl>
            <c:dLbl>
              <c:idx val="13"/>
              <c:layout>
                <c:manualLayout>
                  <c:x val="-4.050929046950179E-3"/>
                  <c:y val="5.86122810706407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24-4C26-8E4A-CB996D668D15}"/>
                </c:ext>
              </c:extLst>
            </c:dLbl>
            <c:dLbl>
              <c:idx val="14"/>
              <c:layout>
                <c:manualLayout>
                  <c:x val="1.6015348349347182E-2"/>
                  <c:y val="7.12787381627516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24-4C26-8E4A-CB996D668D15}"/>
                </c:ext>
              </c:extLst>
            </c:dLbl>
            <c:dLbl>
              <c:idx val="15"/>
              <c:layout>
                <c:manualLayout>
                  <c:x val="-1.3503088060548766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24-4C26-8E4A-CB996D668D15}"/>
                </c:ext>
              </c:extLst>
            </c:dLbl>
            <c:dLbl>
              <c:idx val="16"/>
              <c:layout>
                <c:manualLayout>
                  <c:x val="2.8673390784879145E-3"/>
                  <c:y val="-9.473460277972232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24-4C26-8E4A-CB996D668D15}"/>
                </c:ext>
              </c:extLst>
            </c:dLbl>
            <c:spPr>
              <a:noFill/>
              <a:ln>
                <a:noFill/>
              </a:ln>
              <a:effectLst/>
            </c:spPr>
            <c:txPr>
              <a:bodyPr/>
              <a:lstStyle/>
              <a:p>
                <a:pPr algn="ctr">
                  <a:defRPr sz="1200">
                    <a:latin typeface="FlandersArtSans-Regular"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Blad1!$A$2:$A$3</c:f>
              <c:strCache>
                <c:ptCount val="2"/>
                <c:pt idx="0">
                  <c:v>Ja</c:v>
                </c:pt>
                <c:pt idx="1">
                  <c:v>Nee</c:v>
                </c:pt>
              </c:strCache>
            </c:strRef>
          </c:cat>
          <c:val>
            <c:numRef>
              <c:f>Blad1!$B$2:$B$3</c:f>
              <c:numCache>
                <c:formatCode>###0%</c:formatCode>
                <c:ptCount val="2"/>
                <c:pt idx="0">
                  <c:v>0.82400000000000007</c:v>
                </c:pt>
                <c:pt idx="1">
                  <c:v>0.17599999999999999</c:v>
                </c:pt>
              </c:numCache>
            </c:numRef>
          </c:val>
          <c:extLst>
            <c:ext xmlns:c16="http://schemas.microsoft.com/office/drawing/2014/chart" uri="{C3380CC4-5D6E-409C-BE32-E72D297353CC}">
              <c16:uniqueId val="{00000010-A724-4C26-8E4A-CB996D668D15}"/>
            </c:ext>
          </c:extLst>
        </c:ser>
        <c:dLbls>
          <c:dLblPos val="outEnd"/>
          <c:showLegendKey val="0"/>
          <c:showVal val="1"/>
          <c:showCatName val="0"/>
          <c:showSerName val="0"/>
          <c:showPercent val="0"/>
          <c:showBubbleSize val="0"/>
        </c:dLbls>
        <c:gapWidth val="150"/>
        <c:axId val="537268032"/>
        <c:axId val="537264112"/>
      </c:barChart>
      <c:catAx>
        <c:axId val="537268032"/>
        <c:scaling>
          <c:orientation val="maxMin"/>
        </c:scaling>
        <c:delete val="0"/>
        <c:axPos val="l"/>
        <c:numFmt formatCode="General" sourceLinked="0"/>
        <c:majorTickMark val="out"/>
        <c:minorTickMark val="none"/>
        <c:tickLblPos val="nextTo"/>
        <c:spPr>
          <a:ln>
            <a:noFill/>
          </a:ln>
        </c:spPr>
        <c:txPr>
          <a:bodyPr/>
          <a:lstStyle/>
          <a:p>
            <a:pPr>
              <a:defRPr sz="1200">
                <a:latin typeface="FlandersArtSans-Regular" panose="00000500000000000000" pitchFamily="2" charset="0"/>
              </a:defRPr>
            </a:pPr>
            <a:endParaRPr lang="en-US"/>
          </a:p>
        </c:txPr>
        <c:crossAx val="537264112"/>
        <c:crosses val="autoZero"/>
        <c:auto val="1"/>
        <c:lblAlgn val="ctr"/>
        <c:lblOffset val="100"/>
        <c:noMultiLvlLbl val="0"/>
      </c:catAx>
      <c:valAx>
        <c:axId val="537264112"/>
        <c:scaling>
          <c:orientation val="minMax"/>
        </c:scaling>
        <c:delete val="1"/>
        <c:axPos val="t"/>
        <c:numFmt formatCode="###0%" sourceLinked="1"/>
        <c:majorTickMark val="out"/>
        <c:minorTickMark val="none"/>
        <c:tickLblPos val="nextTo"/>
        <c:crossAx val="537268032"/>
        <c:crosses val="autoZero"/>
        <c:crossBetween val="between"/>
      </c:valAx>
    </c:plotArea>
    <c:plotVisOnly val="1"/>
    <c:dispBlanksAs val="gap"/>
    <c:showDLblsOverMax val="0"/>
  </c:chart>
  <c:txPr>
    <a:bodyPr/>
    <a:lstStyle/>
    <a:p>
      <a:pPr>
        <a:defRPr sz="1050">
          <a:latin typeface="Franklin Gothic Book" panose="020B05030201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29767110061921"/>
          <c:y val="6.5366469157154892E-4"/>
          <c:w val="0.63837802744139815"/>
          <c:h val="0.98317366843758502"/>
        </c:manualLayout>
      </c:layout>
      <c:barChart>
        <c:barDir val="bar"/>
        <c:grouping val="clustered"/>
        <c:varyColors val="0"/>
        <c:ser>
          <c:idx val="0"/>
          <c:order val="0"/>
          <c:tx>
            <c:strRef>
              <c:f>Blad1!$B$1</c:f>
              <c:strCache>
                <c:ptCount val="1"/>
                <c:pt idx="0">
                  <c:v>2022</c:v>
                </c:pt>
              </c:strCache>
            </c:strRef>
          </c:tx>
          <c:spPr>
            <a:solidFill>
              <a:srgbClr val="FFFF00"/>
            </a:solidFill>
            <a:ln>
              <a:noFill/>
            </a:ln>
            <a:effectLst/>
          </c:spPr>
          <c:invertIfNegative val="0"/>
          <c:dLbls>
            <c:dLbl>
              <c:idx val="0"/>
              <c:layout>
                <c:manualLayout>
                  <c:x val="-2.0991897568169945E-3"/>
                  <c:y val="-2.868053935404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7D-4533-9D6F-6027504222B7}"/>
                </c:ext>
              </c:extLst>
            </c:dLbl>
            <c:dLbl>
              <c:idx val="1"/>
              <c:layout>
                <c:manualLayout>
                  <c:x val="1.2319498730266193E-3"/>
                  <c:y val="5.16586283942668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7D-4533-9D6F-6027504222B7}"/>
                </c:ext>
              </c:extLst>
            </c:dLbl>
            <c:dLbl>
              <c:idx val="2"/>
              <c:layout>
                <c:manualLayout>
                  <c:x val="1.2319498730267097E-3"/>
                  <c:y val="5.1660662198534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7D-4533-9D6F-6027504222B7}"/>
                </c:ext>
              </c:extLst>
            </c:dLbl>
            <c:dLbl>
              <c:idx val="3"/>
              <c:layout>
                <c:manualLayout>
                  <c:x val="-4.409236707645172E-3"/>
                  <c:y val="4.6670366081710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7D-4533-9D6F-6027504222B7}"/>
                </c:ext>
              </c:extLst>
            </c:dLbl>
            <c:dLbl>
              <c:idx val="4"/>
              <c:layout>
                <c:manualLayout>
                  <c:x val="-1.2319498730268001E-3"/>
                  <c:y val="5.1660662198534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7D-4533-9D6F-6027504222B7}"/>
                </c:ext>
              </c:extLst>
            </c:dLbl>
            <c:dLbl>
              <c:idx val="5"/>
              <c:layout>
                <c:manualLayout>
                  <c:x val="-8.1878039301230433E-3"/>
                  <c:y val="1.30856795824326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7D-4533-9D6F-6027504222B7}"/>
                </c:ext>
              </c:extLst>
            </c:dLbl>
            <c:dLbl>
              <c:idx val="6"/>
              <c:layout>
                <c:manualLayout>
                  <c:x val="-4.050926418164482E-3"/>
                  <c:y val="8.7292142744877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7D-4533-9D6F-6027504222B7}"/>
                </c:ext>
              </c:extLst>
            </c:dLbl>
            <c:dLbl>
              <c:idx val="7"/>
              <c:layout>
                <c:manualLayout>
                  <c:x val="-3.2828096508568019E-3"/>
                  <c:y val="7.316484862145279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7498739325162918E-2"/>
                      <c:h val="5.3539227526342173E-2"/>
                    </c:manualLayout>
                  </c15:layout>
                </c:ext>
                <c:ext xmlns:c16="http://schemas.microsoft.com/office/drawing/2014/chart" uri="{C3380CC4-5D6E-409C-BE32-E72D297353CC}">
                  <c16:uniqueId val="{00000007-627D-4533-9D6F-6027504222B7}"/>
                </c:ext>
              </c:extLst>
            </c:dLbl>
            <c:dLbl>
              <c:idx val="8"/>
              <c:layout>
                <c:manualLayout>
                  <c:x val="-3.392508208172136E-4"/>
                  <c:y val="-4.156408425876762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7399707617354098E-2"/>
                      <c:h val="6.5178049301534022E-2"/>
                    </c:manualLayout>
                  </c15:layout>
                </c:ext>
                <c:ext xmlns:c16="http://schemas.microsoft.com/office/drawing/2014/chart" uri="{C3380CC4-5D6E-409C-BE32-E72D297353CC}">
                  <c16:uniqueId val="{00000008-627D-4533-9D6F-6027504222B7}"/>
                </c:ext>
              </c:extLst>
            </c:dLbl>
            <c:dLbl>
              <c:idx val="9"/>
              <c:layout>
                <c:manualLayout>
                  <c:x val="-4.9277994921068389E-3"/>
                  <c:y val="1.0985593750851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7D-4533-9D6F-6027504222B7}"/>
                </c:ext>
              </c:extLst>
            </c:dLbl>
            <c:dLbl>
              <c:idx val="11"/>
              <c:layout>
                <c:manualLayout>
                  <c:x val="0"/>
                  <c:y val="1.1639181479219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27D-4533-9D6F-6027504222B7}"/>
                </c:ext>
              </c:extLst>
            </c:dLbl>
            <c:dLbl>
              <c:idx val="12"/>
              <c:layout>
                <c:manualLayout>
                  <c:x val="-4.9510750936257263E-17"/>
                  <c:y val="5.8197052962273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27D-4533-9D6F-6027504222B7}"/>
                </c:ext>
              </c:extLst>
            </c:dLbl>
            <c:dLbl>
              <c:idx val="13"/>
              <c:layout>
                <c:manualLayout>
                  <c:x val="-4.050929046950179E-3"/>
                  <c:y val="5.86122810706407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27D-4533-9D6F-6027504222B7}"/>
                </c:ext>
              </c:extLst>
            </c:dLbl>
            <c:dLbl>
              <c:idx val="14"/>
              <c:layout>
                <c:manualLayout>
                  <c:x val="1.6015348349347182E-2"/>
                  <c:y val="7.12787381627516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27D-4533-9D6F-6027504222B7}"/>
                </c:ext>
              </c:extLst>
            </c:dLbl>
            <c:dLbl>
              <c:idx val="15"/>
              <c:layout>
                <c:manualLayout>
                  <c:x val="-1.3503088060548766E-3"/>
                  <c:y val="8.729214274487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27D-4533-9D6F-6027504222B7}"/>
                </c:ext>
              </c:extLst>
            </c:dLbl>
            <c:dLbl>
              <c:idx val="16"/>
              <c:layout>
                <c:manualLayout>
                  <c:x val="2.8673390784879145E-3"/>
                  <c:y val="-9.473460277972232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7D-4533-9D6F-6027504222B7}"/>
                </c:ext>
              </c:extLst>
            </c:dLbl>
            <c:spPr>
              <a:noFill/>
              <a:ln>
                <a:noFill/>
              </a:ln>
              <a:effectLst/>
            </c:spPr>
            <c:txPr>
              <a:bodyPr/>
              <a:lstStyle/>
              <a:p>
                <a:pPr algn="ctr">
                  <a:defRPr sz="1200">
                    <a:latin typeface="FlandersArtSans-Regular" panose="000005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Blad1!$A$2:$A$4</c:f>
              <c:strCache>
                <c:ptCount val="3"/>
                <c:pt idx="0">
                  <c:v>Ja</c:v>
                </c:pt>
                <c:pt idx="1">
                  <c:v>Min of meer</c:v>
                </c:pt>
                <c:pt idx="2">
                  <c:v>Nee</c:v>
                </c:pt>
              </c:strCache>
            </c:strRef>
          </c:cat>
          <c:val>
            <c:numRef>
              <c:f>Blad1!$B$2:$B$4</c:f>
              <c:numCache>
                <c:formatCode>###0%</c:formatCode>
                <c:ptCount val="3"/>
                <c:pt idx="0">
                  <c:v>0.24399999999999999</c:v>
                </c:pt>
                <c:pt idx="1">
                  <c:v>0.68</c:v>
                </c:pt>
                <c:pt idx="2">
                  <c:v>7.5999999999999998E-2</c:v>
                </c:pt>
              </c:numCache>
            </c:numRef>
          </c:val>
          <c:extLst>
            <c:ext xmlns:c16="http://schemas.microsoft.com/office/drawing/2014/chart" uri="{C3380CC4-5D6E-409C-BE32-E72D297353CC}">
              <c16:uniqueId val="{00000010-627D-4533-9D6F-6027504222B7}"/>
            </c:ext>
          </c:extLst>
        </c:ser>
        <c:dLbls>
          <c:dLblPos val="outEnd"/>
          <c:showLegendKey val="0"/>
          <c:showVal val="1"/>
          <c:showCatName val="0"/>
          <c:showSerName val="0"/>
          <c:showPercent val="0"/>
          <c:showBubbleSize val="0"/>
        </c:dLbls>
        <c:gapWidth val="150"/>
        <c:axId val="537268032"/>
        <c:axId val="537264112"/>
      </c:barChart>
      <c:catAx>
        <c:axId val="537268032"/>
        <c:scaling>
          <c:orientation val="maxMin"/>
        </c:scaling>
        <c:delete val="0"/>
        <c:axPos val="l"/>
        <c:numFmt formatCode="General" sourceLinked="0"/>
        <c:majorTickMark val="out"/>
        <c:minorTickMark val="none"/>
        <c:tickLblPos val="nextTo"/>
        <c:spPr>
          <a:ln>
            <a:noFill/>
          </a:ln>
        </c:spPr>
        <c:txPr>
          <a:bodyPr/>
          <a:lstStyle/>
          <a:p>
            <a:pPr>
              <a:defRPr sz="1200">
                <a:latin typeface="FlandersArtSans-Regular" panose="00000500000000000000" pitchFamily="2" charset="0"/>
              </a:defRPr>
            </a:pPr>
            <a:endParaRPr lang="en-US"/>
          </a:p>
        </c:txPr>
        <c:crossAx val="537264112"/>
        <c:crosses val="autoZero"/>
        <c:auto val="1"/>
        <c:lblAlgn val="ctr"/>
        <c:lblOffset val="100"/>
        <c:noMultiLvlLbl val="0"/>
      </c:catAx>
      <c:valAx>
        <c:axId val="537264112"/>
        <c:scaling>
          <c:orientation val="minMax"/>
        </c:scaling>
        <c:delete val="1"/>
        <c:axPos val="t"/>
        <c:numFmt formatCode="###0%" sourceLinked="1"/>
        <c:majorTickMark val="out"/>
        <c:minorTickMark val="none"/>
        <c:tickLblPos val="nextTo"/>
        <c:crossAx val="537268032"/>
        <c:crosses val="autoZero"/>
        <c:crossBetween val="between"/>
      </c:valAx>
    </c:plotArea>
    <c:plotVisOnly val="1"/>
    <c:dispBlanksAs val="gap"/>
    <c:showDLblsOverMax val="0"/>
  </c:chart>
  <c:txPr>
    <a:bodyPr/>
    <a:lstStyle/>
    <a:p>
      <a:pPr>
        <a:defRPr sz="1050">
          <a:latin typeface="Franklin Gothic Book" panose="020B05030201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85028948526"/>
          <c:y val="2.9343987701264479E-2"/>
          <c:w val="0.50082150971161421"/>
          <c:h val="0.90443854961024095"/>
        </c:manualLayout>
      </c:layout>
      <c:barChart>
        <c:barDir val="bar"/>
        <c:grouping val="clustered"/>
        <c:varyColors val="0"/>
        <c:ser>
          <c:idx val="0"/>
          <c:order val="0"/>
          <c:tx>
            <c:strRef>
              <c:f>Blad1!$B$1</c:f>
              <c:strCache>
                <c:ptCount val="1"/>
                <c:pt idx="0">
                  <c:v>Kolom1</c:v>
                </c:pt>
              </c:strCache>
            </c:strRef>
          </c:tx>
          <c:spPr>
            <a:solidFill>
              <a:srgbClr val="FFFF0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E077-4B39-9F8B-8480E2176BD1}"/>
              </c:ext>
            </c:extLst>
          </c:dPt>
          <c:dPt>
            <c:idx val="1"/>
            <c:invertIfNegative val="0"/>
            <c:bubble3D val="0"/>
            <c:spPr>
              <a:solidFill>
                <a:srgbClr val="FFFF00"/>
              </a:solidFill>
              <a:ln>
                <a:noFill/>
              </a:ln>
              <a:effectLst/>
            </c:spPr>
            <c:extLst>
              <c:ext xmlns:c16="http://schemas.microsoft.com/office/drawing/2014/chart" uri="{C3380CC4-5D6E-409C-BE32-E72D297353CC}">
                <c16:uniqueId val="{00000003-E077-4B39-9F8B-8480E2176BD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Blad1!$A$2:$A$21</c:f>
              <c:strCache>
                <c:ptCount val="20"/>
                <c:pt idx="0">
                  <c:v>Jan van Eyck</c:v>
                </c:pt>
                <c:pt idx="1">
                  <c:v>James Ensor</c:v>
                </c:pt>
                <c:pt idx="2">
                  <c:v>Constant Permeke</c:v>
                </c:pt>
                <c:pt idx="3">
                  <c:v>Antoon van Dyck</c:v>
                </c:pt>
                <c:pt idx="4">
                  <c:v>Paul Delvaux</c:v>
                </c:pt>
                <c:pt idx="5">
                  <c:v>Roger Raveel</c:v>
                </c:pt>
                <c:pt idx="6">
                  <c:v>Hans Memling</c:v>
                </c:pt>
                <c:pt idx="7">
                  <c:v>Jacob Jordaens</c:v>
                </c:pt>
                <c:pt idx="8">
                  <c:v>Rogier van der Weyden</c:v>
                </c:pt>
                <c:pt idx="9">
                  <c:v>Rik Wouters</c:v>
                </c:pt>
                <c:pt idx="10">
                  <c:v>Leon Spilliaert</c:v>
                </c:pt>
                <c:pt idx="11">
                  <c:v>Gustave Van de Woestyne</c:v>
                </c:pt>
                <c:pt idx="12">
                  <c:v>Valerius De Saedeleer</c:v>
                </c:pt>
                <c:pt idx="13">
                  <c:v>Dirk Bouts</c:v>
                </c:pt>
                <c:pt idx="14">
                  <c:v>Felix De Boeck</c:v>
                </c:pt>
                <c:pt idx="15">
                  <c:v>Emile Claus</c:v>
                </c:pt>
                <c:pt idx="16">
                  <c:v>Gustave De Smet</c:v>
                </c:pt>
                <c:pt idx="17">
                  <c:v>Frits Van den Berghe</c:v>
                </c:pt>
                <c:pt idx="18">
                  <c:v>Jenny Montigny</c:v>
                </c:pt>
                <c:pt idx="19">
                  <c:v>Geen van bovenstaande</c:v>
                </c:pt>
              </c:strCache>
            </c:strRef>
          </c:cat>
          <c:val>
            <c:numRef>
              <c:f>Blad1!$B$2:$B$21</c:f>
              <c:numCache>
                <c:formatCode>###0%</c:formatCode>
                <c:ptCount val="20"/>
                <c:pt idx="0">
                  <c:v>0.71</c:v>
                </c:pt>
                <c:pt idx="1">
                  <c:v>0.67599999999999993</c:v>
                </c:pt>
                <c:pt idx="2">
                  <c:v>0.56100000000000005</c:v>
                </c:pt>
                <c:pt idx="3">
                  <c:v>0.54799999999999993</c:v>
                </c:pt>
                <c:pt idx="4">
                  <c:v>0.53900000000000003</c:v>
                </c:pt>
                <c:pt idx="5">
                  <c:v>0.46200000000000002</c:v>
                </c:pt>
                <c:pt idx="6">
                  <c:v>0.40600000000000003</c:v>
                </c:pt>
                <c:pt idx="7">
                  <c:v>0.34200000000000003</c:v>
                </c:pt>
                <c:pt idx="8">
                  <c:v>0.23799999999999999</c:v>
                </c:pt>
                <c:pt idx="9">
                  <c:v>0.185</c:v>
                </c:pt>
                <c:pt idx="10">
                  <c:v>0.185</c:v>
                </c:pt>
                <c:pt idx="11">
                  <c:v>0.17699999999999999</c:v>
                </c:pt>
                <c:pt idx="12">
                  <c:v>0.152</c:v>
                </c:pt>
                <c:pt idx="13">
                  <c:v>0.14399999999999999</c:v>
                </c:pt>
                <c:pt idx="14">
                  <c:v>0.13600000000000001</c:v>
                </c:pt>
                <c:pt idx="15">
                  <c:v>0.121</c:v>
                </c:pt>
                <c:pt idx="16">
                  <c:v>0.115</c:v>
                </c:pt>
                <c:pt idx="17">
                  <c:v>5.4000000000000013E-2</c:v>
                </c:pt>
                <c:pt idx="18">
                  <c:v>1.7000000000000001E-2</c:v>
                </c:pt>
                <c:pt idx="19">
                  <c:v>0.14599999999999999</c:v>
                </c:pt>
              </c:numCache>
            </c:numRef>
          </c:val>
          <c:extLst>
            <c:ext xmlns:c16="http://schemas.microsoft.com/office/drawing/2014/chart" uri="{C3380CC4-5D6E-409C-BE32-E72D297353CC}">
              <c16:uniqueId val="{00000008-E077-4B39-9F8B-8480E2176BD1}"/>
            </c:ext>
          </c:extLst>
        </c:ser>
        <c:dLbls>
          <c:showLegendKey val="0"/>
          <c:showVal val="0"/>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85028948526"/>
          <c:y val="2.9343987701264479E-2"/>
          <c:w val="0.50082150971161421"/>
          <c:h val="0.90443854961024095"/>
        </c:manualLayout>
      </c:layout>
      <c:barChart>
        <c:barDir val="bar"/>
        <c:grouping val="clustered"/>
        <c:varyColors val="0"/>
        <c:ser>
          <c:idx val="0"/>
          <c:order val="0"/>
          <c:tx>
            <c:strRef>
              <c:f>Blad1!$B$1</c:f>
              <c:strCache>
                <c:ptCount val="1"/>
                <c:pt idx="0">
                  <c:v>Kolom1</c:v>
                </c:pt>
              </c:strCache>
            </c:strRef>
          </c:tx>
          <c:spPr>
            <a:solidFill>
              <a:srgbClr val="FFFF0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A6DA-4603-9184-7DDCCB673811}"/>
              </c:ext>
            </c:extLst>
          </c:dPt>
          <c:dPt>
            <c:idx val="1"/>
            <c:invertIfNegative val="0"/>
            <c:bubble3D val="0"/>
            <c:spPr>
              <a:solidFill>
                <a:srgbClr val="FFFF00"/>
              </a:solidFill>
              <a:ln>
                <a:noFill/>
              </a:ln>
              <a:effectLst/>
            </c:spPr>
            <c:extLst>
              <c:ext xmlns:c16="http://schemas.microsoft.com/office/drawing/2014/chart" uri="{C3380CC4-5D6E-409C-BE32-E72D297353CC}">
                <c16:uniqueId val="{00000003-A6DA-4603-9184-7DDCCB673811}"/>
              </c:ext>
            </c:extLst>
          </c:dPt>
          <c:dPt>
            <c:idx val="2"/>
            <c:invertIfNegative val="0"/>
            <c:bubble3D val="0"/>
            <c:spPr>
              <a:solidFill>
                <a:srgbClr val="FFFF00"/>
              </a:solidFill>
              <a:ln>
                <a:noFill/>
              </a:ln>
              <a:effectLst/>
            </c:spPr>
            <c:extLst>
              <c:ext xmlns:c16="http://schemas.microsoft.com/office/drawing/2014/chart" uri="{C3380CC4-5D6E-409C-BE32-E72D297353CC}">
                <c16:uniqueId val="{00000005-A6DA-4603-9184-7DDCCB67381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3"/>
                <c:pt idx="0">
                  <c:v>Ja, regelmatig</c:v>
                </c:pt>
                <c:pt idx="1">
                  <c:v>Ja, af en toe</c:v>
                </c:pt>
                <c:pt idx="2">
                  <c:v>Nee, nooit</c:v>
                </c:pt>
              </c:strCache>
            </c:strRef>
          </c:cat>
          <c:val>
            <c:numRef>
              <c:f>Blad1!$B$2:$B$5</c:f>
              <c:numCache>
                <c:formatCode>###0%</c:formatCode>
                <c:ptCount val="3"/>
                <c:pt idx="0">
                  <c:v>0.111</c:v>
                </c:pt>
                <c:pt idx="1">
                  <c:v>0.61699999999999999</c:v>
                </c:pt>
                <c:pt idx="2">
                  <c:v>0.27100000000000002</c:v>
                </c:pt>
              </c:numCache>
            </c:numRef>
          </c:val>
          <c:extLst>
            <c:ext xmlns:c16="http://schemas.microsoft.com/office/drawing/2014/chart" uri="{C3380CC4-5D6E-409C-BE32-E72D297353CC}">
              <c16:uniqueId val="{00000008-A6DA-4603-9184-7DDCCB673811}"/>
            </c:ext>
          </c:extLst>
        </c:ser>
        <c:dLbls>
          <c:showLegendKey val="0"/>
          <c:showVal val="0"/>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Heel belangrijk</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FlandersArtSans-Regular"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(culturele) activiteiten</c:v>
                </c:pt>
                <c:pt idx="1">
                  <c:v>Aanwezige kunstwerken</c:v>
                </c:pt>
                <c:pt idx="2">
                  <c:v>Architectuur</c:v>
                </c:pt>
                <c:pt idx="3">
                  <c:v>Rust </c:v>
                </c:pt>
                <c:pt idx="4">
                  <c:v>Geschiedenis</c:v>
                </c:pt>
                <c:pt idx="5">
                  <c:v>Natuur er rond</c:v>
                </c:pt>
                <c:pt idx="6">
                  <c:v>Schoonheid van de site</c:v>
                </c:pt>
              </c:strCache>
            </c:strRef>
          </c:cat>
          <c:val>
            <c:numRef>
              <c:f>Blad1!$B$2:$B$8</c:f>
              <c:numCache>
                <c:formatCode>0%</c:formatCode>
                <c:ptCount val="7"/>
                <c:pt idx="0">
                  <c:v>0.16</c:v>
                </c:pt>
                <c:pt idx="1">
                  <c:v>0.21</c:v>
                </c:pt>
                <c:pt idx="2">
                  <c:v>0.33</c:v>
                </c:pt>
                <c:pt idx="3">
                  <c:v>0.34</c:v>
                </c:pt>
                <c:pt idx="4">
                  <c:v>0.4</c:v>
                </c:pt>
                <c:pt idx="5">
                  <c:v>0.43</c:v>
                </c:pt>
                <c:pt idx="6">
                  <c:v>0.52</c:v>
                </c:pt>
              </c:numCache>
            </c:numRef>
          </c:val>
          <c:extLst>
            <c:ext xmlns:c16="http://schemas.microsoft.com/office/drawing/2014/chart" uri="{C3380CC4-5D6E-409C-BE32-E72D297353CC}">
              <c16:uniqueId val="{00000000-E40E-4D3C-AB5B-A048D60E206E}"/>
            </c:ext>
          </c:extLst>
        </c:ser>
        <c:dLbls>
          <c:showLegendKey val="0"/>
          <c:showVal val="0"/>
          <c:showCatName val="0"/>
          <c:showSerName val="0"/>
          <c:showPercent val="0"/>
          <c:showBubbleSize val="0"/>
        </c:dLbls>
        <c:gapWidth val="182"/>
        <c:axId val="607399072"/>
        <c:axId val="607399400"/>
      </c:barChart>
      <c:catAx>
        <c:axId val="607399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FlandersArtSans-Regular" panose="00000500000000000000" pitchFamily="2" charset="0"/>
                <a:ea typeface="+mn-ea"/>
                <a:cs typeface="+mn-cs"/>
              </a:defRPr>
            </a:pPr>
            <a:endParaRPr lang="en-US"/>
          </a:p>
        </c:txPr>
        <c:crossAx val="607399400"/>
        <c:crosses val="autoZero"/>
        <c:auto val="1"/>
        <c:lblAlgn val="ctr"/>
        <c:lblOffset val="100"/>
        <c:noMultiLvlLbl val="0"/>
      </c:catAx>
      <c:valAx>
        <c:axId val="607399400"/>
        <c:scaling>
          <c:orientation val="minMax"/>
        </c:scaling>
        <c:delete val="1"/>
        <c:axPos val="b"/>
        <c:numFmt formatCode="0%" sourceLinked="1"/>
        <c:majorTickMark val="none"/>
        <c:minorTickMark val="none"/>
        <c:tickLblPos val="nextTo"/>
        <c:crossAx val="60739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landersArtSans-Light" panose="000004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85028948526"/>
          <c:y val="2.9343987701264479E-2"/>
          <c:w val="0.50082150971161421"/>
          <c:h val="0.90443854961024095"/>
        </c:manualLayout>
      </c:layout>
      <c:barChart>
        <c:barDir val="bar"/>
        <c:grouping val="clustered"/>
        <c:varyColors val="0"/>
        <c:ser>
          <c:idx val="0"/>
          <c:order val="0"/>
          <c:tx>
            <c:strRef>
              <c:f>Blad1!$B$1</c:f>
              <c:strCache>
                <c:ptCount val="1"/>
                <c:pt idx="0">
                  <c:v>Kolom1</c:v>
                </c:pt>
              </c:strCache>
            </c:strRef>
          </c:tx>
          <c:spPr>
            <a:solidFill>
              <a:srgbClr val="FFFF0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E077-4B39-9F8B-8480E2176BD1}"/>
              </c:ext>
            </c:extLst>
          </c:dPt>
          <c:dPt>
            <c:idx val="1"/>
            <c:invertIfNegative val="0"/>
            <c:bubble3D val="0"/>
            <c:spPr>
              <a:solidFill>
                <a:srgbClr val="FFFF00"/>
              </a:solidFill>
              <a:ln>
                <a:noFill/>
              </a:ln>
              <a:effectLst/>
            </c:spPr>
            <c:extLst>
              <c:ext xmlns:c16="http://schemas.microsoft.com/office/drawing/2014/chart" uri="{C3380CC4-5D6E-409C-BE32-E72D297353CC}">
                <c16:uniqueId val="{00000003-E077-4B39-9F8B-8480E2176BD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2"/>
                <c:pt idx="0">
                  <c:v>Ja</c:v>
                </c:pt>
                <c:pt idx="1">
                  <c:v>Nee</c:v>
                </c:pt>
              </c:strCache>
            </c:strRef>
          </c:cat>
          <c:val>
            <c:numRef>
              <c:f>Blad1!$B$2:$B$5</c:f>
              <c:numCache>
                <c:formatCode>###0%</c:formatCode>
                <c:ptCount val="2"/>
                <c:pt idx="0">
                  <c:v>0.72599999999999998</c:v>
                </c:pt>
                <c:pt idx="1">
                  <c:v>0.27400000000000002</c:v>
                </c:pt>
              </c:numCache>
            </c:numRef>
          </c:val>
          <c:extLst>
            <c:ext xmlns:c16="http://schemas.microsoft.com/office/drawing/2014/chart" uri="{C3380CC4-5D6E-409C-BE32-E72D297353CC}">
              <c16:uniqueId val="{00000008-E077-4B39-9F8B-8480E2176BD1}"/>
            </c:ext>
          </c:extLst>
        </c:ser>
        <c:dLbls>
          <c:showLegendKey val="0"/>
          <c:showVal val="0"/>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85028948526"/>
          <c:y val="2.9343987701264479E-2"/>
          <c:w val="0.50082150971161421"/>
          <c:h val="0.90443854961024095"/>
        </c:manualLayout>
      </c:layout>
      <c:barChart>
        <c:barDir val="bar"/>
        <c:grouping val="clustered"/>
        <c:varyColors val="0"/>
        <c:ser>
          <c:idx val="0"/>
          <c:order val="0"/>
          <c:tx>
            <c:strRef>
              <c:f>Blad1!$B$1</c:f>
              <c:strCache>
                <c:ptCount val="1"/>
                <c:pt idx="0">
                  <c:v>Kolom1</c:v>
                </c:pt>
              </c:strCache>
            </c:strRef>
          </c:tx>
          <c:spPr>
            <a:solidFill>
              <a:srgbClr val="FFFF0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93D1-4B7F-AC1E-D09BAC9FF256}"/>
              </c:ext>
            </c:extLst>
          </c:dPt>
          <c:dPt>
            <c:idx val="1"/>
            <c:invertIfNegative val="0"/>
            <c:bubble3D val="0"/>
            <c:spPr>
              <a:solidFill>
                <a:srgbClr val="FFFF00"/>
              </a:solidFill>
              <a:ln>
                <a:noFill/>
              </a:ln>
              <a:effectLst/>
            </c:spPr>
            <c:extLst>
              <c:ext xmlns:c16="http://schemas.microsoft.com/office/drawing/2014/chart" uri="{C3380CC4-5D6E-409C-BE32-E72D297353CC}">
                <c16:uniqueId val="{00000003-93D1-4B7F-AC1E-D09BAC9FF25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Geschiedenis</c:v>
                </c:pt>
                <c:pt idx="1">
                  <c:v>Schoonheid van de site</c:v>
                </c:pt>
                <c:pt idx="2">
                  <c:v>Architectuur</c:v>
                </c:pt>
                <c:pt idx="3">
                  <c:v>Natuur er rond</c:v>
                </c:pt>
                <c:pt idx="4">
                  <c:v>Rust</c:v>
                </c:pt>
                <c:pt idx="5">
                  <c:v>(Culturele) Activiteiten</c:v>
                </c:pt>
                <c:pt idx="6">
                  <c:v>Aanwezige kunstwerken</c:v>
                </c:pt>
              </c:strCache>
            </c:strRef>
          </c:cat>
          <c:val>
            <c:numRef>
              <c:f>Blad1!$B$2:$B$8</c:f>
              <c:numCache>
                <c:formatCode>###0%</c:formatCode>
                <c:ptCount val="7"/>
                <c:pt idx="0">
                  <c:v>0.67799999999999994</c:v>
                </c:pt>
                <c:pt idx="1">
                  <c:v>0.59699999999999998</c:v>
                </c:pt>
                <c:pt idx="2">
                  <c:v>0.54799999999999993</c:v>
                </c:pt>
                <c:pt idx="3">
                  <c:v>0.371</c:v>
                </c:pt>
                <c:pt idx="4" formatCode="0%">
                  <c:v>0.222</c:v>
                </c:pt>
                <c:pt idx="5" formatCode="0%">
                  <c:v>0.16500000000000001</c:v>
                </c:pt>
                <c:pt idx="6" formatCode="0%">
                  <c:v>0.15</c:v>
                </c:pt>
              </c:numCache>
            </c:numRef>
          </c:val>
          <c:extLst>
            <c:ext xmlns:c16="http://schemas.microsoft.com/office/drawing/2014/chart" uri="{C3380CC4-5D6E-409C-BE32-E72D297353CC}">
              <c16:uniqueId val="{00000004-93D1-4B7F-AC1E-D09BAC9FF256}"/>
            </c:ext>
          </c:extLst>
        </c:ser>
        <c:dLbls>
          <c:showLegendKey val="0"/>
          <c:showVal val="0"/>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85028948526"/>
          <c:y val="2.9343987701264479E-2"/>
          <c:w val="0.50082150971161421"/>
          <c:h val="0.90443854961024095"/>
        </c:manualLayout>
      </c:layout>
      <c:barChart>
        <c:barDir val="bar"/>
        <c:grouping val="clustered"/>
        <c:varyColors val="0"/>
        <c:ser>
          <c:idx val="0"/>
          <c:order val="0"/>
          <c:tx>
            <c:strRef>
              <c:f>Blad1!$B$1</c:f>
              <c:strCache>
                <c:ptCount val="1"/>
                <c:pt idx="0">
                  <c:v>Kolom1</c:v>
                </c:pt>
              </c:strCache>
            </c:strRef>
          </c:tx>
          <c:spPr>
            <a:solidFill>
              <a:srgbClr val="FFFF0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84DB-445D-99A8-90A49562B4B7}"/>
              </c:ext>
            </c:extLst>
          </c:dPt>
          <c:dPt>
            <c:idx val="1"/>
            <c:invertIfNegative val="0"/>
            <c:bubble3D val="0"/>
            <c:spPr>
              <a:solidFill>
                <a:srgbClr val="FFFF00"/>
              </a:solidFill>
              <a:ln>
                <a:noFill/>
              </a:ln>
              <a:effectLst/>
            </c:spPr>
            <c:extLst>
              <c:ext xmlns:c16="http://schemas.microsoft.com/office/drawing/2014/chart" uri="{C3380CC4-5D6E-409C-BE32-E72D297353CC}">
                <c16:uniqueId val="{00000003-84DB-445D-99A8-90A49562B4B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2"/>
                <c:pt idx="0">
                  <c:v>Ja</c:v>
                </c:pt>
                <c:pt idx="1">
                  <c:v>Neen</c:v>
                </c:pt>
              </c:strCache>
            </c:strRef>
          </c:cat>
          <c:val>
            <c:numRef>
              <c:f>Blad1!$B$2:$B$5</c:f>
              <c:numCache>
                <c:formatCode>###0%</c:formatCode>
                <c:ptCount val="2"/>
                <c:pt idx="0">
                  <c:v>0.53600000000000003</c:v>
                </c:pt>
                <c:pt idx="1">
                  <c:v>0.46400000000000002</c:v>
                </c:pt>
              </c:numCache>
            </c:numRef>
          </c:val>
          <c:extLst>
            <c:ext xmlns:c16="http://schemas.microsoft.com/office/drawing/2014/chart" uri="{C3380CC4-5D6E-409C-BE32-E72D297353CC}">
              <c16:uniqueId val="{00000008-84DB-445D-99A8-90A49562B4B7}"/>
            </c:ext>
          </c:extLst>
        </c:ser>
        <c:dLbls>
          <c:showLegendKey val="0"/>
          <c:showVal val="0"/>
          <c:showCatName val="0"/>
          <c:showSerName val="0"/>
          <c:showPercent val="0"/>
          <c:showBubbleSize val="0"/>
        </c:dLbls>
        <c:gapWidth val="219"/>
        <c:axId val="409652240"/>
        <c:axId val="409654864"/>
      </c:barChart>
      <c:catAx>
        <c:axId val="409652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landersArtSans-Regular" panose="020B0604020202020204" charset="0"/>
                <a:ea typeface="+mn-ea"/>
                <a:cs typeface="+mn-cs"/>
              </a:defRPr>
            </a:pPr>
            <a:endParaRPr lang="en-US"/>
          </a:p>
        </c:txPr>
        <c:crossAx val="409654864"/>
        <c:crosses val="autoZero"/>
        <c:auto val="1"/>
        <c:lblAlgn val="ctr"/>
        <c:lblOffset val="100"/>
        <c:noMultiLvlLbl val="0"/>
      </c:catAx>
      <c:valAx>
        <c:axId val="409654864"/>
        <c:scaling>
          <c:orientation val="minMax"/>
          <c:max val="1"/>
        </c:scaling>
        <c:delete val="1"/>
        <c:axPos val="t"/>
        <c:numFmt formatCode="###0%" sourceLinked="1"/>
        <c:majorTickMark val="out"/>
        <c:minorTickMark val="none"/>
        <c:tickLblPos val="nextTo"/>
        <c:crossAx val="4096522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Franklin Gothic Book" panose="020B05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6DC2283-57ED-45F5-80A0-7E1C43E823C9}" type="datetimeFigureOut">
              <a:rPr lang="nl-BE"/>
              <a:pPr>
                <a:defRPr/>
              </a:pPr>
              <a:t>19/06/2023</a:t>
            </a:fld>
            <a:endParaRPr lang="nl-BE"/>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0594054-5075-4DA2-88F7-6A64934F7A3A}" type="slidenum">
              <a:rPr lang="nl-BE" altLang="nl-BE"/>
              <a:pPr>
                <a:defRPr/>
              </a:pPr>
              <a:t>‹#›</a:t>
            </a:fld>
            <a:endParaRPr lang="nl-BE"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00594054-5075-4DA2-88F7-6A64934F7A3A}" type="slidenum">
              <a:rPr lang="nl-BE" altLang="nl-BE" smtClean="0"/>
              <a:pPr>
                <a:defRPr/>
              </a:pPr>
              <a:t>1</a:t>
            </a:fld>
            <a:endParaRPr lang="nl-BE" altLang="nl-BE"/>
          </a:p>
        </p:txBody>
      </p:sp>
    </p:spTree>
    <p:extLst>
      <p:ext uri="{BB962C8B-B14F-4D97-AF65-F5344CB8AC3E}">
        <p14:creationId xmlns:p14="http://schemas.microsoft.com/office/powerpoint/2010/main" val="237059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94054-5075-4DA2-88F7-6A64934F7A3A}" type="slidenum">
              <a:rPr kumimoji="0" lang="nl-BE"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BE"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0803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sz="1200" kern="1200" dirty="0">
                <a:solidFill>
                  <a:schemeClr val="tx1"/>
                </a:solidFill>
                <a:latin typeface="+mn-lt"/>
                <a:ea typeface="+mn-ea"/>
                <a:cs typeface="+mn-cs"/>
              </a:rPr>
              <a:t>Toekomst: Hoe inzetten op het trotser maken van de Vlaming op zijn regio als toeristische bestemming? EN moeten we andere troeven naar voor schuiven om buitenlanders te overtuigen naar Vlaanderen en Brussel te komen? Of bij een groter publiek verduidelijken waarom dit unieke troeven zijn van Vlaanderen en Brussel?</a:t>
            </a:r>
          </a:p>
          <a:p>
            <a:endParaRPr lang="nl-BE" dirty="0"/>
          </a:p>
        </p:txBody>
      </p:sp>
      <p:sp>
        <p:nvSpPr>
          <p:cNvPr id="4" name="Tijdelijke aanduiding voor dianummer 3"/>
          <p:cNvSpPr>
            <a:spLocks noGrp="1"/>
          </p:cNvSpPr>
          <p:nvPr>
            <p:ph type="sldNum" sz="quarter" idx="5"/>
          </p:nvPr>
        </p:nvSpPr>
        <p:spPr/>
        <p:txBody>
          <a:bodyPr/>
          <a:lstStyle/>
          <a:p>
            <a:pPr>
              <a:defRPr/>
            </a:pPr>
            <a:fld id="{00594054-5075-4DA2-88F7-6A64934F7A3A}" type="slidenum">
              <a:rPr lang="nl-BE" altLang="nl-BE" smtClean="0"/>
              <a:pPr>
                <a:defRPr/>
              </a:pPr>
              <a:t>40</a:t>
            </a:fld>
            <a:endParaRPr lang="nl-BE" altLang="nl-BE"/>
          </a:p>
        </p:txBody>
      </p:sp>
    </p:spTree>
    <p:extLst>
      <p:ext uri="{BB962C8B-B14F-4D97-AF65-F5344CB8AC3E}">
        <p14:creationId xmlns:p14="http://schemas.microsoft.com/office/powerpoint/2010/main" val="105929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sz="1200" kern="1200" dirty="0">
                <a:solidFill>
                  <a:schemeClr val="tx1"/>
                </a:solidFill>
                <a:latin typeface="+mn-lt"/>
                <a:ea typeface="+mn-ea"/>
                <a:cs typeface="+mn-cs"/>
              </a:rPr>
              <a:t>Toekomst: Hoe inzetten op het trotser maken van de Vlaming op zijn regio als toeristische bestemming? EN moeten we andere troeven naar voor schuiven om buitenlanders te overtuigen naar Vlaanderen en Brussel te komen? Of bij een groter publiek verduidelijken waarom dit unieke troeven zijn van Vlaanderen en Brussel?</a:t>
            </a:r>
          </a:p>
          <a:p>
            <a:endParaRPr lang="nl-BE" dirty="0"/>
          </a:p>
        </p:txBody>
      </p:sp>
      <p:sp>
        <p:nvSpPr>
          <p:cNvPr id="4" name="Tijdelijke aanduiding voor dianummer 3"/>
          <p:cNvSpPr>
            <a:spLocks noGrp="1"/>
          </p:cNvSpPr>
          <p:nvPr>
            <p:ph type="sldNum" sz="quarter" idx="5"/>
          </p:nvPr>
        </p:nvSpPr>
        <p:spPr/>
        <p:txBody>
          <a:bodyPr/>
          <a:lstStyle/>
          <a:p>
            <a:pPr>
              <a:defRPr/>
            </a:pPr>
            <a:fld id="{00594054-5075-4DA2-88F7-6A64934F7A3A}" type="slidenum">
              <a:rPr lang="nl-BE" altLang="nl-BE" smtClean="0"/>
              <a:pPr>
                <a:defRPr/>
              </a:pPr>
              <a:t>41</a:t>
            </a:fld>
            <a:endParaRPr lang="nl-BE" altLang="nl-BE"/>
          </a:p>
        </p:txBody>
      </p:sp>
    </p:spTree>
    <p:extLst>
      <p:ext uri="{BB962C8B-B14F-4D97-AF65-F5344CB8AC3E}">
        <p14:creationId xmlns:p14="http://schemas.microsoft.com/office/powerpoint/2010/main" val="94240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94054-5075-4DA2-88F7-6A64934F7A3A}" type="slidenum">
              <a:rPr kumimoji="0" lang="nl-BE"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nl-BE"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9487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00594054-5075-4DA2-88F7-6A64934F7A3A}" type="slidenum">
              <a:rPr lang="nl-BE" altLang="nl-BE" smtClean="0"/>
              <a:pPr>
                <a:defRPr/>
              </a:pPr>
              <a:t>2</a:t>
            </a:fld>
            <a:endParaRPr lang="nl-BE" altLang="nl-BE"/>
          </a:p>
        </p:txBody>
      </p:sp>
    </p:spTree>
    <p:extLst>
      <p:ext uri="{BB962C8B-B14F-4D97-AF65-F5344CB8AC3E}">
        <p14:creationId xmlns:p14="http://schemas.microsoft.com/office/powerpoint/2010/main" val="225893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pPr>
              <a:defRPr/>
            </a:pPr>
            <a:fld id="{00594054-5075-4DA2-88F7-6A64934F7A3A}" type="slidenum">
              <a:rPr lang="nl-BE" altLang="nl-BE" smtClean="0"/>
              <a:pPr>
                <a:defRPr/>
              </a:pPr>
              <a:t>8</a:t>
            </a:fld>
            <a:endParaRPr lang="nl-BE" altLang="nl-BE"/>
          </a:p>
        </p:txBody>
      </p:sp>
    </p:spTree>
    <p:extLst>
      <p:ext uri="{BB962C8B-B14F-4D97-AF65-F5344CB8AC3E}">
        <p14:creationId xmlns:p14="http://schemas.microsoft.com/office/powerpoint/2010/main" val="42289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NL" altLang="nl-BE" dirty="0">
              <a:latin typeface="FlandersArtSans-Regular"/>
            </a:endParaRPr>
          </a:p>
          <a:p>
            <a:endParaRPr lang="nl-BE" dirty="0"/>
          </a:p>
        </p:txBody>
      </p:sp>
      <p:sp>
        <p:nvSpPr>
          <p:cNvPr id="4" name="Tijdelijke aanduiding voor dianummer 3"/>
          <p:cNvSpPr>
            <a:spLocks noGrp="1"/>
          </p:cNvSpPr>
          <p:nvPr>
            <p:ph type="sldNum" sz="quarter" idx="5"/>
          </p:nvPr>
        </p:nvSpPr>
        <p:spPr/>
        <p:txBody>
          <a:bodyPr/>
          <a:lstStyle/>
          <a:p>
            <a:pPr>
              <a:defRPr/>
            </a:pPr>
            <a:fld id="{00594054-5075-4DA2-88F7-6A64934F7A3A}" type="slidenum">
              <a:rPr lang="nl-BE" altLang="nl-BE" smtClean="0"/>
              <a:pPr>
                <a:defRPr/>
              </a:pPr>
              <a:t>9</a:t>
            </a:fld>
            <a:endParaRPr lang="nl-BE" altLang="nl-BE"/>
          </a:p>
        </p:txBody>
      </p:sp>
    </p:spTree>
    <p:extLst>
      <p:ext uri="{BB962C8B-B14F-4D97-AF65-F5344CB8AC3E}">
        <p14:creationId xmlns:p14="http://schemas.microsoft.com/office/powerpoint/2010/main" val="35106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Interesse is in alle leeftijdsgroepen groot (+ 70%)</a:t>
            </a:r>
          </a:p>
        </p:txBody>
      </p:sp>
      <p:sp>
        <p:nvSpPr>
          <p:cNvPr id="4" name="Tijdelijke aanduiding voor dianummer 3"/>
          <p:cNvSpPr>
            <a:spLocks noGrp="1"/>
          </p:cNvSpPr>
          <p:nvPr>
            <p:ph type="sldNum" sz="quarter" idx="5"/>
          </p:nvPr>
        </p:nvSpPr>
        <p:spPr/>
        <p:txBody>
          <a:bodyPr/>
          <a:lstStyle/>
          <a:p>
            <a:pPr>
              <a:defRPr/>
            </a:pPr>
            <a:fld id="{00594054-5075-4DA2-88F7-6A64934F7A3A}" type="slidenum">
              <a:rPr lang="nl-BE" altLang="nl-BE" smtClean="0"/>
              <a:pPr>
                <a:defRPr/>
              </a:pPr>
              <a:t>13</a:t>
            </a:fld>
            <a:endParaRPr lang="nl-BE" altLang="nl-BE"/>
          </a:p>
        </p:txBody>
      </p:sp>
    </p:spTree>
    <p:extLst>
      <p:ext uri="{BB962C8B-B14F-4D97-AF65-F5344CB8AC3E}">
        <p14:creationId xmlns:p14="http://schemas.microsoft.com/office/powerpoint/2010/main" val="344896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94054-5075-4DA2-88F7-6A64934F7A3A}" type="slidenum">
              <a:rPr kumimoji="0" lang="nl-BE"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BE"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8697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94054-5075-4DA2-88F7-6A64934F7A3A}" type="slidenum">
              <a:rPr kumimoji="0" lang="nl-BE"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BE"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9378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94054-5075-4DA2-88F7-6A64934F7A3A}" type="slidenum">
              <a:rPr kumimoji="0" lang="nl-BE"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nl-BE"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3099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xfrm>
            <a:off x="685800" y="1143000"/>
            <a:ext cx="5486400" cy="3086100"/>
          </a:xfrm>
          <a:ln/>
        </p:spPr>
      </p:sp>
      <p:sp>
        <p:nvSpPr>
          <p:cNvPr id="48131" name="Tijdelijke aanduiding voor notities 2"/>
          <p:cNvSpPr>
            <a:spLocks noGrp="1"/>
          </p:cNvSpPr>
          <p:nvPr>
            <p:ph type="body" idx="1"/>
          </p:nvPr>
        </p:nvSpPr>
        <p:spPr>
          <a:noFill/>
          <a:ln/>
        </p:spPr>
        <p:txBody>
          <a:bodyPr/>
          <a:lstStyle/>
          <a:p>
            <a:r>
              <a:rPr lang="nl-BE" dirty="0"/>
              <a:t>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5985-D80E-4124-927A-49F4C2406E2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4024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373636"/>
                </a:solidFill>
              </a:defRPr>
            </a:lvl1pPr>
          </a:lstStyle>
          <a:p>
            <a:r>
              <a:rPr lang="nl-NL" dirty="0"/>
              <a:t>Klik om de stijl te bewerken</a:t>
            </a:r>
            <a:endParaRPr lang="nl-BE" dirty="0"/>
          </a:p>
        </p:txBody>
      </p:sp>
      <p:sp>
        <p:nvSpPr>
          <p:cNvPr id="7" name="Tijdelijke aanduiding voor tekst 2"/>
          <p:cNvSpPr>
            <a:spLocks noGrp="1"/>
          </p:cNvSpPr>
          <p:nvPr>
            <p:ph idx="1" hasCustomPrompt="1"/>
          </p:nvPr>
        </p:nvSpPr>
        <p:spPr>
          <a:xfrm>
            <a:off x="609600" y="1600204"/>
            <a:ext cx="10972800" cy="4525963"/>
          </a:xfrm>
          <a:prstGeom prst="rect">
            <a:avLst/>
          </a:prstGeom>
        </p:spPr>
        <p:txBody>
          <a:bodyPr rtlCol="0">
            <a:normAutofit/>
          </a:bodyPr>
          <a:lstStyle>
            <a:lvl1pPr>
              <a:defRPr sz="2000" b="0">
                <a:solidFill>
                  <a:schemeClr val="tx1"/>
                </a:solidFill>
                <a:latin typeface="Flanders Art Sans Medium" panose="00000600000000000000" pitchFamily="50" charset="0"/>
              </a:defRPr>
            </a:lvl1pPr>
            <a:lvl2pPr marL="800100" indent="-342900">
              <a:buFont typeface="Arial" panose="020B0604020202020204" pitchFamily="34" charset="0"/>
              <a:buChar char="•"/>
              <a:defRPr>
                <a:solidFill>
                  <a:srgbClr val="373636"/>
                </a:solidFill>
              </a:defRPr>
            </a:lvl2pPr>
            <a:lvl3pPr marL="1200150" indent="-285750">
              <a:buFont typeface="Arial" panose="020B0604020202020204" pitchFamily="34" charset="0"/>
              <a:buChar char="•"/>
              <a:defRPr>
                <a:solidFill>
                  <a:srgbClr val="373636"/>
                </a:solidFill>
              </a:defRPr>
            </a:lvl3pPr>
          </a:lstStyle>
          <a:p>
            <a:pPr lvl="0"/>
            <a:r>
              <a:rPr lang="nl-NL" noProof="0" dirty="0"/>
              <a:t>Klik om de modelstijlen te bewerken</a:t>
            </a:r>
          </a:p>
        </p:txBody>
      </p:sp>
    </p:spTree>
    <p:extLst>
      <p:ext uri="{BB962C8B-B14F-4D97-AF65-F5344CB8AC3E}">
        <p14:creationId xmlns:p14="http://schemas.microsoft.com/office/powerpoint/2010/main" val="24747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03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Leeg">
    <p:spTree>
      <p:nvGrpSpPr>
        <p:cNvPr id="1" name=""/>
        <p:cNvGrpSpPr/>
        <p:nvPr/>
      </p:nvGrpSpPr>
      <p:grpSpPr>
        <a:xfrm>
          <a:off x="0" y="0"/>
          <a:ext cx="0" cy="0"/>
          <a:chOff x="0" y="0"/>
          <a:chExt cx="0" cy="0"/>
        </a:xfrm>
      </p:grpSpPr>
      <p:sp>
        <p:nvSpPr>
          <p:cNvPr id="7" name="Tijdelijke aanduiding voor dianummer 2"/>
          <p:cNvSpPr>
            <a:spLocks noGrp="1"/>
          </p:cNvSpPr>
          <p:nvPr>
            <p:ph type="sldNum" sz="quarter" idx="10"/>
          </p:nvPr>
        </p:nvSpPr>
        <p:spPr>
          <a:xfrm>
            <a:off x="11582400" y="6456436"/>
            <a:ext cx="589856" cy="26813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F922326-A916-481F-8919-329CAC560A17}" type="slidenum">
              <a:rPr kumimoji="0" lang="fr-BE"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fr-BE"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8" name="Tijdelijke aanduiding voor voettekst 3"/>
          <p:cNvSpPr>
            <a:spLocks noGrp="1"/>
          </p:cNvSpPr>
          <p:nvPr>
            <p:ph type="ftr" sz="quarter" idx="11"/>
          </p:nvPr>
        </p:nvSpPr>
        <p:spPr>
          <a:xfrm>
            <a:off x="431371" y="6338445"/>
            <a:ext cx="38608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Tijdelijke aanduiding voor tekst 3"/>
          <p:cNvSpPr>
            <a:spLocks noGrp="1"/>
          </p:cNvSpPr>
          <p:nvPr>
            <p:ph type="body" sz="quarter" idx="12" hasCustomPrompt="1"/>
          </p:nvPr>
        </p:nvSpPr>
        <p:spPr>
          <a:xfrm>
            <a:off x="3407835" y="260350"/>
            <a:ext cx="8174567" cy="432346"/>
          </a:xfrm>
        </p:spPr>
        <p:txBody>
          <a:bodyPr>
            <a:noAutofit/>
          </a:bodyPr>
          <a:lstStyle>
            <a:lvl1pPr algn="r">
              <a:lnSpc>
                <a:spcPct val="100000"/>
              </a:lnSpc>
              <a:spcBef>
                <a:spcPts val="0"/>
              </a:spcBef>
              <a:defRPr sz="2000">
                <a:solidFill>
                  <a:schemeClr val="tx1"/>
                </a:solidFill>
                <a:latin typeface="+mn-lt"/>
              </a:defRPr>
            </a:lvl1pPr>
          </a:lstStyle>
          <a:p>
            <a:pPr lvl="0"/>
            <a:r>
              <a:rPr lang="nl-NL" dirty="0"/>
              <a:t>TITEL SLIDE</a:t>
            </a:r>
            <a:endParaRPr lang="nl-BE" dirty="0"/>
          </a:p>
        </p:txBody>
      </p:sp>
    </p:spTree>
    <p:extLst>
      <p:ext uri="{BB962C8B-B14F-4D97-AF65-F5344CB8AC3E}">
        <p14:creationId xmlns:p14="http://schemas.microsoft.com/office/powerpoint/2010/main" val="199303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Inhoudstaf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1340768"/>
            <a:ext cx="10972800" cy="4896544"/>
          </a:xfrm>
        </p:spPr>
        <p:txBody>
          <a:bodyPr lIns="0" tIns="0" rIns="0" bIns="0" anchor="t" anchorCtr="0">
            <a:normAutofit/>
          </a:bodyPr>
          <a:lstStyle>
            <a:lvl1pPr marL="0" indent="0" algn="l">
              <a:lnSpc>
                <a:spcPct val="100000"/>
              </a:lnSpc>
              <a:buFont typeface="Arial" panose="020B0604020202020204" pitchFamily="34" charset="0"/>
              <a:buNone/>
              <a:defRPr sz="2500"/>
            </a:lvl1pPr>
          </a:lstStyle>
          <a:p>
            <a:r>
              <a:rPr lang="nl-NL" dirty="0"/>
              <a:t>Inhoudstafel</a:t>
            </a:r>
            <a:br>
              <a:rPr lang="nl-NL" dirty="0"/>
            </a:br>
            <a:br>
              <a:rPr lang="nl-NL" dirty="0"/>
            </a:br>
            <a:endParaRPr lang="nl-BE" dirty="0"/>
          </a:p>
        </p:txBody>
      </p:sp>
      <p:sp>
        <p:nvSpPr>
          <p:cNvPr id="4" name="Tijdelijke aanduiding voor tekst 3"/>
          <p:cNvSpPr>
            <a:spLocks noGrp="1"/>
          </p:cNvSpPr>
          <p:nvPr>
            <p:ph type="body" sz="quarter" idx="10" hasCustomPrompt="1"/>
          </p:nvPr>
        </p:nvSpPr>
        <p:spPr>
          <a:xfrm>
            <a:off x="3407837" y="260350"/>
            <a:ext cx="8174567" cy="432346"/>
          </a:xfrm>
        </p:spPr>
        <p:txBody>
          <a:bodyPr>
            <a:noAutofit/>
          </a:bodyPr>
          <a:lstStyle>
            <a:lvl1pPr algn="r">
              <a:lnSpc>
                <a:spcPct val="100000"/>
              </a:lnSpc>
              <a:spcBef>
                <a:spcPts val="0"/>
              </a:spcBef>
              <a:defRPr sz="2000" b="1">
                <a:solidFill>
                  <a:schemeClr val="tx1"/>
                </a:solidFill>
                <a:latin typeface="+mn-lt"/>
              </a:defRPr>
            </a:lvl1pPr>
          </a:lstStyle>
          <a:p>
            <a:pPr lvl="0"/>
            <a:r>
              <a:rPr lang="nl-NL" dirty="0"/>
              <a:t>TITEL SLIDE</a:t>
            </a:r>
            <a:endParaRPr lang="nl-BE" dirty="0"/>
          </a:p>
        </p:txBody>
      </p:sp>
    </p:spTree>
    <p:extLst>
      <p:ext uri="{BB962C8B-B14F-4D97-AF65-F5344CB8AC3E}">
        <p14:creationId xmlns:p14="http://schemas.microsoft.com/office/powerpoint/2010/main" val="1228088313"/>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dirty="0"/>
              <a:t>Klik om de stijl te bewerken</a:t>
            </a:r>
            <a:endParaRPr lang="nl-BE" altLang="nl-BE" dirty="0"/>
          </a:p>
        </p:txBody>
      </p:sp>
      <p:sp>
        <p:nvSpPr>
          <p:cNvPr id="1027" name="Tijdelijke aanduiding voor tekst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a:t>Eerste titel</a:t>
            </a:r>
          </a:p>
          <a:p>
            <a:pPr lvl="1"/>
            <a:r>
              <a:rPr lang="nl-NL" altLang="nl-BE" dirty="0"/>
              <a:t>Doorlopende tekst</a:t>
            </a:r>
          </a:p>
        </p:txBody>
      </p:sp>
      <p:sp>
        <p:nvSpPr>
          <p:cNvPr id="7" name="Rechthoek 6">
            <a:extLst>
              <a:ext uri="{FF2B5EF4-FFF2-40B4-BE49-F238E27FC236}">
                <a16:creationId xmlns:a16="http://schemas.microsoft.com/office/drawing/2014/main" id="{50A4D0EE-3284-46BD-A085-DF6060E8E79A}"/>
              </a:ext>
            </a:extLst>
          </p:cNvPr>
          <p:cNvSpPr/>
          <p:nvPr userDrawn="1"/>
        </p:nvSpPr>
        <p:spPr>
          <a:xfrm>
            <a:off x="0" y="0"/>
            <a:ext cx="219456" cy="6858000"/>
          </a:xfrm>
          <a:prstGeom prst="rect">
            <a:avLst/>
          </a:prstGeom>
          <a:solidFill>
            <a:srgbClr val="FFF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6" name="Afbeelding 5">
            <a:extLst>
              <a:ext uri="{FF2B5EF4-FFF2-40B4-BE49-F238E27FC236}">
                <a16:creationId xmlns:a16="http://schemas.microsoft.com/office/drawing/2014/main" id="{B9053F6F-2CFE-4E5A-B321-23A81A54D07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9600" y="6417565"/>
            <a:ext cx="1612800" cy="11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p:titleStyle>
    <p:body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rgbClr val="262626"/>
          </a:solidFill>
          <a:latin typeface="Flanders Art Sans Medium" panose="00000600000000000000" pitchFamily="50" charset="0"/>
          <a:ea typeface="+mn-ea"/>
          <a:cs typeface="Arial" panose="020B0604020202020204" pitchFamily="34" charset="0"/>
        </a:defRPr>
      </a:lvl1pPr>
      <a:lvl2pPr marL="457200" indent="0" algn="l" defTabSz="719138" rtl="0" eaLnBrk="0" fontAlgn="base" hangingPunct="0">
        <a:spcBef>
          <a:spcPts val="100"/>
        </a:spcBef>
        <a:spcAft>
          <a:spcPct val="0"/>
        </a:spcAft>
        <a:buClr>
          <a:srgbClr val="262626"/>
        </a:buClr>
        <a:buFontTx/>
        <a:buNone/>
        <a:defRPr sz="2000" kern="1200">
          <a:solidFill>
            <a:srgbClr val="262626"/>
          </a:solidFill>
          <a:latin typeface="FlandersArtSans-Regular" panose="00000500000000000000" pitchFamily="2" charset="0"/>
          <a:ea typeface="+mn-ea"/>
          <a:cs typeface="Arial" panose="020B0604020202020204" pitchFamily="34" charset="0"/>
        </a:defRPr>
      </a:lvl2pPr>
      <a:lvl3pPr marL="914400" indent="0" algn="l" defTabSz="719138" rtl="0" eaLnBrk="0" fontAlgn="base" hangingPunct="0">
        <a:spcBef>
          <a:spcPts val="100"/>
        </a:spcBef>
        <a:spcAft>
          <a:spcPct val="0"/>
        </a:spcAft>
        <a:buClr>
          <a:srgbClr val="262626"/>
        </a:buClr>
        <a:buFontTx/>
        <a:buNone/>
        <a:defRPr kern="1200">
          <a:solidFill>
            <a:srgbClr val="26262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grond, buiten, gebouw, weg&#10;&#10;Beschrijving is gegenereerd met zeer hoge betrouwbaarheid">
            <a:extLst>
              <a:ext uri="{FF2B5EF4-FFF2-40B4-BE49-F238E27FC236}">
                <a16:creationId xmlns:a16="http://schemas.microsoft.com/office/drawing/2014/main" id="{180D26DA-FBD2-4201-9D05-7FD1E35F5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hthoek 18">
            <a:extLst>
              <a:ext uri="{FF2B5EF4-FFF2-40B4-BE49-F238E27FC236}">
                <a16:creationId xmlns:a16="http://schemas.microsoft.com/office/drawing/2014/main" id="{EBD1BF03-D126-4CD9-9B80-78FD0E219404}"/>
              </a:ext>
            </a:extLst>
          </p:cNvPr>
          <p:cNvSpPr/>
          <p:nvPr/>
        </p:nvSpPr>
        <p:spPr>
          <a:xfrm>
            <a:off x="0" y="0"/>
            <a:ext cx="219456" cy="6858000"/>
          </a:xfrm>
          <a:prstGeom prst="rect">
            <a:avLst/>
          </a:prstGeom>
          <a:solidFill>
            <a:srgbClr val="FFF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10" name="Afbeelding 2">
            <a:extLst>
              <a:ext uri="{FF2B5EF4-FFF2-40B4-BE49-F238E27FC236}">
                <a16:creationId xmlns:a16="http://schemas.microsoft.com/office/drawing/2014/main" id="{06A8CC97-A2A8-4885-8E6B-6FDD8442D7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315" y="6418351"/>
            <a:ext cx="1611548" cy="11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a:extLst>
              <a:ext uri="{FF2B5EF4-FFF2-40B4-BE49-F238E27FC236}">
                <a16:creationId xmlns:a16="http://schemas.microsoft.com/office/drawing/2014/main" id="{329D4041-C6F4-4EDC-BF85-E7F443021C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0841" y="706583"/>
            <a:ext cx="1490588" cy="58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vak 14">
            <a:extLst>
              <a:ext uri="{FF2B5EF4-FFF2-40B4-BE49-F238E27FC236}">
                <a16:creationId xmlns:a16="http://schemas.microsoft.com/office/drawing/2014/main" id="{D5F36DAA-ABC3-4C89-B3F3-F453AC99A45B}"/>
              </a:ext>
            </a:extLst>
          </p:cNvPr>
          <p:cNvSpPr txBox="1"/>
          <p:nvPr/>
        </p:nvSpPr>
        <p:spPr>
          <a:xfrm>
            <a:off x="1279059" y="1476305"/>
            <a:ext cx="5913594" cy="4093428"/>
          </a:xfrm>
          <a:prstGeom prst="rect">
            <a:avLst/>
          </a:prstGeom>
          <a:noFill/>
        </p:spPr>
        <p:txBody>
          <a:bodyPr wrap="square" lIns="0" tIns="45720" rIns="91440" bIns="45720" rtlCol="0" anchor="t">
            <a:spAutoFit/>
          </a:bodyPr>
          <a:lstStyle/>
          <a:p>
            <a:pPr>
              <a:lnSpc>
                <a:spcPts val="4000"/>
              </a:lnSpc>
            </a:pPr>
            <a:r>
              <a:rPr lang="en-GB" sz="4000" cap="all" dirty="0">
                <a:solidFill>
                  <a:schemeClr val="bg1"/>
                </a:solidFill>
                <a:effectLst>
                  <a:outerShdw blurRad="38100" dist="38100" dir="2700000" algn="tl">
                    <a:srgbClr val="000000">
                      <a:alpha val="43137"/>
                    </a:srgbClr>
                  </a:outerShdw>
                </a:effectLst>
                <a:latin typeface="FlandersArtSans-Medium"/>
                <a:cs typeface="Arial"/>
              </a:rPr>
              <a:t>Vlaming </a:t>
            </a:r>
            <a:r>
              <a:rPr lang="en-GB" sz="4000" cap="all" dirty="0" err="1">
                <a:solidFill>
                  <a:schemeClr val="bg1"/>
                </a:solidFill>
                <a:effectLst>
                  <a:outerShdw blurRad="38100" dist="38100" dir="2700000" algn="tl">
                    <a:srgbClr val="000000">
                      <a:alpha val="43137"/>
                    </a:srgbClr>
                  </a:outerShdw>
                </a:effectLst>
                <a:latin typeface="FlandersArtSans-Medium"/>
                <a:cs typeface="Arial"/>
              </a:rPr>
              <a:t>en</a:t>
            </a:r>
            <a:r>
              <a:rPr lang="en-GB" sz="4000" cap="all" dirty="0">
                <a:solidFill>
                  <a:schemeClr val="bg1"/>
                </a:solidFill>
                <a:effectLst>
                  <a:outerShdw blurRad="38100" dist="38100" dir="2700000" algn="tl">
                    <a:srgbClr val="000000">
                      <a:alpha val="43137"/>
                    </a:srgbClr>
                  </a:outerShdw>
                </a:effectLst>
                <a:latin typeface="FlandersArtSans-Medium"/>
                <a:cs typeface="Arial"/>
              </a:rPr>
              <a:t> </a:t>
            </a:r>
            <a:r>
              <a:rPr lang="en-GB" sz="4000" cap="all" dirty="0" err="1">
                <a:solidFill>
                  <a:schemeClr val="bg1"/>
                </a:solidFill>
                <a:effectLst>
                  <a:outerShdw blurRad="38100" dist="38100" dir="2700000" algn="tl">
                    <a:srgbClr val="000000">
                      <a:alpha val="43137"/>
                    </a:srgbClr>
                  </a:outerShdw>
                </a:effectLst>
                <a:latin typeface="FlandersArtSans-Medium"/>
                <a:cs typeface="Arial"/>
              </a:rPr>
              <a:t>brusselaar</a:t>
            </a:r>
            <a:r>
              <a:rPr lang="en-GB" sz="4000" cap="all" dirty="0">
                <a:solidFill>
                  <a:schemeClr val="bg1"/>
                </a:solidFill>
                <a:effectLst>
                  <a:outerShdw blurRad="38100" dist="38100" dir="2700000" algn="tl">
                    <a:srgbClr val="000000">
                      <a:alpha val="43137"/>
                    </a:srgbClr>
                  </a:outerShdw>
                </a:effectLst>
                <a:latin typeface="FlandersArtSans-Medium"/>
                <a:cs typeface="Arial"/>
              </a:rPr>
              <a:t> </a:t>
            </a:r>
            <a:endParaRPr lang="en-GB" sz="4000" cap="all" dirty="0">
              <a:solidFill>
                <a:schemeClr val="bg1"/>
              </a:solidFill>
              <a:effectLst>
                <a:outerShdw blurRad="38100" dist="38100" dir="2700000" algn="tl">
                  <a:srgbClr val="000000">
                    <a:alpha val="43137"/>
                  </a:srgbClr>
                </a:outerShdw>
              </a:effectLst>
              <a:latin typeface="FlandersArtSans-Medium" panose="00000600000000000000" pitchFamily="2" charset="0"/>
            </a:endParaRPr>
          </a:p>
          <a:p>
            <a:pPr>
              <a:lnSpc>
                <a:spcPts val="4000"/>
              </a:lnSpc>
            </a:pPr>
            <a:r>
              <a:rPr lang="en-GB" sz="4000" cap="all" dirty="0" err="1">
                <a:solidFill>
                  <a:schemeClr val="bg1"/>
                </a:solidFill>
                <a:effectLst>
                  <a:outerShdw blurRad="38100" dist="38100" dir="2700000" algn="tl">
                    <a:srgbClr val="000000">
                      <a:alpha val="43137"/>
                    </a:srgbClr>
                  </a:outerShdw>
                </a:effectLst>
                <a:latin typeface="FlandersArtSans-Medium" panose="00000600000000000000" pitchFamily="2" charset="0"/>
              </a:rPr>
              <a:t>als</a:t>
            </a:r>
            <a:r>
              <a:rPr lang="en-GB" sz="4000" cap="all" dirty="0">
                <a:solidFill>
                  <a:schemeClr val="bg1"/>
                </a:solidFill>
                <a:effectLst>
                  <a:outerShdw blurRad="38100" dist="38100" dir="2700000" algn="tl">
                    <a:srgbClr val="000000">
                      <a:alpha val="43137"/>
                    </a:srgbClr>
                  </a:outerShdw>
                </a:effectLst>
                <a:latin typeface="FlandersArtSans-Medium" panose="00000600000000000000" pitchFamily="2" charset="0"/>
              </a:rPr>
              <a:t> </a:t>
            </a:r>
            <a:r>
              <a:rPr lang="en-GB" sz="4000" cap="all" dirty="0" err="1">
                <a:solidFill>
                  <a:schemeClr val="bg1"/>
                </a:solidFill>
                <a:effectLst>
                  <a:outerShdw blurRad="38100" dist="38100" dir="2700000" algn="tl">
                    <a:srgbClr val="000000">
                      <a:alpha val="43137"/>
                    </a:srgbClr>
                  </a:outerShdw>
                </a:effectLst>
                <a:latin typeface="FlandersArtSans-Medium" panose="00000600000000000000" pitchFamily="2" charset="0"/>
              </a:rPr>
              <a:t>ambassadeur</a:t>
            </a:r>
            <a:r>
              <a:rPr lang="en-GB" sz="4000" cap="all" dirty="0">
                <a:solidFill>
                  <a:schemeClr val="bg1"/>
                </a:solidFill>
                <a:effectLst>
                  <a:outerShdw blurRad="38100" dist="38100" dir="2700000" algn="tl">
                    <a:srgbClr val="000000">
                      <a:alpha val="43137"/>
                    </a:srgbClr>
                  </a:outerShdw>
                </a:effectLst>
                <a:latin typeface="FlandersArtSans-Medium" panose="00000600000000000000" pitchFamily="2" charset="0"/>
              </a:rPr>
              <a:t> </a:t>
            </a:r>
          </a:p>
          <a:p>
            <a:pPr>
              <a:lnSpc>
                <a:spcPts val="4000"/>
              </a:lnSpc>
            </a:pPr>
            <a:r>
              <a:rPr lang="en-GB" sz="4000" cap="all" dirty="0" err="1">
                <a:solidFill>
                  <a:schemeClr val="bg1"/>
                </a:solidFill>
                <a:effectLst>
                  <a:outerShdw blurRad="38100" dist="38100" dir="2700000" algn="tl">
                    <a:srgbClr val="000000">
                      <a:alpha val="43137"/>
                    </a:srgbClr>
                  </a:outerShdw>
                </a:effectLst>
                <a:latin typeface="FlandersArtSans-Medium"/>
                <a:cs typeface="Arial"/>
              </a:rPr>
              <a:t>voor</a:t>
            </a:r>
            <a:r>
              <a:rPr lang="en-GB" sz="4000" cap="all" dirty="0">
                <a:solidFill>
                  <a:schemeClr val="bg1"/>
                </a:solidFill>
                <a:effectLst>
                  <a:outerShdw blurRad="38100" dist="38100" dir="2700000" algn="tl">
                    <a:srgbClr val="000000">
                      <a:alpha val="43137"/>
                    </a:srgbClr>
                  </a:outerShdw>
                </a:effectLst>
                <a:latin typeface="FlandersArtSans-Medium"/>
                <a:cs typeface="Arial"/>
              </a:rPr>
              <a:t> Vlaanderen </a:t>
            </a:r>
            <a:endParaRPr lang="en-GB" sz="4000" cap="all" dirty="0">
              <a:solidFill>
                <a:schemeClr val="bg1"/>
              </a:solidFill>
              <a:effectLst>
                <a:outerShdw blurRad="38100" dist="38100" dir="2700000" algn="tl">
                  <a:srgbClr val="000000">
                    <a:alpha val="43137"/>
                  </a:srgbClr>
                </a:outerShdw>
              </a:effectLst>
              <a:latin typeface="FlandersArtSans-Medium" panose="00000600000000000000" pitchFamily="2" charset="0"/>
            </a:endParaRPr>
          </a:p>
          <a:p>
            <a:pPr>
              <a:lnSpc>
                <a:spcPts val="4000"/>
              </a:lnSpc>
            </a:pPr>
            <a:r>
              <a:rPr lang="en-GB" sz="4000" cap="all" dirty="0" err="1">
                <a:solidFill>
                  <a:schemeClr val="bg1"/>
                </a:solidFill>
                <a:effectLst>
                  <a:outerShdw blurRad="38100" dist="38100" dir="2700000" algn="tl">
                    <a:srgbClr val="000000">
                      <a:alpha val="43137"/>
                    </a:srgbClr>
                  </a:outerShdw>
                </a:effectLst>
                <a:latin typeface="FlandersArtSans-Medium" panose="00000600000000000000" pitchFamily="2" charset="0"/>
              </a:rPr>
              <a:t>en</a:t>
            </a:r>
            <a:r>
              <a:rPr lang="en-GB" sz="4000" cap="all" dirty="0">
                <a:solidFill>
                  <a:schemeClr val="bg1"/>
                </a:solidFill>
                <a:effectLst>
                  <a:outerShdw blurRad="38100" dist="38100" dir="2700000" algn="tl">
                    <a:srgbClr val="000000">
                      <a:alpha val="43137"/>
                    </a:srgbClr>
                  </a:outerShdw>
                </a:effectLst>
                <a:latin typeface="FlandersArtSans-Medium" panose="00000600000000000000" pitchFamily="2" charset="0"/>
              </a:rPr>
              <a:t> Brussel</a:t>
            </a:r>
          </a:p>
          <a:p>
            <a:pPr>
              <a:lnSpc>
                <a:spcPts val="4000"/>
              </a:lnSpc>
            </a:pPr>
            <a:endParaRPr lang="en-GB" sz="4000" cap="all" dirty="0">
              <a:solidFill>
                <a:schemeClr val="bg1"/>
              </a:solidFill>
              <a:effectLst>
                <a:outerShdw blurRad="38100" dist="38100" dir="2700000" algn="tl">
                  <a:srgbClr val="000000">
                    <a:alpha val="43137"/>
                  </a:srgbClr>
                </a:outerShdw>
              </a:effectLst>
              <a:latin typeface="FlandersArtSans-Medium" panose="00000600000000000000" pitchFamily="2" charset="0"/>
            </a:endParaRPr>
          </a:p>
          <a:p>
            <a:pPr>
              <a:lnSpc>
                <a:spcPts val="4000"/>
              </a:lnSpc>
            </a:pPr>
            <a:endParaRPr lang="en-GB" sz="4000" cap="all" dirty="0">
              <a:solidFill>
                <a:schemeClr val="bg1"/>
              </a:solidFill>
              <a:effectLst>
                <a:outerShdw blurRad="38100" dist="38100" dir="2700000" algn="tl">
                  <a:srgbClr val="000000">
                    <a:alpha val="43137"/>
                  </a:srgbClr>
                </a:outerShdw>
              </a:effectLst>
              <a:latin typeface="FlandersArtSans-Medium" panose="00000600000000000000" pitchFamily="2" charset="0"/>
            </a:endParaRPr>
          </a:p>
          <a:p>
            <a:endParaRPr lang="en-GB" sz="2000" cap="all" dirty="0">
              <a:solidFill>
                <a:schemeClr val="bg1"/>
              </a:solidFill>
              <a:effectLst>
                <a:outerShdw blurRad="38100" dist="38100" dir="2700000" algn="tl">
                  <a:srgbClr val="000000">
                    <a:alpha val="43137"/>
                  </a:srgbClr>
                </a:outerShdw>
              </a:effectLst>
              <a:latin typeface="FlandersArtSans-Medium" panose="00000600000000000000" pitchFamily="2" charset="0"/>
            </a:endParaRPr>
          </a:p>
          <a:p>
            <a:r>
              <a:rPr lang="en-GB" sz="2000" cap="all" dirty="0">
                <a:solidFill>
                  <a:schemeClr val="bg1"/>
                </a:solidFill>
                <a:effectLst>
                  <a:outerShdw blurRad="38100" dist="38100" dir="2700000" algn="tl">
                    <a:srgbClr val="000000">
                      <a:alpha val="43137"/>
                    </a:srgbClr>
                  </a:outerShdw>
                </a:effectLst>
                <a:latin typeface="FlandersArtSans-Regular"/>
                <a:cs typeface="Arial"/>
              </a:rPr>
              <a:t>DECEMBER 2022</a:t>
            </a:r>
            <a:br>
              <a:rPr lang="en-GB" sz="2000" cap="all" dirty="0">
                <a:solidFill>
                  <a:schemeClr val="bg1"/>
                </a:solidFill>
                <a:effectLst>
                  <a:outerShdw blurRad="38100" dist="38100" dir="2700000" algn="tl">
                    <a:srgbClr val="000000">
                      <a:alpha val="43137"/>
                    </a:srgbClr>
                  </a:outerShdw>
                </a:effectLst>
                <a:latin typeface="FlandersArtSans-Regular"/>
                <a:cs typeface="Arial"/>
              </a:rPr>
            </a:br>
            <a:endParaRPr lang="en-GB" sz="2000" cap="all">
              <a:solidFill>
                <a:schemeClr val="bg1"/>
              </a:solidFill>
              <a:effectLst>
                <a:outerShdw blurRad="38100" dist="38100" dir="2700000" algn="tl">
                  <a:srgbClr val="000000">
                    <a:alpha val="43137"/>
                  </a:srgbClr>
                </a:outerShdw>
              </a:effectLst>
              <a:latin typeface="FlandersArtSans-Regular" panose="00000500000000000000" pitchFamily="2" charset="0"/>
            </a:endParaRPr>
          </a:p>
        </p:txBody>
      </p:sp>
      <p:cxnSp>
        <p:nvCxnSpPr>
          <p:cNvPr id="8" name="Rechte verbindingslijn 7">
            <a:extLst>
              <a:ext uri="{FF2B5EF4-FFF2-40B4-BE49-F238E27FC236}">
                <a16:creationId xmlns:a16="http://schemas.microsoft.com/office/drawing/2014/main" id="{0829E3F4-8185-4656-8A08-6B3BEDB1EC24}"/>
              </a:ext>
            </a:extLst>
          </p:cNvPr>
          <p:cNvCxnSpPr>
            <a:cxnSpLocks/>
          </p:cNvCxnSpPr>
          <p:nvPr/>
        </p:nvCxnSpPr>
        <p:spPr>
          <a:xfrm>
            <a:off x="1282045" y="4174896"/>
            <a:ext cx="659877"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E150488D-B662-4162-907A-543054FD96BC}"/>
              </a:ext>
            </a:extLst>
          </p:cNvPr>
          <p:cNvCxnSpPr>
            <a:cxnSpLocks/>
          </p:cNvCxnSpPr>
          <p:nvPr/>
        </p:nvCxnSpPr>
        <p:spPr>
          <a:xfrm>
            <a:off x="6276975" y="-285750"/>
            <a:ext cx="6974628" cy="643716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9A1E0489-5382-44DD-9D99-1F82BE943A68}"/>
              </a:ext>
            </a:extLst>
          </p:cNvPr>
          <p:cNvCxnSpPr/>
          <p:nvPr/>
        </p:nvCxnSpPr>
        <p:spPr>
          <a:xfrm flipH="1">
            <a:off x="8213044" y="-67558"/>
            <a:ext cx="5256584" cy="8640960"/>
          </a:xfrm>
          <a:prstGeom prst="line">
            <a:avLst/>
          </a:prstGeom>
          <a:ln w="15875">
            <a:solidFill>
              <a:srgbClr val="FFF0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3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1742241" y="1687969"/>
            <a:ext cx="7872325"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nl-BE" sz="1800" dirty="0">
                <a:latin typeface="FlandersArtSans-Regular" panose="00000500000000000000" pitchFamily="2" charset="0"/>
              </a:rPr>
              <a:t>Kent u het Nationaal Park Hoge Kempen?</a:t>
            </a:r>
            <a:endParaRPr lang="nl-NL" altLang="nl-BE" sz="1800" i="1" dirty="0">
              <a:latin typeface="FlandersArtSans-Regular" panose="00000500000000000000" pitchFamily="2" charset="0"/>
            </a:endParaRPr>
          </a:p>
        </p:txBody>
      </p:sp>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r">
              <a:lnSpc>
                <a:spcPct val="100000"/>
              </a:lnSpc>
            </a:pPr>
            <a:r>
              <a:rPr lang="nl-NL" sz="1000" dirty="0">
                <a:solidFill>
                  <a:schemeClr val="bg1">
                    <a:lumMod val="50000"/>
                  </a:schemeClr>
                </a:solidFill>
                <a:latin typeface="FlandersArtSans-Regular" panose="00000500000000000000" pitchFamily="2" charset="0"/>
              </a:rPr>
              <a:t>Filter: Geen</a:t>
            </a:r>
          </a:p>
          <a:p>
            <a:pPr algn="r">
              <a:lnSpc>
                <a:spcPct val="100000"/>
              </a:lnSpc>
            </a:pPr>
            <a:r>
              <a:rPr lang="nl-NL" sz="1000" dirty="0">
                <a:solidFill>
                  <a:schemeClr val="bg1">
                    <a:lumMod val="50000"/>
                  </a:schemeClr>
                </a:solidFill>
                <a:latin typeface="FlandersArtSans-Regular" panose="00000500000000000000" pitchFamily="2" charset="0"/>
              </a:rPr>
              <a:t>N: 1500</a:t>
            </a:r>
          </a:p>
        </p:txBody>
      </p:sp>
      <p:graphicFrame>
        <p:nvGraphicFramePr>
          <p:cNvPr id="4" name="DBR KD">
            <a:extLst>
              <a:ext uri="{FF2B5EF4-FFF2-40B4-BE49-F238E27FC236}">
                <a16:creationId xmlns:a16="http://schemas.microsoft.com/office/drawing/2014/main" id="{A8E5C650-D39F-BB78-1E75-9DA5560EFE94}"/>
              </a:ext>
            </a:extLst>
          </p:cNvPr>
          <p:cNvGraphicFramePr/>
          <p:nvPr>
            <p:extLst>
              <p:ext uri="{D42A27DB-BD31-4B8C-83A1-F6EECF244321}">
                <p14:modId xmlns:p14="http://schemas.microsoft.com/office/powerpoint/2010/main" val="1242516220"/>
              </p:ext>
            </p:extLst>
          </p:nvPr>
        </p:nvGraphicFramePr>
        <p:xfrm>
          <a:off x="0" y="2168454"/>
          <a:ext cx="7872324" cy="173697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6E584B62-99AB-AA6C-2637-AC15E6AFFE82}"/>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err="1">
                <a:solidFill>
                  <a:schemeClr val="tx1"/>
                </a:solidFill>
              </a:rPr>
              <a:t>NatIONAAL</a:t>
            </a:r>
            <a:r>
              <a:rPr lang="nl-BE" altLang="nl-BE" dirty="0">
                <a:solidFill>
                  <a:schemeClr val="tx1"/>
                </a:solidFill>
              </a:rPr>
              <a:t> PARK HOGE KEMPEN</a:t>
            </a:r>
          </a:p>
        </p:txBody>
      </p:sp>
    </p:spTree>
    <p:extLst>
      <p:ext uri="{BB962C8B-B14F-4D97-AF65-F5344CB8AC3E}">
        <p14:creationId xmlns:p14="http://schemas.microsoft.com/office/powerpoint/2010/main" val="391461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ijdelijke aanduiding voor inhoud 6">
            <a:extLst>
              <a:ext uri="{FF2B5EF4-FFF2-40B4-BE49-F238E27FC236}">
                <a16:creationId xmlns:a16="http://schemas.microsoft.com/office/drawing/2014/main" id="{FBCF47BF-66C7-4FBE-B1F4-E9C0B8311FF4}"/>
              </a:ext>
            </a:extLst>
          </p:cNvPr>
          <p:cNvGraphicFramePr>
            <a:graphicFrameLocks/>
          </p:cNvGraphicFramePr>
          <p:nvPr>
            <p:extLst>
              <p:ext uri="{D42A27DB-BD31-4B8C-83A1-F6EECF244321}">
                <p14:modId xmlns:p14="http://schemas.microsoft.com/office/powerpoint/2010/main" val="224557204"/>
              </p:ext>
            </p:extLst>
          </p:nvPr>
        </p:nvGraphicFramePr>
        <p:xfrm>
          <a:off x="516510" y="3498009"/>
          <a:ext cx="11004944" cy="2952164"/>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Rechte verbindingslijn 27">
            <a:extLst>
              <a:ext uri="{FF2B5EF4-FFF2-40B4-BE49-F238E27FC236}">
                <a16:creationId xmlns:a16="http://schemas.microsoft.com/office/drawing/2014/main" id="{BC5CAE37-FCE3-4682-9F16-D5849D664449}"/>
              </a:ext>
            </a:extLst>
          </p:cNvPr>
          <p:cNvCxnSpPr>
            <a:cxnSpLocks/>
          </p:cNvCxnSpPr>
          <p:nvPr/>
        </p:nvCxnSpPr>
        <p:spPr>
          <a:xfrm flipH="1">
            <a:off x="345857" y="5659554"/>
            <a:ext cx="111035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ijdelijke aanduiding voor inhoud 2">
            <a:extLst>
              <a:ext uri="{FF2B5EF4-FFF2-40B4-BE49-F238E27FC236}">
                <a16:creationId xmlns:a16="http://schemas.microsoft.com/office/drawing/2014/main" id="{1BBBB160-5331-47CA-977D-82A2F67785D8}"/>
              </a:ext>
            </a:extLst>
          </p:cNvPr>
          <p:cNvSpPr txBox="1">
            <a:spLocks/>
          </p:cNvSpPr>
          <p:nvPr/>
        </p:nvSpPr>
        <p:spPr bwMode="auto">
          <a:xfrm>
            <a:off x="467225" y="1485990"/>
            <a:ext cx="11564453" cy="65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Hoe waarschijnlijk is het dat u het Nationaal Park Hoge Kempen zou aanbevelen aan een bezoeker uit het buitenland?</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sp>
        <p:nvSpPr>
          <p:cNvPr id="59" name="Tijdelijke aanduiding voor tekst 10">
            <a:extLst>
              <a:ext uri="{FF2B5EF4-FFF2-40B4-BE49-F238E27FC236}">
                <a16:creationId xmlns:a16="http://schemas.microsoft.com/office/drawing/2014/main" id="{A1A35359-A923-4EC4-BCDC-C4382FD26F8B}"/>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Indien Ja, kennis Nationaal Park Hoge Kempen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pt-BR"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a:t>
            </a:r>
            <a:r>
              <a:rPr lang="pt-BR" sz="1000" dirty="0">
                <a:solidFill>
                  <a:prstClr val="white">
                    <a:lumMod val="50000"/>
                  </a:prstClr>
                </a:solidFill>
                <a:latin typeface="FlandersArtSans-Regular" panose="00000500000000000000" pitchFamily="2" charset="0"/>
              </a:rPr>
              <a:t>803</a:t>
            </a:r>
            <a:endPar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endParaRPr>
          </a:p>
        </p:txBody>
      </p:sp>
      <p:graphicFrame>
        <p:nvGraphicFramePr>
          <p:cNvPr id="84" name="Grafiek 83">
            <a:extLst>
              <a:ext uri="{FF2B5EF4-FFF2-40B4-BE49-F238E27FC236}">
                <a16:creationId xmlns:a16="http://schemas.microsoft.com/office/drawing/2014/main" id="{9BB05E9A-DC65-4448-94F9-C7373A58036F}"/>
              </a:ext>
            </a:extLst>
          </p:cNvPr>
          <p:cNvGraphicFramePr/>
          <p:nvPr>
            <p:extLst>
              <p:ext uri="{D42A27DB-BD31-4B8C-83A1-F6EECF244321}">
                <p14:modId xmlns:p14="http://schemas.microsoft.com/office/powerpoint/2010/main" val="916082041"/>
              </p:ext>
            </p:extLst>
          </p:nvPr>
        </p:nvGraphicFramePr>
        <p:xfrm>
          <a:off x="5196961" y="2957598"/>
          <a:ext cx="2820606" cy="1385722"/>
        </p:xfrm>
        <a:graphic>
          <a:graphicData uri="http://schemas.openxmlformats.org/drawingml/2006/chart">
            <c:chart xmlns:c="http://schemas.openxmlformats.org/drawingml/2006/chart" xmlns:r="http://schemas.openxmlformats.org/officeDocument/2006/relationships" r:id="rId4"/>
          </a:graphicData>
        </a:graphic>
      </p:graphicFrame>
      <p:sp>
        <p:nvSpPr>
          <p:cNvPr id="85" name="Tekstvak 19">
            <a:extLst>
              <a:ext uri="{FF2B5EF4-FFF2-40B4-BE49-F238E27FC236}">
                <a16:creationId xmlns:a16="http://schemas.microsoft.com/office/drawing/2014/main" id="{A5D0C1FC-B039-4929-B649-2C0971D1A4FB}"/>
              </a:ext>
            </a:extLst>
          </p:cNvPr>
          <p:cNvSpPr txBox="1"/>
          <p:nvPr/>
        </p:nvSpPr>
        <p:spPr>
          <a:xfrm>
            <a:off x="3855398" y="2277613"/>
            <a:ext cx="5501867"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39750" algn="l"/>
              </a:tabLst>
              <a:defRPr/>
            </a:pPr>
            <a:r>
              <a:rPr kumimoji="0" lang="en-US" sz="1300" b="0" i="0" u="none" strike="noStrike" kern="1200" cap="all"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Net Promotor Score </a:t>
            </a:r>
            <a:r>
              <a:rPr kumimoji="0" lang="en-US" sz="1300" b="0" i="0" u="none" strike="noStrike" kern="1200" cap="all" spc="0" normalizeH="0" baseline="0" noProof="0" dirty="0">
                <a:ln>
                  <a:noFill/>
                </a:ln>
                <a:solidFill>
                  <a:prstClr val="black"/>
                </a:solidFill>
                <a:effectLst/>
                <a:uLnTx/>
                <a:uFillTx/>
                <a:latin typeface="FlandersArtSans-Medium" panose="00000600000000000000" pitchFamily="2" charset="0"/>
                <a:ea typeface="+mn-ea"/>
                <a:cs typeface="Arial" panose="020B0604020202020204" pitchFamily="34" charset="0"/>
              </a:rPr>
              <a:t>2022 </a:t>
            </a:r>
            <a:r>
              <a:rPr kumimoji="0" lang="en-US" sz="1300" b="0" i="0" u="none" strike="noStrike" kern="1200" cap="all"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539750" algn="l"/>
              </a:tabLst>
              <a:defRPr/>
            </a:pPr>
            <a:r>
              <a:rPr kumimoji="0" lang="en-US" sz="1300" b="0" i="0" u="none" strike="noStrike" kern="1200" cap="all" spc="0" normalizeH="0" baseline="0" noProof="0" dirty="0">
                <a:ln>
                  <a:noFill/>
                </a:ln>
                <a:solidFill>
                  <a:prstClr val="black"/>
                </a:solidFill>
                <a:effectLst/>
                <a:uLnTx/>
                <a:uFillTx/>
                <a:latin typeface="FlandersArtSans-Medium" panose="00000600000000000000" pitchFamily="2" charset="0"/>
                <a:ea typeface="+mn-ea"/>
                <a:cs typeface="Arial" panose="020B0604020202020204" pitchFamily="34" charset="0"/>
              </a:rPr>
              <a:t>% promotors - % criticasters = </a:t>
            </a:r>
            <a:r>
              <a:rPr lang="en-US" sz="1300" cap="all" dirty="0">
                <a:solidFill>
                  <a:srgbClr val="009900"/>
                </a:solidFill>
                <a:latin typeface="FlandersArtSans-Medium" panose="00000600000000000000" pitchFamily="2" charset="0"/>
              </a:rPr>
              <a:t>2</a:t>
            </a:r>
            <a:r>
              <a:rPr kumimoji="0" lang="en-US" sz="1300" b="0" i="0" u="none" strike="noStrike" kern="1200" cap="all" spc="0" normalizeH="0" baseline="0" noProof="0" dirty="0">
                <a:ln>
                  <a:noFill/>
                </a:ln>
                <a:solidFill>
                  <a:srgbClr val="C00000"/>
                </a:solidFill>
                <a:effectLst/>
                <a:uLnTx/>
                <a:uFillTx/>
                <a:latin typeface="FlandersArtSans-Medium" panose="00000600000000000000" pitchFamily="2" charset="0"/>
                <a:ea typeface="+mn-ea"/>
                <a:cs typeface="Arial" panose="020B0604020202020204" pitchFamily="34" charset="0"/>
              </a:rPr>
              <a:t> </a:t>
            </a:r>
          </a:p>
        </p:txBody>
      </p:sp>
      <p:sp>
        <p:nvSpPr>
          <p:cNvPr id="87" name="Tekstvak 28">
            <a:extLst>
              <a:ext uri="{FF2B5EF4-FFF2-40B4-BE49-F238E27FC236}">
                <a16:creationId xmlns:a16="http://schemas.microsoft.com/office/drawing/2014/main" id="{FBF7B315-8380-49C7-AF66-D9991570C1C1}"/>
              </a:ext>
            </a:extLst>
          </p:cNvPr>
          <p:cNvSpPr txBox="1"/>
          <p:nvPr/>
        </p:nvSpPr>
        <p:spPr>
          <a:xfrm>
            <a:off x="5263818" y="2990852"/>
            <a:ext cx="94082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39750" algn="l"/>
              </a:tabLst>
              <a:defRPr/>
            </a:pPr>
            <a:r>
              <a:rPr kumimoji="0" lang="en-US" sz="1800" b="0" i="0" u="none" strike="noStrike" kern="1200" cap="all" spc="0" normalizeH="0" baseline="0" noProof="0" dirty="0">
                <a:ln>
                  <a:noFill/>
                </a:ln>
                <a:solidFill>
                  <a:prstClr val="black"/>
                </a:solidFill>
                <a:effectLst/>
                <a:uLnTx/>
                <a:uFillTx/>
                <a:latin typeface="FlandersArtSans-Medium" panose="00000600000000000000" pitchFamily="2" charset="0"/>
                <a:ea typeface="+mn-ea"/>
                <a:cs typeface="Arial" panose="020B0604020202020204" pitchFamily="34" charset="0"/>
              </a:rPr>
              <a:t>24%</a:t>
            </a:r>
            <a:endParaRPr kumimoji="0" lang="en-US" sz="1800" b="0" i="0" u="none" strike="noStrike" kern="1200" cap="all" spc="0" normalizeH="0" baseline="0" noProof="0" dirty="0">
              <a:ln>
                <a:noFill/>
              </a:ln>
              <a:solidFill>
                <a:srgbClr val="C00000"/>
              </a:solidFill>
              <a:effectLst/>
              <a:uLnTx/>
              <a:uFillTx/>
              <a:latin typeface="FlandersArtSans-Medium" panose="00000600000000000000" pitchFamily="2" charset="0"/>
              <a:ea typeface="+mn-ea"/>
              <a:cs typeface="Arial" panose="020B0604020202020204" pitchFamily="34" charset="0"/>
            </a:endParaRPr>
          </a:p>
        </p:txBody>
      </p:sp>
      <p:sp>
        <p:nvSpPr>
          <p:cNvPr id="88" name="Tekstvak 28">
            <a:extLst>
              <a:ext uri="{FF2B5EF4-FFF2-40B4-BE49-F238E27FC236}">
                <a16:creationId xmlns:a16="http://schemas.microsoft.com/office/drawing/2014/main" id="{0D8DAC8E-18AA-4A36-80A5-C47A097DD7AA}"/>
              </a:ext>
            </a:extLst>
          </p:cNvPr>
          <p:cNvSpPr txBox="1"/>
          <p:nvPr/>
        </p:nvSpPr>
        <p:spPr>
          <a:xfrm>
            <a:off x="6195783" y="2980699"/>
            <a:ext cx="94082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39750" algn="l"/>
              </a:tabLst>
              <a:defRPr/>
            </a:pPr>
            <a:r>
              <a:rPr lang="en-US" cap="all" dirty="0">
                <a:solidFill>
                  <a:prstClr val="black"/>
                </a:solidFill>
                <a:latin typeface="FlandersArtSans-Medium" panose="00000600000000000000" pitchFamily="2" charset="0"/>
              </a:rPr>
              <a:t>51</a:t>
            </a:r>
            <a:r>
              <a:rPr kumimoji="0" lang="en-US" sz="1800" b="0" i="0" u="none" strike="noStrike" kern="1200" cap="all" spc="0" normalizeH="0" baseline="0" noProof="0" dirty="0">
                <a:ln>
                  <a:noFill/>
                </a:ln>
                <a:solidFill>
                  <a:prstClr val="black"/>
                </a:solidFill>
                <a:effectLst/>
                <a:uLnTx/>
                <a:uFillTx/>
                <a:latin typeface="FlandersArtSans-Medium" panose="00000600000000000000" pitchFamily="2" charset="0"/>
                <a:ea typeface="+mn-ea"/>
                <a:cs typeface="Arial" panose="020B0604020202020204" pitchFamily="34" charset="0"/>
              </a:rPr>
              <a:t>%</a:t>
            </a:r>
            <a:endParaRPr kumimoji="0" lang="en-US" sz="1800" b="0" i="0" u="none" strike="noStrike" kern="1200" cap="all" spc="0" normalizeH="0" baseline="0" noProof="0" dirty="0">
              <a:ln>
                <a:noFill/>
              </a:ln>
              <a:solidFill>
                <a:srgbClr val="C00000"/>
              </a:solidFill>
              <a:effectLst/>
              <a:uLnTx/>
              <a:uFillTx/>
              <a:latin typeface="FlandersArtSans-Medium" panose="00000600000000000000" pitchFamily="2" charset="0"/>
              <a:ea typeface="+mn-ea"/>
              <a:cs typeface="Arial" panose="020B0604020202020204" pitchFamily="34" charset="0"/>
            </a:endParaRPr>
          </a:p>
        </p:txBody>
      </p:sp>
      <p:sp>
        <p:nvSpPr>
          <p:cNvPr id="89" name="Tekstvak 28">
            <a:extLst>
              <a:ext uri="{FF2B5EF4-FFF2-40B4-BE49-F238E27FC236}">
                <a16:creationId xmlns:a16="http://schemas.microsoft.com/office/drawing/2014/main" id="{F180A256-9699-4761-B368-CF6297733DA3}"/>
              </a:ext>
            </a:extLst>
          </p:cNvPr>
          <p:cNvSpPr txBox="1"/>
          <p:nvPr/>
        </p:nvSpPr>
        <p:spPr>
          <a:xfrm>
            <a:off x="7143601" y="2980699"/>
            <a:ext cx="94082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539750" algn="l"/>
              </a:tabLst>
              <a:defRPr/>
            </a:pPr>
            <a:r>
              <a:rPr kumimoji="0" lang="en-US" sz="1800" b="0" i="0" u="none" strike="noStrike" kern="1200" cap="all" spc="0" normalizeH="0" baseline="0" noProof="0" dirty="0">
                <a:ln>
                  <a:noFill/>
                </a:ln>
                <a:solidFill>
                  <a:prstClr val="black"/>
                </a:solidFill>
                <a:effectLst/>
                <a:uLnTx/>
                <a:uFillTx/>
                <a:latin typeface="FlandersArtSans-Medium" panose="00000600000000000000" pitchFamily="2" charset="0"/>
                <a:ea typeface="+mn-ea"/>
                <a:cs typeface="Arial" panose="020B0604020202020204" pitchFamily="34" charset="0"/>
              </a:rPr>
              <a:t>26%</a:t>
            </a:r>
            <a:endParaRPr kumimoji="0" lang="en-US" sz="1800" b="0" i="0" u="none" strike="noStrike" kern="1200" cap="all" spc="0" normalizeH="0" baseline="0" noProof="0" dirty="0">
              <a:ln>
                <a:noFill/>
              </a:ln>
              <a:solidFill>
                <a:srgbClr val="C00000"/>
              </a:solidFill>
              <a:effectLst/>
              <a:uLnTx/>
              <a:uFillTx/>
              <a:latin typeface="FlandersArtSans-Medium" panose="00000600000000000000" pitchFamily="2" charset="0"/>
              <a:ea typeface="+mn-ea"/>
              <a:cs typeface="Arial" panose="020B0604020202020204" pitchFamily="34" charset="0"/>
            </a:endParaRPr>
          </a:p>
        </p:txBody>
      </p:sp>
      <p:sp>
        <p:nvSpPr>
          <p:cNvPr id="90" name="Tekstvak 89">
            <a:extLst>
              <a:ext uri="{FF2B5EF4-FFF2-40B4-BE49-F238E27FC236}">
                <a16:creationId xmlns:a16="http://schemas.microsoft.com/office/drawing/2014/main" id="{021A5CE9-639D-4771-8D6A-E4889CE60D86}"/>
              </a:ext>
            </a:extLst>
          </p:cNvPr>
          <p:cNvSpPr txBox="1"/>
          <p:nvPr/>
        </p:nvSpPr>
        <p:spPr>
          <a:xfrm>
            <a:off x="5182972" y="4026263"/>
            <a:ext cx="940823"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Criticasters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(0-6)</a:t>
            </a:r>
          </a:p>
        </p:txBody>
      </p:sp>
      <p:sp>
        <p:nvSpPr>
          <p:cNvPr id="91" name="Tekstvak 90">
            <a:extLst>
              <a:ext uri="{FF2B5EF4-FFF2-40B4-BE49-F238E27FC236}">
                <a16:creationId xmlns:a16="http://schemas.microsoft.com/office/drawing/2014/main" id="{12D14C7C-C0B6-4349-A31A-FC6568FD3BC1}"/>
              </a:ext>
            </a:extLst>
          </p:cNvPr>
          <p:cNvSpPr txBox="1"/>
          <p:nvPr/>
        </p:nvSpPr>
        <p:spPr>
          <a:xfrm>
            <a:off x="5967031" y="4020980"/>
            <a:ext cx="1266477"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Passief Tevredenen (7-8) </a:t>
            </a:r>
          </a:p>
        </p:txBody>
      </p:sp>
      <p:sp>
        <p:nvSpPr>
          <p:cNvPr id="92" name="Tekstvak 91">
            <a:extLst>
              <a:ext uri="{FF2B5EF4-FFF2-40B4-BE49-F238E27FC236}">
                <a16:creationId xmlns:a16="http://schemas.microsoft.com/office/drawing/2014/main" id="{4D9B7EE0-9B26-42DB-86A4-EB0DF90DB6B4}"/>
              </a:ext>
            </a:extLst>
          </p:cNvPr>
          <p:cNvSpPr txBox="1"/>
          <p:nvPr/>
        </p:nvSpPr>
        <p:spPr>
          <a:xfrm>
            <a:off x="7090733" y="4012591"/>
            <a:ext cx="940823"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Promotors </a:t>
            </a:r>
            <a:br>
              <a:rPr kumimoji="0" lang="nl-BE" sz="10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br>
            <a:r>
              <a:rPr kumimoji="0" lang="nl-BE" sz="10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(9-10)</a:t>
            </a:r>
          </a:p>
        </p:txBody>
      </p:sp>
      <p:sp>
        <p:nvSpPr>
          <p:cNvPr id="4" name="Titel 1">
            <a:extLst>
              <a:ext uri="{FF2B5EF4-FFF2-40B4-BE49-F238E27FC236}">
                <a16:creationId xmlns:a16="http://schemas.microsoft.com/office/drawing/2014/main" id="{F8FBA314-CF89-DFF0-73D5-B4F3B9611BFA}"/>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err="1">
                <a:solidFill>
                  <a:schemeClr val="tx1"/>
                </a:solidFill>
              </a:rPr>
              <a:t>NatIONAAL</a:t>
            </a:r>
            <a:r>
              <a:rPr lang="nl-BE" altLang="nl-BE" dirty="0">
                <a:solidFill>
                  <a:schemeClr val="tx1"/>
                </a:solidFill>
              </a:rPr>
              <a:t> PARK HOGE KEMPEN</a:t>
            </a:r>
          </a:p>
        </p:txBody>
      </p:sp>
    </p:spTree>
    <p:extLst>
      <p:ext uri="{BB962C8B-B14F-4D97-AF65-F5344CB8AC3E}">
        <p14:creationId xmlns:p14="http://schemas.microsoft.com/office/powerpoint/2010/main" val="37948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886837" y="1232376"/>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800" dirty="0">
                <a:effectLst/>
                <a:latin typeface="FlandersArtSans-Regular" panose="00000500000000000000" pitchFamily="2" charset="0"/>
                <a:ea typeface="Times New Roman" panose="02020603050405020304" pitchFamily="18" charset="0"/>
                <a:cs typeface="Times New Roman" panose="02020603050405020304" pitchFamily="18" charset="0"/>
              </a:rPr>
              <a:t>Kent u onderstaande types wandelroutes?</a:t>
            </a:r>
            <a:endParaRPr lang="nl-NL" altLang="nl-BE" sz="1800" i="1" dirty="0">
              <a:latin typeface="FlandersArtSans-Regular" panose="00000500000000000000" pitchFamily="2" charset="0"/>
            </a:endParaRPr>
          </a:p>
        </p:txBody>
      </p:sp>
      <p:graphicFrame>
        <p:nvGraphicFramePr>
          <p:cNvPr id="4" name="DBR KD">
            <a:extLst>
              <a:ext uri="{FF2B5EF4-FFF2-40B4-BE49-F238E27FC236}">
                <a16:creationId xmlns:a16="http://schemas.microsoft.com/office/drawing/2014/main" id="{B2E570C7-1ED9-110B-2F65-97B625C7746A}"/>
              </a:ext>
            </a:extLst>
          </p:cNvPr>
          <p:cNvGraphicFramePr/>
          <p:nvPr>
            <p:extLst>
              <p:ext uri="{D42A27DB-BD31-4B8C-83A1-F6EECF244321}">
                <p14:modId xmlns:p14="http://schemas.microsoft.com/office/powerpoint/2010/main" val="1253623135"/>
              </p:ext>
            </p:extLst>
          </p:nvPr>
        </p:nvGraphicFramePr>
        <p:xfrm>
          <a:off x="-1224078" y="1687969"/>
          <a:ext cx="11203642" cy="261575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el 1">
            <a:extLst>
              <a:ext uri="{FF2B5EF4-FFF2-40B4-BE49-F238E27FC236}">
                <a16:creationId xmlns:a16="http://schemas.microsoft.com/office/drawing/2014/main" id="{D97C6A0D-9944-E9DC-D43C-B7FAC70860DA}"/>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WANDELROUTES</a:t>
            </a:r>
          </a:p>
        </p:txBody>
      </p:sp>
      <p:sp>
        <p:nvSpPr>
          <p:cNvPr id="18" name="Tijdelijke aanduiding voor tekst 10">
            <a:extLst>
              <a:ext uri="{FF2B5EF4-FFF2-40B4-BE49-F238E27FC236}">
                <a16:creationId xmlns:a16="http://schemas.microsoft.com/office/drawing/2014/main" id="{4501CCF6-37E4-45EE-A44D-F358E97015B7}"/>
              </a:ext>
            </a:extLst>
          </p:cNvPr>
          <p:cNvSpPr txBox="1">
            <a:spLocks/>
          </p:cNvSpPr>
          <p:nvPr/>
        </p:nvSpPr>
        <p:spPr>
          <a:xfrm>
            <a:off x="6696163" y="5832596"/>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r">
              <a:lnSpc>
                <a:spcPct val="100000"/>
              </a:lnSpc>
            </a:pPr>
            <a:r>
              <a:rPr lang="nl-NL" sz="1000" dirty="0">
                <a:solidFill>
                  <a:schemeClr val="bg1">
                    <a:lumMod val="50000"/>
                  </a:schemeClr>
                </a:solidFill>
                <a:latin typeface="FlandersArtSans-Regular" panose="00000500000000000000" pitchFamily="2" charset="0"/>
              </a:rPr>
              <a:t>Filter geen</a:t>
            </a:r>
          </a:p>
          <a:p>
            <a:pPr algn="r">
              <a:lnSpc>
                <a:spcPct val="100000"/>
              </a:lnSpc>
            </a:pPr>
            <a:r>
              <a:rPr lang="nl-NL" sz="1000" dirty="0">
                <a:solidFill>
                  <a:schemeClr val="bg1">
                    <a:lumMod val="50000"/>
                  </a:schemeClr>
                </a:solidFill>
                <a:latin typeface="FlandersArtSans-Regular" panose="00000500000000000000" pitchFamily="2" charset="0"/>
              </a:rPr>
              <a:t>N: 1500</a:t>
            </a:r>
          </a:p>
        </p:txBody>
      </p:sp>
      <p:pic>
        <p:nvPicPr>
          <p:cNvPr id="8" name="Afbeelding 7">
            <a:extLst>
              <a:ext uri="{FF2B5EF4-FFF2-40B4-BE49-F238E27FC236}">
                <a16:creationId xmlns:a16="http://schemas.microsoft.com/office/drawing/2014/main" id="{D3E9CB4D-35DE-468A-9FD2-C3B4BCD93E4A}"/>
              </a:ext>
            </a:extLst>
          </p:cNvPr>
          <p:cNvPicPr>
            <a:picLocks noChangeAspect="1"/>
          </p:cNvPicPr>
          <p:nvPr/>
        </p:nvPicPr>
        <p:blipFill>
          <a:blip r:embed="rId3"/>
          <a:stretch>
            <a:fillRect/>
          </a:stretch>
        </p:blipFill>
        <p:spPr>
          <a:xfrm>
            <a:off x="807719" y="4319158"/>
            <a:ext cx="10611527" cy="440154"/>
          </a:xfrm>
          <a:prstGeom prst="rect">
            <a:avLst/>
          </a:prstGeom>
        </p:spPr>
      </p:pic>
    </p:spTree>
    <p:extLst>
      <p:ext uri="{BB962C8B-B14F-4D97-AF65-F5344CB8AC3E}">
        <p14:creationId xmlns:p14="http://schemas.microsoft.com/office/powerpoint/2010/main" val="381480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1781571" y="1721554"/>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Vlaanderen is een fietsregio </a:t>
            </a:r>
          </a:p>
        </p:txBody>
      </p:sp>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graphicFrame>
        <p:nvGraphicFramePr>
          <p:cNvPr id="4" name="DBR KD">
            <a:extLst>
              <a:ext uri="{FF2B5EF4-FFF2-40B4-BE49-F238E27FC236}">
                <a16:creationId xmlns:a16="http://schemas.microsoft.com/office/drawing/2014/main" id="{5500022F-B16F-B915-3793-212BEE2F21E2}"/>
              </a:ext>
            </a:extLst>
          </p:cNvPr>
          <p:cNvGraphicFramePr/>
          <p:nvPr>
            <p:extLst>
              <p:ext uri="{D42A27DB-BD31-4B8C-83A1-F6EECF244321}">
                <p14:modId xmlns:p14="http://schemas.microsoft.com/office/powerpoint/2010/main" val="315809449"/>
              </p:ext>
            </p:extLst>
          </p:nvPr>
        </p:nvGraphicFramePr>
        <p:xfrm>
          <a:off x="-278199" y="2590041"/>
          <a:ext cx="9247100" cy="229870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el 1">
            <a:extLst>
              <a:ext uri="{FF2B5EF4-FFF2-40B4-BE49-F238E27FC236}">
                <a16:creationId xmlns:a16="http://schemas.microsoft.com/office/drawing/2014/main" id="{62FED17F-1F9F-D2EE-6606-3F7AC9DBE63A}"/>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FIETSROUTES en –REGIO’S</a:t>
            </a:r>
          </a:p>
        </p:txBody>
      </p:sp>
    </p:spTree>
    <p:extLst>
      <p:ext uri="{BB962C8B-B14F-4D97-AF65-F5344CB8AC3E}">
        <p14:creationId xmlns:p14="http://schemas.microsoft.com/office/powerpoint/2010/main" val="369992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1568345" y="1782395"/>
            <a:ext cx="74870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Kent u onderstaande fietsroutes?</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8303002" y="5750506"/>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a:t>
            </a:r>
            <a:r>
              <a:rPr lang="nl-NL" sz="1000" dirty="0">
                <a:solidFill>
                  <a:prstClr val="white">
                    <a:lumMod val="50000"/>
                  </a:prstClr>
                </a:solidFill>
                <a:latin typeface="FlandersArtSans-Regular" panose="00000500000000000000" pitchFamily="2" charset="0"/>
              </a:rPr>
              <a:t> NPS: Ja, ik ken het maar maakte er nog geen gebruik ban of Ja, ik ken het en maakte er al gebruik van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Knooppunten N: 1114</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lang="nl-NL" sz="1000" dirty="0">
                <a:solidFill>
                  <a:prstClr val="white">
                    <a:lumMod val="50000"/>
                  </a:prstClr>
                </a:solidFill>
                <a:latin typeface="FlandersArtSans-Regular" panose="00000500000000000000" pitchFamily="2" charset="0"/>
              </a:rPr>
              <a:t>RVV Routes N: 822</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Icoonfietsroutes N: 313</a:t>
            </a:r>
          </a:p>
        </p:txBody>
      </p:sp>
      <p:graphicFrame>
        <p:nvGraphicFramePr>
          <p:cNvPr id="4" name="Content Placeholder 5">
            <a:extLst>
              <a:ext uri="{FF2B5EF4-FFF2-40B4-BE49-F238E27FC236}">
                <a16:creationId xmlns:a16="http://schemas.microsoft.com/office/drawing/2014/main" id="{77C9BB55-F0F7-4107-1D62-D913B2A2E5C0}"/>
              </a:ext>
            </a:extLst>
          </p:cNvPr>
          <p:cNvGraphicFramePr>
            <a:graphicFrameLocks/>
          </p:cNvGraphicFramePr>
          <p:nvPr>
            <p:extLst>
              <p:ext uri="{D42A27DB-BD31-4B8C-83A1-F6EECF244321}">
                <p14:modId xmlns:p14="http://schemas.microsoft.com/office/powerpoint/2010/main" val="3574493864"/>
              </p:ext>
            </p:extLst>
          </p:nvPr>
        </p:nvGraphicFramePr>
        <p:xfrm>
          <a:off x="658965" y="2723864"/>
          <a:ext cx="9048734" cy="208517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C5BFAFB3-84E2-401F-F116-C2E4E61C15D7}"/>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FIETSROUTES en –REGIO’S</a:t>
            </a:r>
          </a:p>
        </p:txBody>
      </p:sp>
    </p:spTree>
    <p:extLst>
      <p:ext uri="{BB962C8B-B14F-4D97-AF65-F5344CB8AC3E}">
        <p14:creationId xmlns:p14="http://schemas.microsoft.com/office/powerpoint/2010/main" val="45017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2489664" y="928461"/>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Welke regio in Vlaanderen zou u aanraden aan buitenlandse fietstoeristen? </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9" name="Grafiek 8">
            <a:extLst>
              <a:ext uri="{FF2B5EF4-FFF2-40B4-BE49-F238E27FC236}">
                <a16:creationId xmlns:a16="http://schemas.microsoft.com/office/drawing/2014/main" id="{78BB2B8C-3BFF-45B1-9DBB-0B36A4503E56}"/>
              </a:ext>
            </a:extLst>
          </p:cNvPr>
          <p:cNvGraphicFramePr/>
          <p:nvPr>
            <p:extLst>
              <p:ext uri="{D42A27DB-BD31-4B8C-83A1-F6EECF244321}">
                <p14:modId xmlns:p14="http://schemas.microsoft.com/office/powerpoint/2010/main" val="4254433495"/>
              </p:ext>
            </p:extLst>
          </p:nvPr>
        </p:nvGraphicFramePr>
        <p:xfrm>
          <a:off x="1495091" y="1417638"/>
          <a:ext cx="8714791" cy="471820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4" name="Titel 1">
            <a:extLst>
              <a:ext uri="{FF2B5EF4-FFF2-40B4-BE49-F238E27FC236}">
                <a16:creationId xmlns:a16="http://schemas.microsoft.com/office/drawing/2014/main" id="{EC82C76A-2A59-70F0-0914-2E0DDFF72992}"/>
              </a:ext>
            </a:extLst>
          </p:cNvPr>
          <p:cNvSpPr txBox="1">
            <a:spLocks/>
          </p:cNvSpPr>
          <p:nvPr/>
        </p:nvSpPr>
        <p:spPr>
          <a:xfrm>
            <a:off x="217283" y="274638"/>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a:solidFill>
                  <a:schemeClr val="tx1"/>
                </a:solidFill>
              </a:rPr>
              <a:t>FIETSROUTES en –REGIO’S</a:t>
            </a:r>
            <a:endParaRPr lang="nl-BE" altLang="nl-BE" dirty="0">
              <a:solidFill>
                <a:schemeClr val="tx1"/>
              </a:solidFill>
            </a:endParaRPr>
          </a:p>
        </p:txBody>
      </p:sp>
    </p:spTree>
    <p:extLst>
      <p:ext uri="{BB962C8B-B14F-4D97-AF65-F5344CB8AC3E}">
        <p14:creationId xmlns:p14="http://schemas.microsoft.com/office/powerpoint/2010/main" val="405575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17283" y="188346"/>
            <a:ext cx="11974717" cy="1143000"/>
          </a:xfrm>
        </p:spPr>
        <p:txBody>
          <a:bodyPr/>
          <a:lstStyle/>
          <a:p>
            <a:pPr algn="ctr"/>
            <a:r>
              <a:rPr lang="nl-BE" altLang="nl-BE" dirty="0">
                <a:solidFill>
                  <a:schemeClr val="tx1"/>
                </a:solidFill>
              </a:rPr>
              <a:t>Gastronomie</a:t>
            </a:r>
            <a:br>
              <a:rPr lang="nl-BE" altLang="nl-BE" dirty="0">
                <a:solidFill>
                  <a:schemeClr val="tx1"/>
                </a:solidFill>
              </a:rPr>
            </a:br>
            <a:r>
              <a:rPr lang="nl-BE" altLang="nl-BE" sz="2000" dirty="0">
                <a:solidFill>
                  <a:prstClr val="black"/>
                </a:solidFill>
                <a:latin typeface="FlandersArtSans-Regular" panose="00000500000000000000" pitchFamily="2" charset="0"/>
              </a:rPr>
              <a:t>producten</a:t>
            </a:r>
          </a:p>
        </p:txBody>
      </p:sp>
      <p:sp>
        <p:nvSpPr>
          <p:cNvPr id="9219" name="Tijdelijke aanduiding voor inhoud 2"/>
          <p:cNvSpPr>
            <a:spLocks noGrp="1"/>
          </p:cNvSpPr>
          <p:nvPr>
            <p:ph idx="1"/>
          </p:nvPr>
        </p:nvSpPr>
        <p:spPr>
          <a:xfrm>
            <a:off x="663939" y="1177420"/>
            <a:ext cx="10566036" cy="480435"/>
          </a:xfrm>
        </p:spPr>
        <p:txBody>
          <a:bodyPr>
            <a:noAutofit/>
          </a:bodyPr>
          <a:lstStyle/>
          <a:p>
            <a:pPr marL="0" indent="0" algn="ctr">
              <a:buNone/>
            </a:pPr>
            <a:r>
              <a:rPr lang="nl-NL" altLang="nl-BE" sz="1800" dirty="0">
                <a:latin typeface="FlandersArtSans-Regular" panose="00000500000000000000" pitchFamily="2" charset="0"/>
              </a:rPr>
              <a:t>Welke van de volgende producten en gerechten linkt u aan Vlaanderen of Brussel? </a:t>
            </a:r>
          </a:p>
        </p:txBody>
      </p:sp>
      <p:graphicFrame>
        <p:nvGraphicFramePr>
          <p:cNvPr id="118" name="Grafiek 117">
            <a:extLst>
              <a:ext uri="{FF2B5EF4-FFF2-40B4-BE49-F238E27FC236}">
                <a16:creationId xmlns:a16="http://schemas.microsoft.com/office/drawing/2014/main" id="{7406EC96-D71F-4DA9-A08E-119D40F6BC88}"/>
              </a:ext>
            </a:extLst>
          </p:cNvPr>
          <p:cNvGraphicFramePr/>
          <p:nvPr>
            <p:extLst>
              <p:ext uri="{D42A27DB-BD31-4B8C-83A1-F6EECF244321}">
                <p14:modId xmlns:p14="http://schemas.microsoft.com/office/powerpoint/2010/main" val="486905110"/>
              </p:ext>
            </p:extLst>
          </p:nvPr>
        </p:nvGraphicFramePr>
        <p:xfrm>
          <a:off x="512845" y="1717706"/>
          <a:ext cx="10292176" cy="44181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jdelijke aanduiding voor tekst 10">
            <a:extLst>
              <a:ext uri="{FF2B5EF4-FFF2-40B4-BE49-F238E27FC236}">
                <a16:creationId xmlns:a16="http://schemas.microsoft.com/office/drawing/2014/main" id="{1309EDF6-91D9-4A8B-8C9C-E7AAEE93921B}"/>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pt-BR"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endPar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88409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17283" y="188346"/>
            <a:ext cx="11974717" cy="1143000"/>
          </a:xfrm>
        </p:spPr>
        <p:txBody>
          <a:bodyPr/>
          <a:lstStyle/>
          <a:p>
            <a:pPr algn="ctr"/>
            <a:r>
              <a:rPr lang="nl-BE" altLang="nl-BE" dirty="0">
                <a:solidFill>
                  <a:schemeClr val="tx1"/>
                </a:solidFill>
              </a:rPr>
              <a:t>Gastronomie </a:t>
            </a:r>
            <a:br>
              <a:rPr lang="nl-BE" altLang="nl-BE" sz="2000" dirty="0">
                <a:solidFill>
                  <a:prstClr val="black"/>
                </a:solidFill>
                <a:latin typeface="FlandersArtSans-Regular" panose="00000500000000000000" pitchFamily="2" charset="0"/>
              </a:rPr>
            </a:br>
            <a:r>
              <a:rPr lang="nl-BE" altLang="nl-BE" sz="2000" dirty="0">
                <a:solidFill>
                  <a:prstClr val="black"/>
                </a:solidFill>
                <a:latin typeface="FlandersArtSans-Regular" panose="00000500000000000000" pitchFamily="2" charset="0"/>
              </a:rPr>
              <a:t>producten</a:t>
            </a:r>
          </a:p>
        </p:txBody>
      </p:sp>
      <p:sp>
        <p:nvSpPr>
          <p:cNvPr id="9219" name="Tijdelijke aanduiding voor inhoud 2"/>
          <p:cNvSpPr>
            <a:spLocks noGrp="1"/>
          </p:cNvSpPr>
          <p:nvPr>
            <p:ph idx="1"/>
          </p:nvPr>
        </p:nvSpPr>
        <p:spPr>
          <a:xfrm>
            <a:off x="663939" y="1177420"/>
            <a:ext cx="10566036" cy="480435"/>
          </a:xfrm>
        </p:spPr>
        <p:txBody>
          <a:bodyPr>
            <a:noAutofit/>
          </a:bodyPr>
          <a:lstStyle/>
          <a:p>
            <a:pPr marL="0" indent="0" algn="ctr">
              <a:buNone/>
            </a:pPr>
            <a:r>
              <a:rPr lang="nl-NL" altLang="nl-BE" sz="1800" dirty="0">
                <a:latin typeface="FlandersArtSans-Regular" panose="00000500000000000000" pitchFamily="2" charset="0"/>
              </a:rPr>
              <a:t>Welke van de volgende producten en gerechten zou u aanbevelen aan internationale bezoekers?</a:t>
            </a:r>
          </a:p>
        </p:txBody>
      </p:sp>
      <p:graphicFrame>
        <p:nvGraphicFramePr>
          <p:cNvPr id="118" name="Grafiek 117">
            <a:extLst>
              <a:ext uri="{FF2B5EF4-FFF2-40B4-BE49-F238E27FC236}">
                <a16:creationId xmlns:a16="http://schemas.microsoft.com/office/drawing/2014/main" id="{7406EC96-D71F-4DA9-A08E-119D40F6BC88}"/>
              </a:ext>
            </a:extLst>
          </p:cNvPr>
          <p:cNvGraphicFramePr/>
          <p:nvPr>
            <p:extLst>
              <p:ext uri="{D42A27DB-BD31-4B8C-83A1-F6EECF244321}">
                <p14:modId xmlns:p14="http://schemas.microsoft.com/office/powerpoint/2010/main" val="2150132127"/>
              </p:ext>
            </p:extLst>
          </p:nvPr>
        </p:nvGraphicFramePr>
        <p:xfrm>
          <a:off x="504456" y="1726250"/>
          <a:ext cx="10292176" cy="4469451"/>
        </p:xfrm>
        <a:graphic>
          <a:graphicData uri="http://schemas.openxmlformats.org/drawingml/2006/chart">
            <c:chart xmlns:c="http://schemas.openxmlformats.org/drawingml/2006/chart" xmlns:r="http://schemas.openxmlformats.org/officeDocument/2006/relationships" r:id="rId3"/>
          </a:graphicData>
        </a:graphic>
      </p:graphicFrame>
      <p:sp>
        <p:nvSpPr>
          <p:cNvPr id="7" name="Tijdelijke aanduiding voor tekst 10">
            <a:extLst>
              <a:ext uri="{FF2B5EF4-FFF2-40B4-BE49-F238E27FC236}">
                <a16:creationId xmlns:a16="http://schemas.microsoft.com/office/drawing/2014/main" id="{E21DE8A6-3E69-4937-BCD5-3DE0D74F274E}"/>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pt-BR"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endPar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22681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3915799-E394-4811-8B29-009D5352B882}"/>
              </a:ext>
            </a:extLst>
          </p:cNvPr>
          <p:cNvSpPr txBox="1">
            <a:spLocks/>
          </p:cNvSpPr>
          <p:nvPr/>
        </p:nvSpPr>
        <p:spPr bwMode="auto">
          <a:xfrm>
            <a:off x="493917" y="1469540"/>
            <a:ext cx="1148080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De Vlaamse overheid ondersteunt topevenementen in Vlaanderen (zoals het WK Wielrennen, het openingsweekend van het KMSKA of de uitreiking van de World’s 50 Best Restaurants Awards). Hoe belangrijk vind je het dat zo’n topevenementen in Vlaanderen plaatsvinden?</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5" name="Grafiek 12">
            <a:extLst>
              <a:ext uri="{FF2B5EF4-FFF2-40B4-BE49-F238E27FC236}">
                <a16:creationId xmlns:a16="http://schemas.microsoft.com/office/drawing/2014/main" id="{33BC1507-9C3E-49E9-B77A-09C6D0CC1230}"/>
              </a:ext>
            </a:extLst>
          </p:cNvPr>
          <p:cNvGraphicFramePr/>
          <p:nvPr>
            <p:extLst>
              <p:ext uri="{D42A27DB-BD31-4B8C-83A1-F6EECF244321}">
                <p14:modId xmlns:p14="http://schemas.microsoft.com/office/powerpoint/2010/main" val="2073473763"/>
              </p:ext>
            </p:extLst>
          </p:nvPr>
        </p:nvGraphicFramePr>
        <p:xfrm>
          <a:off x="1326790" y="3259080"/>
          <a:ext cx="8097520" cy="1408973"/>
        </p:xfrm>
        <a:graphic>
          <a:graphicData uri="http://schemas.openxmlformats.org/drawingml/2006/chart">
            <c:chart xmlns:c="http://schemas.openxmlformats.org/drawingml/2006/chart" xmlns:r="http://schemas.openxmlformats.org/officeDocument/2006/relationships" r:id="rId2"/>
          </a:graphicData>
        </a:graphic>
      </p:graphicFrame>
      <p:sp>
        <p:nvSpPr>
          <p:cNvPr id="6" name="Stroomdiagram: Verbindingslijn 19">
            <a:extLst>
              <a:ext uri="{FF2B5EF4-FFF2-40B4-BE49-F238E27FC236}">
                <a16:creationId xmlns:a16="http://schemas.microsoft.com/office/drawing/2014/main" id="{CBC8A1E9-B74A-440C-BAB2-0268B97BECA9}"/>
              </a:ext>
            </a:extLst>
          </p:cNvPr>
          <p:cNvSpPr/>
          <p:nvPr/>
        </p:nvSpPr>
        <p:spPr>
          <a:xfrm>
            <a:off x="9459362" y="3393382"/>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Belangrijk </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lang="nl-BE" sz="1400" b="1" dirty="0">
              <a:solidFill>
                <a:prstClr val="black"/>
              </a:solidFill>
              <a:latin typeface="Flanders Art Sans Medium"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52%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0" name="Tijdelijke aanduiding voor tekst 10">
            <a:extLst>
              <a:ext uri="{FF2B5EF4-FFF2-40B4-BE49-F238E27FC236}">
                <a16:creationId xmlns:a16="http://schemas.microsoft.com/office/drawing/2014/main" id="{DCFD25D1-B9A2-4A11-9DF0-AE858BE70E4F}"/>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4" name="Titel 1">
            <a:extLst>
              <a:ext uri="{FF2B5EF4-FFF2-40B4-BE49-F238E27FC236}">
                <a16:creationId xmlns:a16="http://schemas.microsoft.com/office/drawing/2014/main" id="{0604A750-53CC-0427-9549-7CB5FAF30381}"/>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TOPEVENEMENTEN</a:t>
            </a:r>
          </a:p>
        </p:txBody>
      </p:sp>
    </p:spTree>
    <p:extLst>
      <p:ext uri="{BB962C8B-B14F-4D97-AF65-F5344CB8AC3E}">
        <p14:creationId xmlns:p14="http://schemas.microsoft.com/office/powerpoint/2010/main" val="127750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Arial" panose="020B0604020202020204" pitchFamily="34" charset="0"/>
              </a:rPr>
              <a:t>.</a:t>
            </a:r>
          </a:p>
        </p:txBody>
      </p:sp>
      <p:graphicFrame>
        <p:nvGraphicFramePr>
          <p:cNvPr id="16" name="DBR KD">
            <a:extLst>
              <a:ext uri="{FF2B5EF4-FFF2-40B4-BE49-F238E27FC236}">
                <a16:creationId xmlns:a16="http://schemas.microsoft.com/office/drawing/2014/main" id="{FE66176B-6CC3-4786-ACDB-B03FE24532D1}"/>
              </a:ext>
            </a:extLst>
          </p:cNvPr>
          <p:cNvGraphicFramePr/>
          <p:nvPr>
            <p:extLst>
              <p:ext uri="{D42A27DB-BD31-4B8C-83A1-F6EECF244321}">
                <p14:modId xmlns:p14="http://schemas.microsoft.com/office/powerpoint/2010/main" val="826600547"/>
              </p:ext>
            </p:extLst>
          </p:nvPr>
        </p:nvGraphicFramePr>
        <p:xfrm>
          <a:off x="2339222" y="2307364"/>
          <a:ext cx="8175671" cy="40056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inhoud 2">
            <a:extLst>
              <a:ext uri="{FF2B5EF4-FFF2-40B4-BE49-F238E27FC236}">
                <a16:creationId xmlns:a16="http://schemas.microsoft.com/office/drawing/2014/main" id="{29E7F14D-C8BB-4916-A244-6C26EBD56C70}"/>
              </a:ext>
            </a:extLst>
          </p:cNvPr>
          <p:cNvSpPr txBox="1">
            <a:spLocks/>
          </p:cNvSpPr>
          <p:nvPr/>
        </p:nvSpPr>
        <p:spPr bwMode="auto">
          <a:xfrm>
            <a:off x="390027" y="1290811"/>
            <a:ext cx="11103515" cy="4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Wat zouden volgens jou de belangrijkste doelstellingen moeten zijn van topevenementen die de Vlaamse Overheid ondersteunt? (Gelieve uw top 3 aan te duiden)</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sp>
        <p:nvSpPr>
          <p:cNvPr id="4" name="Tijdelijke aanduiding voor tekst 10">
            <a:extLst>
              <a:ext uri="{FF2B5EF4-FFF2-40B4-BE49-F238E27FC236}">
                <a16:creationId xmlns:a16="http://schemas.microsoft.com/office/drawing/2014/main" id="{179ADED7-EE79-13FE-C8CD-725584CB30D2}"/>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5" name="Titel 1">
            <a:extLst>
              <a:ext uri="{FF2B5EF4-FFF2-40B4-BE49-F238E27FC236}">
                <a16:creationId xmlns:a16="http://schemas.microsoft.com/office/drawing/2014/main" id="{536EDEFB-E0A7-D33D-51FE-55E5F4CE0F34}"/>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TOPEVENEMENTEN</a:t>
            </a:r>
          </a:p>
        </p:txBody>
      </p:sp>
    </p:spTree>
    <p:extLst>
      <p:ext uri="{BB962C8B-B14F-4D97-AF65-F5344CB8AC3E}">
        <p14:creationId xmlns:p14="http://schemas.microsoft.com/office/powerpoint/2010/main" val="359059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3ECE9996-EF03-4726-B328-0ED52A78E6DD}"/>
              </a:ext>
            </a:extLst>
          </p:cNvPr>
          <p:cNvGrpSpPr/>
          <p:nvPr/>
        </p:nvGrpSpPr>
        <p:grpSpPr>
          <a:xfrm>
            <a:off x="5050667" y="2105824"/>
            <a:ext cx="2511018" cy="2595036"/>
            <a:chOff x="1403004" y="4009791"/>
            <a:chExt cx="2511018" cy="2157878"/>
          </a:xfrm>
        </p:grpSpPr>
        <p:sp>
          <p:nvSpPr>
            <p:cNvPr id="4" name="Tijdelijke aanduiding voor inhoud 2">
              <a:extLst>
                <a:ext uri="{FF2B5EF4-FFF2-40B4-BE49-F238E27FC236}">
                  <a16:creationId xmlns:a16="http://schemas.microsoft.com/office/drawing/2014/main" id="{47220000-5F19-451A-B9DC-58DD8DEC5CB2}"/>
                </a:ext>
              </a:extLst>
            </p:cNvPr>
            <p:cNvSpPr txBox="1">
              <a:spLocks/>
            </p:cNvSpPr>
            <p:nvPr/>
          </p:nvSpPr>
          <p:spPr bwMode="auto">
            <a:xfrm>
              <a:off x="1403004" y="4009791"/>
              <a:ext cx="2511018" cy="215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altLang="nl-BE" cap="all" dirty="0"/>
                <a:t>Doelgroep</a:t>
              </a:r>
            </a:p>
            <a:p>
              <a:pPr marL="0" indent="0">
                <a:buNone/>
              </a:pPr>
              <a:endParaRPr lang="nl-BE" altLang="nl-BE" sz="2400" dirty="0"/>
            </a:p>
            <a:p>
              <a:pPr marL="0" indent="0">
                <a:buNone/>
              </a:pPr>
              <a:endParaRPr lang="nl-BE" altLang="nl-BE" sz="2400" dirty="0"/>
            </a:p>
            <a:p>
              <a:pPr marL="0" indent="0">
                <a:buNone/>
              </a:pPr>
              <a:endParaRPr lang="nl-BE" altLang="nl-BE" sz="2400" dirty="0"/>
            </a:p>
            <a:p>
              <a:pPr marL="0" indent="0">
                <a:buNone/>
              </a:pPr>
              <a:r>
                <a:rPr lang="nl-BE" altLang="nl-BE" sz="1400" b="1" dirty="0">
                  <a:latin typeface="FlandersArtSans-Regular" panose="00000500000000000000" pitchFamily="2" charset="0"/>
                </a:rPr>
                <a:t>Vlamingen en Brusselaars 18+ </a:t>
              </a:r>
              <a:r>
                <a:rPr lang="nl-BE" altLang="nl-BE" sz="1400" dirty="0">
                  <a:latin typeface="FlandersArtSans-Regular" panose="00000500000000000000" pitchFamily="2" charset="0"/>
                </a:rPr>
                <a:t>(N=1500) </a:t>
              </a:r>
            </a:p>
            <a:p>
              <a:pPr marL="0" indent="0">
                <a:buNone/>
              </a:pPr>
              <a:endParaRPr lang="nl-BE" altLang="nl-BE" sz="1400" dirty="0">
                <a:latin typeface="FlandersArtSans-Regular" panose="00000500000000000000" pitchFamily="2" charset="0"/>
              </a:endParaRPr>
            </a:p>
            <a:p>
              <a:pPr marL="0" indent="0">
                <a:buNone/>
              </a:pPr>
              <a:r>
                <a:rPr lang="nl-BE" altLang="nl-BE" sz="1400" dirty="0">
                  <a:latin typeface="FlandersArtSans-Regular" panose="00000500000000000000" pitchFamily="2" charset="0"/>
                </a:rPr>
                <a:t>Subgroep: </a:t>
              </a:r>
            </a:p>
            <a:p>
              <a:pPr marL="0" indent="0">
                <a:buNone/>
              </a:pPr>
              <a:r>
                <a:rPr lang="nl-BE" altLang="nl-BE" sz="1400" dirty="0">
                  <a:latin typeface="FlandersArtSans-Regular" panose="00000500000000000000" pitchFamily="2" charset="0"/>
                </a:rPr>
                <a:t>Vakantiereizigers</a:t>
              </a:r>
            </a:p>
            <a:p>
              <a:pPr marL="0" indent="0">
                <a:buNone/>
              </a:pPr>
              <a:r>
                <a:rPr lang="nl-BE" altLang="nl-BE" sz="1400" dirty="0">
                  <a:latin typeface="FlandersArtSans-Regular" panose="00000500000000000000" pitchFamily="2" charset="0"/>
                </a:rPr>
                <a:t>die de afgelopen 3 jaar in het binnen- of buitenland op vakantie zijn geweest (N=1241)</a:t>
              </a:r>
            </a:p>
          </p:txBody>
        </p:sp>
        <p:pic>
          <p:nvPicPr>
            <p:cNvPr id="14" name="Afbeelding 13" descr="Afbeelding met buiten&#10;&#10;Beschrijving is gegenereerd met hoge betrouwbaarheid">
              <a:extLst>
                <a:ext uri="{FF2B5EF4-FFF2-40B4-BE49-F238E27FC236}">
                  <a16:creationId xmlns:a16="http://schemas.microsoft.com/office/drawing/2014/main" id="{6AD78C30-9C50-4CD5-971A-59016FEB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418" y="4258647"/>
              <a:ext cx="1582877" cy="665900"/>
            </a:xfrm>
            <a:prstGeom prst="rect">
              <a:avLst/>
            </a:prstGeom>
          </p:spPr>
        </p:pic>
      </p:grpSp>
      <p:sp>
        <p:nvSpPr>
          <p:cNvPr id="9218" name="Titel 1"/>
          <p:cNvSpPr>
            <a:spLocks noGrp="1"/>
          </p:cNvSpPr>
          <p:nvPr>
            <p:ph type="title"/>
          </p:nvPr>
        </p:nvSpPr>
        <p:spPr>
          <a:xfrm>
            <a:off x="217283" y="274638"/>
            <a:ext cx="11974717" cy="1143000"/>
          </a:xfrm>
        </p:spPr>
        <p:txBody>
          <a:bodyPr/>
          <a:lstStyle/>
          <a:p>
            <a:pPr algn="ctr"/>
            <a:r>
              <a:rPr lang="nl-BE" altLang="nl-BE" dirty="0">
                <a:solidFill>
                  <a:schemeClr val="tx1"/>
                </a:solidFill>
              </a:rPr>
              <a:t>Onderzoeksopzet</a:t>
            </a:r>
          </a:p>
        </p:txBody>
      </p:sp>
      <p:sp>
        <p:nvSpPr>
          <p:cNvPr id="9219" name="Tijdelijke aanduiding voor inhoud 2"/>
          <p:cNvSpPr>
            <a:spLocks noGrp="1"/>
          </p:cNvSpPr>
          <p:nvPr>
            <p:ph idx="1"/>
          </p:nvPr>
        </p:nvSpPr>
        <p:spPr>
          <a:xfrm>
            <a:off x="1403004" y="2105824"/>
            <a:ext cx="2511018" cy="2970377"/>
          </a:xfrm>
        </p:spPr>
        <p:txBody>
          <a:bodyPr>
            <a:normAutofit fontScale="77500" lnSpcReduction="20000"/>
          </a:bodyPr>
          <a:lstStyle/>
          <a:p>
            <a:pPr marL="0" indent="0">
              <a:buNone/>
            </a:pPr>
            <a:r>
              <a:rPr lang="nl-BE" altLang="nl-BE" cap="all" dirty="0"/>
              <a:t>Doel onderzoek</a:t>
            </a:r>
          </a:p>
          <a:p>
            <a:pPr marL="0" indent="0">
              <a:buNone/>
            </a:pPr>
            <a:endParaRPr lang="nl-BE" altLang="nl-BE" sz="2400" cap="all" dirty="0">
              <a:solidFill>
                <a:schemeClr val="tx1"/>
              </a:solidFill>
            </a:endParaRPr>
          </a:p>
          <a:p>
            <a:pPr marL="0" indent="0">
              <a:buNone/>
            </a:pPr>
            <a:r>
              <a:rPr lang="nl-NL" altLang="nl-BE" sz="1400" dirty="0">
                <a:latin typeface="FlandersArtSans-Regular" panose="00000500000000000000" pitchFamily="2" charset="0"/>
              </a:rPr>
              <a:t>Wat is de houding ten aanzien van Vlaanderen en Brussel als vakantiebestemming? </a:t>
            </a:r>
          </a:p>
          <a:p>
            <a:pPr marL="0" indent="0">
              <a:buNone/>
            </a:pPr>
            <a:endParaRPr lang="nl-NL" altLang="nl-BE" sz="1400" dirty="0">
              <a:latin typeface="FlandersArtSans-Regular" panose="00000500000000000000" pitchFamily="2" charset="0"/>
            </a:endParaRPr>
          </a:p>
          <a:p>
            <a:pPr marL="0" indent="0">
              <a:buNone/>
            </a:pPr>
            <a:r>
              <a:rPr lang="nl-NL" altLang="nl-BE" sz="1400" dirty="0">
                <a:latin typeface="FlandersArtSans-Regular" panose="00000500000000000000" pitchFamily="2" charset="0"/>
              </a:rPr>
              <a:t>Wat is de kennis van en houding tegenover kunst/cultuur en erfgoed, natuur en gastronomie?</a:t>
            </a:r>
          </a:p>
          <a:p>
            <a:pPr marL="0" indent="0">
              <a:buNone/>
            </a:pPr>
            <a:endParaRPr lang="nl-NL" altLang="nl-BE" sz="1400" dirty="0">
              <a:latin typeface="FlandersArtSans-Regular" panose="00000500000000000000" pitchFamily="2" charset="0"/>
            </a:endParaRPr>
          </a:p>
          <a:p>
            <a:pPr marL="0" indent="0">
              <a:buNone/>
            </a:pPr>
            <a:r>
              <a:rPr lang="nl-NL" altLang="nl-BE" sz="1400" dirty="0">
                <a:latin typeface="FlandersArtSans-Regular" panose="00000500000000000000" pitchFamily="2" charset="0"/>
              </a:rPr>
              <a:t>Wat is de kennis van en houding tegenover wandelroutes, het fiets- aanbod en topevenementen?</a:t>
            </a:r>
          </a:p>
          <a:p>
            <a:pPr marL="0" indent="0">
              <a:buNone/>
            </a:pPr>
            <a:endParaRPr lang="nl-NL" altLang="nl-BE" sz="1400" dirty="0">
              <a:latin typeface="FlandersArtSans-Regular" panose="00000500000000000000" pitchFamily="2" charset="0"/>
            </a:endParaRPr>
          </a:p>
          <a:p>
            <a:pPr marL="0" indent="0">
              <a:buNone/>
            </a:pPr>
            <a:r>
              <a:rPr lang="nl-NL" altLang="nl-BE" sz="1400" dirty="0">
                <a:latin typeface="FlandersArtSans-Regular" panose="00000500000000000000" pitchFamily="2" charset="0"/>
              </a:rPr>
              <a:t>Wat is de houding tegenover toerisme?</a:t>
            </a:r>
          </a:p>
          <a:p>
            <a:pPr marL="0" indent="0">
              <a:buNone/>
            </a:pPr>
            <a:endParaRPr lang="nl-NL" altLang="nl-BE" sz="1400" dirty="0">
              <a:latin typeface="FlandersArtSans-Regular" panose="00000500000000000000" pitchFamily="2" charset="0"/>
            </a:endParaRPr>
          </a:p>
          <a:p>
            <a:pPr marL="0" indent="0">
              <a:buNone/>
            </a:pPr>
            <a:r>
              <a:rPr lang="nl-NL" altLang="nl-BE" sz="1400" dirty="0">
                <a:latin typeface="FlandersArtSans-Regular" panose="00000500000000000000" pitchFamily="2" charset="0"/>
              </a:rPr>
              <a:t>Wat is de kennis van Toerisme Vlaanderen? </a:t>
            </a:r>
          </a:p>
        </p:txBody>
      </p:sp>
      <p:sp>
        <p:nvSpPr>
          <p:cNvPr id="5" name="Tijdelijke aanduiding voor inhoud 2">
            <a:extLst>
              <a:ext uri="{FF2B5EF4-FFF2-40B4-BE49-F238E27FC236}">
                <a16:creationId xmlns:a16="http://schemas.microsoft.com/office/drawing/2014/main" id="{C7323403-6114-4266-9126-D19209237F85}"/>
              </a:ext>
            </a:extLst>
          </p:cNvPr>
          <p:cNvSpPr txBox="1">
            <a:spLocks/>
          </p:cNvSpPr>
          <p:nvPr/>
        </p:nvSpPr>
        <p:spPr bwMode="auto">
          <a:xfrm>
            <a:off x="8475700" y="2034386"/>
            <a:ext cx="3041889" cy="454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altLang="nl-BE" cap="all" dirty="0"/>
              <a:t>Methode</a:t>
            </a:r>
          </a:p>
          <a:p>
            <a:pPr marL="0" indent="0">
              <a:buNone/>
            </a:pPr>
            <a:endParaRPr lang="nl-BE" altLang="nl-BE" sz="2200" dirty="0"/>
          </a:p>
          <a:p>
            <a:r>
              <a:rPr lang="nl-NL" altLang="nl-BE" sz="1300" dirty="0">
                <a:latin typeface="FlandersArtSans-Regular" panose="00000500000000000000" pitchFamily="2" charset="0"/>
              </a:rPr>
              <a:t>Online survey bij het </a:t>
            </a:r>
            <a:r>
              <a:rPr lang="nl-NL" altLang="nl-BE" sz="1300" dirty="0" err="1">
                <a:latin typeface="FlandersArtSans-Regular" panose="00000500000000000000" pitchFamily="2" charset="0"/>
              </a:rPr>
              <a:t>iVOX</a:t>
            </a:r>
            <a:r>
              <a:rPr lang="nl-NL" altLang="nl-BE" sz="1300" dirty="0">
                <a:latin typeface="FlandersArtSans-Regular" panose="00000500000000000000" pitchFamily="2" charset="0"/>
              </a:rPr>
              <a:t> research panel, representatief naar provincie, geslacht, leeftijd en opleidingsniveau</a:t>
            </a:r>
          </a:p>
          <a:p>
            <a:r>
              <a:rPr lang="nl-NL" altLang="nl-BE" sz="1300" dirty="0">
                <a:latin typeface="FlandersArtSans-Regular" panose="00000500000000000000" pitchFamily="2" charset="0"/>
              </a:rPr>
              <a:t>Veldwerk: van 30 november 2022 tot 23 december 2022</a:t>
            </a:r>
          </a:p>
          <a:p>
            <a:r>
              <a:rPr lang="nl-NL" altLang="nl-BE" sz="1300" dirty="0">
                <a:latin typeface="FlandersArtSans-Regular" panose="00000500000000000000" pitchFamily="2" charset="0"/>
              </a:rPr>
              <a:t>N: 1500</a:t>
            </a:r>
          </a:p>
          <a:p>
            <a:r>
              <a:rPr lang="nl-NL" altLang="nl-BE" sz="1300" dirty="0">
                <a:latin typeface="FlandersArtSans-Regular" panose="00000500000000000000" pitchFamily="2" charset="0"/>
              </a:rPr>
              <a:t>Maximale foutenmarge bij een steekproef van 1500 respondenten (95% betrouwbaarheid): 2,5%</a:t>
            </a:r>
            <a:endParaRPr lang="nl-BE" altLang="nl-BE" sz="1300" dirty="0">
              <a:latin typeface="FlandersArtSans-Regular" panose="00000500000000000000" pitchFamily="2" charset="0"/>
            </a:endParaRPr>
          </a:p>
        </p:txBody>
      </p:sp>
      <p:cxnSp>
        <p:nvCxnSpPr>
          <p:cNvPr id="8" name="Rechte verbindingslijn 7">
            <a:extLst>
              <a:ext uri="{FF2B5EF4-FFF2-40B4-BE49-F238E27FC236}">
                <a16:creationId xmlns:a16="http://schemas.microsoft.com/office/drawing/2014/main" id="{44E8DE92-A73F-4DAD-A12E-2054A52F2315}"/>
              </a:ext>
            </a:extLst>
          </p:cNvPr>
          <p:cNvCxnSpPr>
            <a:cxnSpLocks/>
          </p:cNvCxnSpPr>
          <p:nvPr/>
        </p:nvCxnSpPr>
        <p:spPr>
          <a:xfrm>
            <a:off x="4047872" y="2114878"/>
            <a:ext cx="0" cy="35797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8B49D6F6-E240-4B04-A5AF-D3A95E29FB67}"/>
              </a:ext>
            </a:extLst>
          </p:cNvPr>
          <p:cNvCxnSpPr>
            <a:cxnSpLocks/>
          </p:cNvCxnSpPr>
          <p:nvPr/>
        </p:nvCxnSpPr>
        <p:spPr>
          <a:xfrm>
            <a:off x="7803553" y="2105825"/>
            <a:ext cx="0" cy="35797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Grafiek 6">
            <a:extLst>
              <a:ext uri="{FF2B5EF4-FFF2-40B4-BE49-F238E27FC236}">
                <a16:creationId xmlns:a16="http://schemas.microsoft.com/office/drawing/2014/main" id="{AE969110-55E4-4F74-B788-5ACD2FFBC1C0}"/>
              </a:ext>
            </a:extLst>
          </p:cNvPr>
          <p:cNvGraphicFramePr/>
          <p:nvPr>
            <p:extLst>
              <p:ext uri="{D42A27DB-BD31-4B8C-83A1-F6EECF244321}">
                <p14:modId xmlns:p14="http://schemas.microsoft.com/office/powerpoint/2010/main" val="2642772440"/>
              </p:ext>
            </p:extLst>
          </p:nvPr>
        </p:nvGraphicFramePr>
        <p:xfrm>
          <a:off x="4388448" y="4578860"/>
          <a:ext cx="3185589" cy="2469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39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ek 12">
            <a:extLst>
              <a:ext uri="{FF2B5EF4-FFF2-40B4-BE49-F238E27FC236}">
                <a16:creationId xmlns:a16="http://schemas.microsoft.com/office/drawing/2014/main" id="{33BC1507-9C3E-49E9-B77A-09C6D0CC1230}"/>
              </a:ext>
            </a:extLst>
          </p:cNvPr>
          <p:cNvGraphicFramePr/>
          <p:nvPr/>
        </p:nvGraphicFramePr>
        <p:xfrm>
          <a:off x="1397622" y="2950959"/>
          <a:ext cx="8097520" cy="1408973"/>
        </p:xfrm>
        <a:graphic>
          <a:graphicData uri="http://schemas.openxmlformats.org/drawingml/2006/chart">
            <c:chart xmlns:c="http://schemas.openxmlformats.org/drawingml/2006/chart" xmlns:r="http://schemas.openxmlformats.org/officeDocument/2006/relationships" r:id="rId2"/>
          </a:graphicData>
        </a:graphic>
      </p:graphicFrame>
      <p:sp>
        <p:nvSpPr>
          <p:cNvPr id="6" name="Stroomdiagram: Verbindingslijn 19">
            <a:extLst>
              <a:ext uri="{FF2B5EF4-FFF2-40B4-BE49-F238E27FC236}">
                <a16:creationId xmlns:a16="http://schemas.microsoft.com/office/drawing/2014/main" id="{CBC8A1E9-B74A-440C-BAB2-0268B97BECA9}"/>
              </a:ext>
            </a:extLst>
          </p:cNvPr>
          <p:cNvSpPr/>
          <p:nvPr/>
        </p:nvSpPr>
        <p:spPr>
          <a:xfrm>
            <a:off x="9938054" y="2689997"/>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Belangrijk </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lang="nl-BE" sz="1400" b="1" dirty="0">
              <a:solidFill>
                <a:prstClr val="black"/>
              </a:solidFill>
              <a:latin typeface="Flanders Art Sans Medium"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69%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0" name="Tijdelijke aanduiding voor tekst 10">
            <a:extLst>
              <a:ext uri="{FF2B5EF4-FFF2-40B4-BE49-F238E27FC236}">
                <a16:creationId xmlns:a16="http://schemas.microsoft.com/office/drawing/2014/main" id="{DCFD25D1-B9A2-4A11-9DF0-AE858BE70E4F}"/>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4" name="Titel 1">
            <a:extLst>
              <a:ext uri="{FF2B5EF4-FFF2-40B4-BE49-F238E27FC236}">
                <a16:creationId xmlns:a16="http://schemas.microsoft.com/office/drawing/2014/main" id="{F3784C75-76AD-3100-A132-4B1B49D276D7}"/>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TOPEVENEMENTEN</a:t>
            </a:r>
          </a:p>
        </p:txBody>
      </p:sp>
      <p:sp>
        <p:nvSpPr>
          <p:cNvPr id="7" name="Tijdelijke aanduiding voor inhoud 2">
            <a:extLst>
              <a:ext uri="{FF2B5EF4-FFF2-40B4-BE49-F238E27FC236}">
                <a16:creationId xmlns:a16="http://schemas.microsoft.com/office/drawing/2014/main" id="{EDEC2E55-04CD-87C3-8A86-F7E1B2146053}"/>
              </a:ext>
            </a:extLst>
          </p:cNvPr>
          <p:cNvSpPr txBox="1">
            <a:spLocks/>
          </p:cNvSpPr>
          <p:nvPr/>
        </p:nvSpPr>
        <p:spPr bwMode="auto">
          <a:xfrm>
            <a:off x="493917" y="1469540"/>
            <a:ext cx="1148080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Hoe belangrijk vind je het dat de topevenementen die de Vlaamse Overheid ondersteunt duurzaam georganiseerd worden (minimalisering van de CO2 uitstoot, waterverbruik, afval, enz.)?</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spTree>
    <p:extLst>
      <p:ext uri="{BB962C8B-B14F-4D97-AF65-F5344CB8AC3E}">
        <p14:creationId xmlns:p14="http://schemas.microsoft.com/office/powerpoint/2010/main" val="405894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17283" y="2702878"/>
            <a:ext cx="11974717" cy="1143000"/>
          </a:xfrm>
        </p:spPr>
        <p:txBody>
          <a:bodyPr/>
          <a:lstStyle/>
          <a:p>
            <a:pPr algn="ctr"/>
            <a:r>
              <a:rPr lang="nl-BE" altLang="nl-BE" sz="6000" dirty="0">
                <a:solidFill>
                  <a:schemeClr val="tx1"/>
                </a:solidFill>
              </a:rPr>
              <a:t>Deel 3</a:t>
            </a:r>
            <a:br>
              <a:rPr lang="nl-BE" altLang="nl-BE" sz="6000" dirty="0">
                <a:solidFill>
                  <a:schemeClr val="tx1"/>
                </a:solidFill>
              </a:rPr>
            </a:br>
            <a:r>
              <a:rPr lang="nl-BE" altLang="nl-BE" sz="4800" dirty="0" err="1">
                <a:solidFill>
                  <a:schemeClr val="tx1"/>
                </a:solidFill>
              </a:rPr>
              <a:t>AmbassadEUrsChAp</a:t>
            </a:r>
            <a:r>
              <a:rPr lang="nl-BE" altLang="nl-BE" sz="4800" dirty="0">
                <a:solidFill>
                  <a:schemeClr val="tx1"/>
                </a:solidFill>
              </a:rPr>
              <a:t> </a:t>
            </a:r>
            <a:br>
              <a:rPr lang="nl-BE" altLang="nl-BE" sz="4800" dirty="0">
                <a:solidFill>
                  <a:schemeClr val="tx1"/>
                </a:solidFill>
              </a:rPr>
            </a:br>
            <a:r>
              <a:rPr lang="nl-BE" altLang="nl-BE" sz="4800" dirty="0">
                <a:solidFill>
                  <a:schemeClr val="tx1"/>
                </a:solidFill>
              </a:rPr>
              <a:t>EN TOERISME VLAANDEREN</a:t>
            </a:r>
            <a:endParaRPr lang="nl-BE" altLang="nl-BE" sz="6000" dirty="0">
              <a:solidFill>
                <a:schemeClr val="tx1"/>
              </a:solidFill>
            </a:endParaRPr>
          </a:p>
        </p:txBody>
      </p:sp>
    </p:spTree>
    <p:extLst>
      <p:ext uri="{BB962C8B-B14F-4D97-AF65-F5344CB8AC3E}">
        <p14:creationId xmlns:p14="http://schemas.microsoft.com/office/powerpoint/2010/main" val="235118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8BD45A2-6999-4B8D-BC84-A1F7D9895E58}"/>
              </a:ext>
            </a:extLst>
          </p:cNvPr>
          <p:cNvSpPr txBox="1">
            <a:spLocks/>
          </p:cNvSpPr>
          <p:nvPr/>
        </p:nvSpPr>
        <p:spPr bwMode="auto">
          <a:xfrm>
            <a:off x="217283" y="188346"/>
            <a:ext cx="119747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cap="all" baseline="0">
                <a:solidFill>
                  <a:srgbClr val="37363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rPr>
              <a:t>Toerisme </a:t>
            </a:r>
            <a:r>
              <a:rPr kumimoji="0" lang="nl-NL" altLang="nl-BE" sz="2800" b="0" i="0" u="none" strike="noStrike" kern="1200" cap="all" spc="0" normalizeH="0" baseline="0" noProof="0" dirty="0" err="1">
                <a:ln>
                  <a:noFill/>
                </a:ln>
                <a:solidFill>
                  <a:prstClr val="black"/>
                </a:solidFill>
                <a:effectLst/>
                <a:uLnTx/>
                <a:uFillTx/>
                <a:latin typeface="FlandersArtSans-Medium" panose="00000600000000000000" pitchFamily="2" charset="0"/>
                <a:ea typeface="+mj-ea"/>
                <a:cs typeface="Arial" panose="020B0604020202020204" pitchFamily="34" charset="0"/>
              </a:rPr>
              <a:t>vlaanderen</a:t>
            </a:r>
            <a:endPar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400" b="0" i="0" u="none" strike="noStrike" kern="1200" cap="all" spc="0" normalizeH="0" baseline="0" noProof="0" dirty="0">
                <a:ln>
                  <a:noFill/>
                </a:ln>
                <a:solidFill>
                  <a:prstClr val="black"/>
                </a:solidFill>
                <a:effectLst/>
                <a:uLnTx/>
                <a:uFillTx/>
                <a:latin typeface="FlandersArtSans-Regular" panose="020B0604020202020204" charset="0"/>
                <a:ea typeface="+mj-ea"/>
                <a:cs typeface="Arial" panose="020B0604020202020204" pitchFamily="34" charset="0"/>
              </a:rPr>
              <a:t>AMBASSADORSHIP &amp; NPS</a:t>
            </a:r>
          </a:p>
        </p:txBody>
      </p:sp>
      <p:sp>
        <p:nvSpPr>
          <p:cNvPr id="8" name="Tijdelijke aanduiding voor inhoud 2">
            <a:extLst>
              <a:ext uri="{FF2B5EF4-FFF2-40B4-BE49-F238E27FC236}">
                <a16:creationId xmlns:a16="http://schemas.microsoft.com/office/drawing/2014/main" id="{0CD230C1-302D-4ABB-A1EE-23BDEA6C2316}"/>
              </a:ext>
            </a:extLst>
          </p:cNvPr>
          <p:cNvSpPr txBox="1">
            <a:spLocks/>
          </p:cNvSpPr>
          <p:nvPr/>
        </p:nvSpPr>
        <p:spPr bwMode="auto">
          <a:xfrm>
            <a:off x="684450" y="1216429"/>
            <a:ext cx="11040381" cy="4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Hoe waarschijnlijk is het dat u volgende aspecten van Vlaanderen en/of Brussel zou aanbevelen aan een bezoeker uit het buitenland?</a:t>
            </a:r>
          </a:p>
        </p:txBody>
      </p:sp>
      <p:graphicFrame>
        <p:nvGraphicFramePr>
          <p:cNvPr id="5" name="Grafiek 3">
            <a:extLst>
              <a:ext uri="{FF2B5EF4-FFF2-40B4-BE49-F238E27FC236}">
                <a16:creationId xmlns:a16="http://schemas.microsoft.com/office/drawing/2014/main" id="{1417D5A1-BD17-4354-AFE6-672E8421B4EE}"/>
              </a:ext>
            </a:extLst>
          </p:cNvPr>
          <p:cNvGraphicFramePr/>
          <p:nvPr>
            <p:extLst>
              <p:ext uri="{D42A27DB-BD31-4B8C-83A1-F6EECF244321}">
                <p14:modId xmlns:p14="http://schemas.microsoft.com/office/powerpoint/2010/main" val="544854618"/>
              </p:ext>
            </p:extLst>
          </p:nvPr>
        </p:nvGraphicFramePr>
        <p:xfrm>
          <a:off x="1176555" y="1811780"/>
          <a:ext cx="9838889" cy="4629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 2">
            <a:extLst>
              <a:ext uri="{FF2B5EF4-FFF2-40B4-BE49-F238E27FC236}">
                <a16:creationId xmlns:a16="http://schemas.microsoft.com/office/drawing/2014/main" id="{F670FED1-C87F-4095-8713-558F9EE9881B}"/>
              </a:ext>
            </a:extLst>
          </p:cNvPr>
          <p:cNvGraphicFramePr>
            <a:graphicFrameLocks noGrp="1"/>
          </p:cNvGraphicFramePr>
          <p:nvPr>
            <p:extLst>
              <p:ext uri="{D42A27DB-BD31-4B8C-83A1-F6EECF244321}">
                <p14:modId xmlns:p14="http://schemas.microsoft.com/office/powerpoint/2010/main" val="1256380717"/>
              </p:ext>
            </p:extLst>
          </p:nvPr>
        </p:nvGraphicFramePr>
        <p:xfrm>
          <a:off x="10934863" y="1948441"/>
          <a:ext cx="901700" cy="39828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987916718"/>
                    </a:ext>
                  </a:extLst>
                </a:gridCol>
              </a:tblGrid>
              <a:tr h="306370">
                <a:tc>
                  <a:txBody>
                    <a:bodyPr/>
                    <a:lstStyle/>
                    <a:p>
                      <a:pPr algn="ctr" fontAlgn="ctr"/>
                      <a:r>
                        <a:rPr lang="en-BE" sz="1200" b="0" i="0" u="none" strike="noStrike">
                          <a:solidFill>
                            <a:schemeClr val="tx1"/>
                          </a:solidFill>
                          <a:effectLst/>
                          <a:latin typeface="FlandersArtSans-Regular" panose="020B0604020202020204" charset="0"/>
                        </a:rPr>
                        <a:t>48,3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842828"/>
                  </a:ext>
                </a:extLst>
              </a:tr>
              <a:tr h="306370">
                <a:tc>
                  <a:txBody>
                    <a:bodyPr/>
                    <a:lstStyle/>
                    <a:p>
                      <a:pPr algn="ctr" fontAlgn="ctr"/>
                      <a:r>
                        <a:rPr lang="en-BE" sz="1200" b="0" i="0" u="none" strike="noStrike">
                          <a:solidFill>
                            <a:schemeClr val="tx1"/>
                          </a:solidFill>
                          <a:effectLst/>
                          <a:latin typeface="FlandersArtSans-Regular" panose="020B0604020202020204" charset="0"/>
                        </a:rPr>
                        <a:t>46,2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265767"/>
                  </a:ext>
                </a:extLst>
              </a:tr>
              <a:tr h="306370">
                <a:tc>
                  <a:txBody>
                    <a:bodyPr/>
                    <a:lstStyle/>
                    <a:p>
                      <a:pPr algn="ctr" fontAlgn="ctr"/>
                      <a:r>
                        <a:rPr lang="en-BE" sz="1200" b="0" i="0" u="none" strike="noStrike">
                          <a:solidFill>
                            <a:schemeClr val="tx1"/>
                          </a:solidFill>
                          <a:effectLst/>
                          <a:latin typeface="FlandersArtSans-Regular" panose="020B0604020202020204" charset="0"/>
                        </a:rPr>
                        <a:t>40,3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8967130"/>
                  </a:ext>
                </a:extLst>
              </a:tr>
              <a:tr h="306370">
                <a:tc>
                  <a:txBody>
                    <a:bodyPr/>
                    <a:lstStyle/>
                    <a:p>
                      <a:pPr algn="ctr" fontAlgn="ctr"/>
                      <a:r>
                        <a:rPr lang="en-BE" sz="1200" b="0" i="0" u="none" strike="noStrike">
                          <a:solidFill>
                            <a:schemeClr val="tx1"/>
                          </a:solidFill>
                          <a:effectLst/>
                          <a:latin typeface="FlandersArtSans-Regular" panose="020B0604020202020204" charset="0"/>
                        </a:rPr>
                        <a:t>31,0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4780277"/>
                  </a:ext>
                </a:extLst>
              </a:tr>
              <a:tr h="306370">
                <a:tc>
                  <a:txBody>
                    <a:bodyPr/>
                    <a:lstStyle/>
                    <a:p>
                      <a:pPr algn="ctr" fontAlgn="ctr"/>
                      <a:r>
                        <a:rPr lang="en-BE" sz="1200" b="0" i="0" u="none" strike="noStrike">
                          <a:solidFill>
                            <a:schemeClr val="tx1"/>
                          </a:solidFill>
                          <a:effectLst/>
                          <a:latin typeface="FlandersArtSans-Regular" panose="020B0604020202020204" charset="0"/>
                        </a:rPr>
                        <a:t>27,9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22750"/>
                  </a:ext>
                </a:extLst>
              </a:tr>
              <a:tr h="306370">
                <a:tc>
                  <a:txBody>
                    <a:bodyPr/>
                    <a:lstStyle/>
                    <a:p>
                      <a:pPr algn="ctr" fontAlgn="ctr"/>
                      <a:r>
                        <a:rPr lang="en-BE" sz="1200" b="0" i="0" u="none" strike="noStrike">
                          <a:solidFill>
                            <a:schemeClr val="tx1"/>
                          </a:solidFill>
                          <a:effectLst/>
                          <a:latin typeface="FlandersArtSans-Regular" panose="020B0604020202020204" charset="0"/>
                        </a:rPr>
                        <a:t>19,0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700840"/>
                  </a:ext>
                </a:extLst>
              </a:tr>
              <a:tr h="306370">
                <a:tc>
                  <a:txBody>
                    <a:bodyPr/>
                    <a:lstStyle/>
                    <a:p>
                      <a:pPr algn="ctr" fontAlgn="ctr"/>
                      <a:r>
                        <a:rPr lang="en-BE" sz="1200" b="0" i="0" u="none" strike="noStrike">
                          <a:solidFill>
                            <a:schemeClr val="tx1"/>
                          </a:solidFill>
                          <a:effectLst/>
                          <a:latin typeface="FlandersArtSans-Regular" panose="020B0604020202020204" charset="0"/>
                        </a:rPr>
                        <a:t>17,3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4968129"/>
                  </a:ext>
                </a:extLst>
              </a:tr>
              <a:tr h="306370">
                <a:tc>
                  <a:txBody>
                    <a:bodyPr/>
                    <a:lstStyle/>
                    <a:p>
                      <a:pPr algn="ctr" fontAlgn="ctr"/>
                      <a:r>
                        <a:rPr lang="en-BE" sz="1200" b="0" i="0" u="none" strike="noStrike">
                          <a:solidFill>
                            <a:schemeClr val="tx1"/>
                          </a:solidFill>
                          <a:effectLst/>
                          <a:latin typeface="FlandersArtSans-Regular" panose="020B0604020202020204" charset="0"/>
                        </a:rPr>
                        <a:t>16,2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442303"/>
                  </a:ext>
                </a:extLst>
              </a:tr>
              <a:tr h="306370">
                <a:tc>
                  <a:txBody>
                    <a:bodyPr/>
                    <a:lstStyle/>
                    <a:p>
                      <a:pPr algn="ctr" fontAlgn="ctr"/>
                      <a:r>
                        <a:rPr lang="en-BE" sz="1200" b="0" i="0" u="none" strike="noStrike">
                          <a:solidFill>
                            <a:schemeClr val="tx1"/>
                          </a:solidFill>
                          <a:effectLst/>
                          <a:latin typeface="FlandersArtSans-Regular" panose="020B0604020202020204" charset="0"/>
                        </a:rPr>
                        <a:t>10,7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6073095"/>
                  </a:ext>
                </a:extLst>
              </a:tr>
              <a:tr h="306370">
                <a:tc>
                  <a:txBody>
                    <a:bodyPr/>
                    <a:lstStyle/>
                    <a:p>
                      <a:pPr algn="ctr" fontAlgn="ctr"/>
                      <a:r>
                        <a:rPr lang="en-BE" sz="1200" b="0" i="0" u="none" strike="noStrike">
                          <a:solidFill>
                            <a:schemeClr val="tx1"/>
                          </a:solidFill>
                          <a:effectLst/>
                          <a:latin typeface="FlandersArtSans-Regular" panose="020B0604020202020204" charset="0"/>
                        </a:rPr>
                        <a:t>10,6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6156126"/>
                  </a:ext>
                </a:extLst>
              </a:tr>
              <a:tr h="306370">
                <a:tc>
                  <a:txBody>
                    <a:bodyPr/>
                    <a:lstStyle/>
                    <a:p>
                      <a:pPr algn="ctr" fontAlgn="ctr"/>
                      <a:r>
                        <a:rPr lang="en-BE" sz="1200" b="0" i="0" u="none" strike="noStrike">
                          <a:solidFill>
                            <a:schemeClr val="tx1"/>
                          </a:solidFill>
                          <a:effectLst/>
                          <a:latin typeface="FlandersArtSans-Regular" panose="020B0604020202020204" charset="0"/>
                        </a:rPr>
                        <a:t>7,1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7283853"/>
                  </a:ext>
                </a:extLst>
              </a:tr>
              <a:tr h="306370">
                <a:tc>
                  <a:txBody>
                    <a:bodyPr/>
                    <a:lstStyle/>
                    <a:p>
                      <a:pPr algn="ctr" fontAlgn="ctr"/>
                      <a:r>
                        <a:rPr lang="en-BE" sz="1200" b="0" i="0" u="none" strike="noStrike">
                          <a:solidFill>
                            <a:schemeClr val="tx1"/>
                          </a:solidFill>
                          <a:effectLst/>
                          <a:latin typeface="FlandersArtSans-Regular" panose="020B0604020202020204" charset="0"/>
                        </a:rPr>
                        <a:t>5,4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8249063"/>
                  </a:ext>
                </a:extLst>
              </a:tr>
              <a:tr h="306370">
                <a:tc>
                  <a:txBody>
                    <a:bodyPr/>
                    <a:lstStyle/>
                    <a:p>
                      <a:pPr algn="ctr" fontAlgn="ctr"/>
                      <a:r>
                        <a:rPr lang="en-BE" sz="1200" b="0" i="0" u="none" strike="noStrike" dirty="0">
                          <a:solidFill>
                            <a:schemeClr val="tx1"/>
                          </a:solidFill>
                          <a:effectLst/>
                          <a:latin typeface="FlandersArtSans-Regular" panose="020B0604020202020204" charset="0"/>
                        </a:rPr>
                        <a:t>4,7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160162"/>
                  </a:ext>
                </a:extLst>
              </a:tr>
            </a:tbl>
          </a:graphicData>
        </a:graphic>
      </p:graphicFrame>
      <p:sp>
        <p:nvSpPr>
          <p:cNvPr id="6" name="Tijdelijke aanduiding voor tekst 10">
            <a:extLst>
              <a:ext uri="{FF2B5EF4-FFF2-40B4-BE49-F238E27FC236}">
                <a16:creationId xmlns:a16="http://schemas.microsoft.com/office/drawing/2014/main" id="{D65A835D-3DD9-62AD-6038-19DD9845FB3C}"/>
              </a:ext>
            </a:extLst>
          </p:cNvPr>
          <p:cNvSpPr txBox="1">
            <a:spLocks/>
          </p:cNvSpPr>
          <p:nvPr/>
        </p:nvSpPr>
        <p:spPr>
          <a:xfrm>
            <a:off x="8352078" y="6318027"/>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2" name="Tekstvak 1">
            <a:extLst>
              <a:ext uri="{FF2B5EF4-FFF2-40B4-BE49-F238E27FC236}">
                <a16:creationId xmlns:a16="http://schemas.microsoft.com/office/drawing/2014/main" id="{478CAC0C-9DCA-AFB0-B420-8536127DFC6E}"/>
              </a:ext>
            </a:extLst>
          </p:cNvPr>
          <p:cNvSpPr txBox="1"/>
          <p:nvPr/>
        </p:nvSpPr>
        <p:spPr>
          <a:xfrm>
            <a:off x="10934863" y="1627114"/>
            <a:ext cx="901700" cy="369332"/>
          </a:xfrm>
          <a:prstGeom prst="rect">
            <a:avLst/>
          </a:prstGeom>
          <a:noFill/>
        </p:spPr>
        <p:txBody>
          <a:bodyPr wrap="square" rtlCol="0">
            <a:spAutoFit/>
          </a:bodyPr>
          <a:lstStyle/>
          <a:p>
            <a:pPr algn="ctr"/>
            <a:r>
              <a:rPr lang="nl-BE" b="1" dirty="0"/>
              <a:t>NPS</a:t>
            </a:r>
            <a:endParaRPr lang="en-BE" b="1" dirty="0"/>
          </a:p>
        </p:txBody>
      </p:sp>
    </p:spTree>
    <p:extLst>
      <p:ext uri="{BB962C8B-B14F-4D97-AF65-F5344CB8AC3E}">
        <p14:creationId xmlns:p14="http://schemas.microsoft.com/office/powerpoint/2010/main" val="154900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3915799-E394-4811-8B29-009D5352B882}"/>
              </a:ext>
            </a:extLst>
          </p:cNvPr>
          <p:cNvSpPr txBox="1">
            <a:spLocks/>
          </p:cNvSpPr>
          <p:nvPr/>
        </p:nvSpPr>
        <p:spPr bwMode="auto">
          <a:xfrm>
            <a:off x="540224" y="601054"/>
            <a:ext cx="1148080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In welke mate gaat u akkoord met volgende stellingen?</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5" name="Grafiek 12">
            <a:extLst>
              <a:ext uri="{FF2B5EF4-FFF2-40B4-BE49-F238E27FC236}">
                <a16:creationId xmlns:a16="http://schemas.microsoft.com/office/drawing/2014/main" id="{33BC1507-9C3E-49E9-B77A-09C6D0CC1230}"/>
              </a:ext>
            </a:extLst>
          </p:cNvPr>
          <p:cNvGraphicFramePr/>
          <p:nvPr/>
        </p:nvGraphicFramePr>
        <p:xfrm>
          <a:off x="1125208" y="1800310"/>
          <a:ext cx="8097520" cy="1408973"/>
        </p:xfrm>
        <a:graphic>
          <a:graphicData uri="http://schemas.openxmlformats.org/drawingml/2006/chart">
            <c:chart xmlns:c="http://schemas.openxmlformats.org/drawingml/2006/chart" xmlns:r="http://schemas.openxmlformats.org/officeDocument/2006/relationships" r:id="rId2"/>
          </a:graphicData>
        </a:graphic>
      </p:graphicFrame>
      <p:sp>
        <p:nvSpPr>
          <p:cNvPr id="6" name="Stroomdiagram: Verbindingslijn 19">
            <a:extLst>
              <a:ext uri="{FF2B5EF4-FFF2-40B4-BE49-F238E27FC236}">
                <a16:creationId xmlns:a16="http://schemas.microsoft.com/office/drawing/2014/main" id="{CBC8A1E9-B74A-440C-BAB2-0268B97BECA9}"/>
              </a:ext>
            </a:extLst>
          </p:cNvPr>
          <p:cNvSpPr/>
          <p:nvPr/>
        </p:nvSpPr>
        <p:spPr>
          <a:xfrm>
            <a:off x="9807712" y="1564558"/>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Akkoord</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lang="nl-BE" sz="1400" b="1" dirty="0">
              <a:solidFill>
                <a:prstClr val="black"/>
              </a:solidFill>
              <a:latin typeface="Flanders Art Sans Medium"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76%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0" name="Tijdelijke aanduiding voor tekst 10">
            <a:extLst>
              <a:ext uri="{FF2B5EF4-FFF2-40B4-BE49-F238E27FC236}">
                <a16:creationId xmlns:a16="http://schemas.microsoft.com/office/drawing/2014/main" id="{DCFD25D1-B9A2-4A11-9DF0-AE858BE70E4F}"/>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3" name="Tijdelijke aanduiding voor inhoud 2">
            <a:extLst>
              <a:ext uri="{FF2B5EF4-FFF2-40B4-BE49-F238E27FC236}">
                <a16:creationId xmlns:a16="http://schemas.microsoft.com/office/drawing/2014/main" id="{F8528F05-D0B4-2743-F00B-19335518F3BF}"/>
              </a:ext>
            </a:extLst>
          </p:cNvPr>
          <p:cNvSpPr txBox="1">
            <a:spLocks/>
          </p:cNvSpPr>
          <p:nvPr/>
        </p:nvSpPr>
        <p:spPr bwMode="auto">
          <a:xfrm>
            <a:off x="540224" y="1151672"/>
            <a:ext cx="93878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Vlaanderen is een familievriendelijke bestemming</a:t>
            </a:r>
          </a:p>
        </p:txBody>
      </p:sp>
      <p:graphicFrame>
        <p:nvGraphicFramePr>
          <p:cNvPr id="7" name="Grafiek 12">
            <a:extLst>
              <a:ext uri="{FF2B5EF4-FFF2-40B4-BE49-F238E27FC236}">
                <a16:creationId xmlns:a16="http://schemas.microsoft.com/office/drawing/2014/main" id="{D0BE12F7-B550-F94F-4CB3-18893BB7E1EA}"/>
              </a:ext>
            </a:extLst>
          </p:cNvPr>
          <p:cNvGraphicFramePr/>
          <p:nvPr/>
        </p:nvGraphicFramePr>
        <p:xfrm>
          <a:off x="1185384" y="4284494"/>
          <a:ext cx="8097520" cy="1408973"/>
        </p:xfrm>
        <a:graphic>
          <a:graphicData uri="http://schemas.openxmlformats.org/drawingml/2006/chart">
            <c:chart xmlns:c="http://schemas.openxmlformats.org/drawingml/2006/chart" xmlns:r="http://schemas.openxmlformats.org/officeDocument/2006/relationships" r:id="rId3"/>
          </a:graphicData>
        </a:graphic>
      </p:graphicFrame>
      <p:sp>
        <p:nvSpPr>
          <p:cNvPr id="8" name="Stroomdiagram: Verbindingslijn 19">
            <a:extLst>
              <a:ext uri="{FF2B5EF4-FFF2-40B4-BE49-F238E27FC236}">
                <a16:creationId xmlns:a16="http://schemas.microsoft.com/office/drawing/2014/main" id="{64C45627-325E-FEEB-89AB-0C1F23E153C7}"/>
              </a:ext>
            </a:extLst>
          </p:cNvPr>
          <p:cNvSpPr/>
          <p:nvPr/>
        </p:nvSpPr>
        <p:spPr>
          <a:xfrm>
            <a:off x="9807713" y="4169123"/>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 </a:t>
            </a: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Akkoord</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lang="nl-BE" sz="1400" b="1" dirty="0">
              <a:solidFill>
                <a:prstClr val="black"/>
              </a:solidFill>
              <a:latin typeface="Flanders Art Sans Medium"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49%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Tijdelijke aanduiding voor inhoud 2">
            <a:extLst>
              <a:ext uri="{FF2B5EF4-FFF2-40B4-BE49-F238E27FC236}">
                <a16:creationId xmlns:a16="http://schemas.microsoft.com/office/drawing/2014/main" id="{1D056215-2D65-4BFE-05E6-083ED151E7FF}"/>
              </a:ext>
            </a:extLst>
          </p:cNvPr>
          <p:cNvSpPr txBox="1">
            <a:spLocks/>
          </p:cNvSpPr>
          <p:nvPr/>
        </p:nvSpPr>
        <p:spPr bwMode="auto">
          <a:xfrm>
            <a:off x="540224" y="3582888"/>
            <a:ext cx="93878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Vlaanderen is een toegankelijke bestemming voor mensen met een (tijdelijke) beperking (motorisch, visueel, auditief, etc.)</a:t>
            </a:r>
          </a:p>
        </p:txBody>
      </p:sp>
      <p:sp>
        <p:nvSpPr>
          <p:cNvPr id="12" name="Titel 1">
            <a:extLst>
              <a:ext uri="{FF2B5EF4-FFF2-40B4-BE49-F238E27FC236}">
                <a16:creationId xmlns:a16="http://schemas.microsoft.com/office/drawing/2014/main" id="{CBB01394-2C23-79A8-F699-268C05C5EF3E}"/>
              </a:ext>
            </a:extLst>
          </p:cNvPr>
          <p:cNvSpPr txBox="1">
            <a:spLocks/>
          </p:cNvSpPr>
          <p:nvPr/>
        </p:nvSpPr>
        <p:spPr bwMode="auto">
          <a:xfrm>
            <a:off x="170976" y="-178130"/>
            <a:ext cx="119747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cap="all" baseline="0">
                <a:solidFill>
                  <a:srgbClr val="37363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rPr>
              <a:t>Vlaanderen ALS TOERISTISCHE BESTEMMING</a:t>
            </a:r>
          </a:p>
        </p:txBody>
      </p:sp>
    </p:spTree>
    <p:extLst>
      <p:ext uri="{BB962C8B-B14F-4D97-AF65-F5344CB8AC3E}">
        <p14:creationId xmlns:p14="http://schemas.microsoft.com/office/powerpoint/2010/main" val="189364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3915799-E394-4811-8B29-009D5352B882}"/>
              </a:ext>
            </a:extLst>
          </p:cNvPr>
          <p:cNvSpPr txBox="1">
            <a:spLocks/>
          </p:cNvSpPr>
          <p:nvPr/>
        </p:nvSpPr>
        <p:spPr bwMode="auto">
          <a:xfrm>
            <a:off x="540224" y="601054"/>
            <a:ext cx="1148080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Heeft Vlaanderen volgens u voldoende toeristisch aanbod voor families?  Op vlak van …</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5" name="Grafiek 12">
            <a:extLst>
              <a:ext uri="{FF2B5EF4-FFF2-40B4-BE49-F238E27FC236}">
                <a16:creationId xmlns:a16="http://schemas.microsoft.com/office/drawing/2014/main" id="{33BC1507-9C3E-49E9-B77A-09C6D0CC1230}"/>
              </a:ext>
            </a:extLst>
          </p:cNvPr>
          <p:cNvGraphicFramePr/>
          <p:nvPr/>
        </p:nvGraphicFramePr>
        <p:xfrm>
          <a:off x="1125208" y="1800310"/>
          <a:ext cx="8097520" cy="1408973"/>
        </p:xfrm>
        <a:graphic>
          <a:graphicData uri="http://schemas.openxmlformats.org/drawingml/2006/chart">
            <c:chart xmlns:c="http://schemas.openxmlformats.org/drawingml/2006/chart" xmlns:r="http://schemas.openxmlformats.org/officeDocument/2006/relationships" r:id="rId2"/>
          </a:graphicData>
        </a:graphic>
      </p:graphicFrame>
      <p:sp>
        <p:nvSpPr>
          <p:cNvPr id="6" name="Stroomdiagram: Verbindingslijn 19">
            <a:extLst>
              <a:ext uri="{FF2B5EF4-FFF2-40B4-BE49-F238E27FC236}">
                <a16:creationId xmlns:a16="http://schemas.microsoft.com/office/drawing/2014/main" id="{CBC8A1E9-B74A-440C-BAB2-0268B97BECA9}"/>
              </a:ext>
            </a:extLst>
          </p:cNvPr>
          <p:cNvSpPr/>
          <p:nvPr/>
        </p:nvSpPr>
        <p:spPr>
          <a:xfrm>
            <a:off x="9807712" y="1564558"/>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Wel</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80%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0" name="Tijdelijke aanduiding voor tekst 10">
            <a:extLst>
              <a:ext uri="{FF2B5EF4-FFF2-40B4-BE49-F238E27FC236}">
                <a16:creationId xmlns:a16="http://schemas.microsoft.com/office/drawing/2014/main" id="{DCFD25D1-B9A2-4A11-9DF0-AE858BE70E4F}"/>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3" name="Tijdelijke aanduiding voor inhoud 2">
            <a:extLst>
              <a:ext uri="{FF2B5EF4-FFF2-40B4-BE49-F238E27FC236}">
                <a16:creationId xmlns:a16="http://schemas.microsoft.com/office/drawing/2014/main" id="{F8528F05-D0B4-2743-F00B-19335518F3BF}"/>
              </a:ext>
            </a:extLst>
          </p:cNvPr>
          <p:cNvSpPr txBox="1">
            <a:spLocks/>
          </p:cNvSpPr>
          <p:nvPr/>
        </p:nvSpPr>
        <p:spPr bwMode="auto">
          <a:xfrm>
            <a:off x="540224" y="1151672"/>
            <a:ext cx="93878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Horeca</a:t>
            </a:r>
          </a:p>
        </p:txBody>
      </p:sp>
      <p:graphicFrame>
        <p:nvGraphicFramePr>
          <p:cNvPr id="7" name="Grafiek 12">
            <a:extLst>
              <a:ext uri="{FF2B5EF4-FFF2-40B4-BE49-F238E27FC236}">
                <a16:creationId xmlns:a16="http://schemas.microsoft.com/office/drawing/2014/main" id="{D0BE12F7-B550-F94F-4CB3-18893BB7E1EA}"/>
              </a:ext>
            </a:extLst>
          </p:cNvPr>
          <p:cNvGraphicFramePr/>
          <p:nvPr/>
        </p:nvGraphicFramePr>
        <p:xfrm>
          <a:off x="1185384" y="4441999"/>
          <a:ext cx="8097520" cy="1408973"/>
        </p:xfrm>
        <a:graphic>
          <a:graphicData uri="http://schemas.openxmlformats.org/drawingml/2006/chart">
            <c:chart xmlns:c="http://schemas.openxmlformats.org/drawingml/2006/chart" xmlns:r="http://schemas.openxmlformats.org/officeDocument/2006/relationships" r:id="rId3"/>
          </a:graphicData>
        </a:graphic>
      </p:graphicFrame>
      <p:sp>
        <p:nvSpPr>
          <p:cNvPr id="8" name="Stroomdiagram: Verbindingslijn 19">
            <a:extLst>
              <a:ext uri="{FF2B5EF4-FFF2-40B4-BE49-F238E27FC236}">
                <a16:creationId xmlns:a16="http://schemas.microsoft.com/office/drawing/2014/main" id="{64C45627-325E-FEEB-89AB-0C1F23E153C7}"/>
              </a:ext>
            </a:extLst>
          </p:cNvPr>
          <p:cNvSpPr/>
          <p:nvPr/>
        </p:nvSpPr>
        <p:spPr>
          <a:xfrm>
            <a:off x="9807713" y="4169123"/>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Wel</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 71%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Tijdelijke aanduiding voor inhoud 2">
            <a:extLst>
              <a:ext uri="{FF2B5EF4-FFF2-40B4-BE49-F238E27FC236}">
                <a16:creationId xmlns:a16="http://schemas.microsoft.com/office/drawing/2014/main" id="{1D056215-2D65-4BFE-05E6-083ED151E7FF}"/>
              </a:ext>
            </a:extLst>
          </p:cNvPr>
          <p:cNvSpPr txBox="1">
            <a:spLocks/>
          </p:cNvSpPr>
          <p:nvPr/>
        </p:nvSpPr>
        <p:spPr bwMode="auto">
          <a:xfrm>
            <a:off x="540224" y="3582888"/>
            <a:ext cx="93878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Musea</a:t>
            </a:r>
          </a:p>
        </p:txBody>
      </p:sp>
      <p:sp>
        <p:nvSpPr>
          <p:cNvPr id="4" name="Titel 1">
            <a:extLst>
              <a:ext uri="{FF2B5EF4-FFF2-40B4-BE49-F238E27FC236}">
                <a16:creationId xmlns:a16="http://schemas.microsoft.com/office/drawing/2014/main" id="{0F24E45F-7BDD-B118-5E09-4BD6329AADDF}"/>
              </a:ext>
            </a:extLst>
          </p:cNvPr>
          <p:cNvSpPr txBox="1">
            <a:spLocks/>
          </p:cNvSpPr>
          <p:nvPr/>
        </p:nvSpPr>
        <p:spPr bwMode="auto">
          <a:xfrm>
            <a:off x="170976" y="-178130"/>
            <a:ext cx="119747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cap="all" baseline="0">
                <a:solidFill>
                  <a:srgbClr val="37363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rPr>
              <a:t>Vlaanderen ALS TOERISTISCHE BESTEMMING</a:t>
            </a:r>
          </a:p>
        </p:txBody>
      </p:sp>
    </p:spTree>
    <p:extLst>
      <p:ext uri="{BB962C8B-B14F-4D97-AF65-F5344CB8AC3E}">
        <p14:creationId xmlns:p14="http://schemas.microsoft.com/office/powerpoint/2010/main" val="242143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3915799-E394-4811-8B29-009D5352B882}"/>
              </a:ext>
            </a:extLst>
          </p:cNvPr>
          <p:cNvSpPr txBox="1">
            <a:spLocks/>
          </p:cNvSpPr>
          <p:nvPr/>
        </p:nvSpPr>
        <p:spPr bwMode="auto">
          <a:xfrm>
            <a:off x="540224" y="601054"/>
            <a:ext cx="1148080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Heeft Vlaanderen volgens u voldoende toeristisch aanbod voor families?  Op vlak van …</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5" name="Grafiek 12">
            <a:extLst>
              <a:ext uri="{FF2B5EF4-FFF2-40B4-BE49-F238E27FC236}">
                <a16:creationId xmlns:a16="http://schemas.microsoft.com/office/drawing/2014/main" id="{33BC1507-9C3E-49E9-B77A-09C6D0CC1230}"/>
              </a:ext>
            </a:extLst>
          </p:cNvPr>
          <p:cNvGraphicFramePr/>
          <p:nvPr/>
        </p:nvGraphicFramePr>
        <p:xfrm>
          <a:off x="1125208" y="1800310"/>
          <a:ext cx="8097520" cy="1408973"/>
        </p:xfrm>
        <a:graphic>
          <a:graphicData uri="http://schemas.openxmlformats.org/drawingml/2006/chart">
            <c:chart xmlns:c="http://schemas.openxmlformats.org/drawingml/2006/chart" xmlns:r="http://schemas.openxmlformats.org/officeDocument/2006/relationships" r:id="rId2"/>
          </a:graphicData>
        </a:graphic>
      </p:graphicFrame>
      <p:sp>
        <p:nvSpPr>
          <p:cNvPr id="6" name="Stroomdiagram: Verbindingslijn 19">
            <a:extLst>
              <a:ext uri="{FF2B5EF4-FFF2-40B4-BE49-F238E27FC236}">
                <a16:creationId xmlns:a16="http://schemas.microsoft.com/office/drawing/2014/main" id="{CBC8A1E9-B74A-440C-BAB2-0268B97BECA9}"/>
              </a:ext>
            </a:extLst>
          </p:cNvPr>
          <p:cNvSpPr/>
          <p:nvPr/>
        </p:nvSpPr>
        <p:spPr>
          <a:xfrm>
            <a:off x="9807712" y="1564558"/>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Wel</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70%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0" name="Tijdelijke aanduiding voor tekst 10">
            <a:extLst>
              <a:ext uri="{FF2B5EF4-FFF2-40B4-BE49-F238E27FC236}">
                <a16:creationId xmlns:a16="http://schemas.microsoft.com/office/drawing/2014/main" id="{DCFD25D1-B9A2-4A11-9DF0-AE858BE70E4F}"/>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3" name="Tijdelijke aanduiding voor inhoud 2">
            <a:extLst>
              <a:ext uri="{FF2B5EF4-FFF2-40B4-BE49-F238E27FC236}">
                <a16:creationId xmlns:a16="http://schemas.microsoft.com/office/drawing/2014/main" id="{F8528F05-D0B4-2743-F00B-19335518F3BF}"/>
              </a:ext>
            </a:extLst>
          </p:cNvPr>
          <p:cNvSpPr txBox="1">
            <a:spLocks/>
          </p:cNvSpPr>
          <p:nvPr/>
        </p:nvSpPr>
        <p:spPr bwMode="auto">
          <a:xfrm>
            <a:off x="540224" y="1151672"/>
            <a:ext cx="93878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Attracties</a:t>
            </a:r>
          </a:p>
        </p:txBody>
      </p:sp>
      <p:graphicFrame>
        <p:nvGraphicFramePr>
          <p:cNvPr id="7" name="Grafiek 12">
            <a:extLst>
              <a:ext uri="{FF2B5EF4-FFF2-40B4-BE49-F238E27FC236}">
                <a16:creationId xmlns:a16="http://schemas.microsoft.com/office/drawing/2014/main" id="{D0BE12F7-B550-F94F-4CB3-18893BB7E1EA}"/>
              </a:ext>
            </a:extLst>
          </p:cNvPr>
          <p:cNvGraphicFramePr/>
          <p:nvPr/>
        </p:nvGraphicFramePr>
        <p:xfrm>
          <a:off x="1125208" y="4359971"/>
          <a:ext cx="8097520" cy="1408973"/>
        </p:xfrm>
        <a:graphic>
          <a:graphicData uri="http://schemas.openxmlformats.org/drawingml/2006/chart">
            <c:chart xmlns:c="http://schemas.openxmlformats.org/drawingml/2006/chart" xmlns:r="http://schemas.openxmlformats.org/officeDocument/2006/relationships" r:id="rId3"/>
          </a:graphicData>
        </a:graphic>
      </p:graphicFrame>
      <p:sp>
        <p:nvSpPr>
          <p:cNvPr id="8" name="Stroomdiagram: Verbindingslijn 19">
            <a:extLst>
              <a:ext uri="{FF2B5EF4-FFF2-40B4-BE49-F238E27FC236}">
                <a16:creationId xmlns:a16="http://schemas.microsoft.com/office/drawing/2014/main" id="{64C45627-325E-FEEB-89AB-0C1F23E153C7}"/>
              </a:ext>
            </a:extLst>
          </p:cNvPr>
          <p:cNvSpPr/>
          <p:nvPr/>
        </p:nvSpPr>
        <p:spPr>
          <a:xfrm>
            <a:off x="9807713" y="4169123"/>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Wel</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 67%</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Tijdelijke aanduiding voor inhoud 2">
            <a:extLst>
              <a:ext uri="{FF2B5EF4-FFF2-40B4-BE49-F238E27FC236}">
                <a16:creationId xmlns:a16="http://schemas.microsoft.com/office/drawing/2014/main" id="{1D056215-2D65-4BFE-05E6-083ED151E7FF}"/>
              </a:ext>
            </a:extLst>
          </p:cNvPr>
          <p:cNvSpPr txBox="1">
            <a:spLocks/>
          </p:cNvSpPr>
          <p:nvPr/>
        </p:nvSpPr>
        <p:spPr bwMode="auto">
          <a:xfrm>
            <a:off x="540224" y="3582888"/>
            <a:ext cx="93878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Logies</a:t>
            </a:r>
          </a:p>
        </p:txBody>
      </p:sp>
      <p:sp>
        <p:nvSpPr>
          <p:cNvPr id="4" name="Titel 1">
            <a:extLst>
              <a:ext uri="{FF2B5EF4-FFF2-40B4-BE49-F238E27FC236}">
                <a16:creationId xmlns:a16="http://schemas.microsoft.com/office/drawing/2014/main" id="{7EB800C6-33CB-8EEC-7FCA-0C048852FF5A}"/>
              </a:ext>
            </a:extLst>
          </p:cNvPr>
          <p:cNvSpPr txBox="1">
            <a:spLocks/>
          </p:cNvSpPr>
          <p:nvPr/>
        </p:nvSpPr>
        <p:spPr bwMode="auto">
          <a:xfrm>
            <a:off x="170976" y="-178130"/>
            <a:ext cx="119747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cap="all" baseline="0">
                <a:solidFill>
                  <a:srgbClr val="37363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rPr>
              <a:t>Vlaanderen ALS TOERISTISCHE BESTEMMING</a:t>
            </a:r>
          </a:p>
        </p:txBody>
      </p:sp>
    </p:spTree>
    <p:extLst>
      <p:ext uri="{BB962C8B-B14F-4D97-AF65-F5344CB8AC3E}">
        <p14:creationId xmlns:p14="http://schemas.microsoft.com/office/powerpoint/2010/main" val="315581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3915799-E394-4811-8B29-009D5352B882}"/>
              </a:ext>
            </a:extLst>
          </p:cNvPr>
          <p:cNvSpPr txBox="1">
            <a:spLocks/>
          </p:cNvSpPr>
          <p:nvPr/>
        </p:nvSpPr>
        <p:spPr bwMode="auto">
          <a:xfrm>
            <a:off x="540224" y="601054"/>
            <a:ext cx="1148080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In welke mate gaat u akkoord gaat met de volgende stellingen?</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5" name="Grafiek 12">
            <a:extLst>
              <a:ext uri="{FF2B5EF4-FFF2-40B4-BE49-F238E27FC236}">
                <a16:creationId xmlns:a16="http://schemas.microsoft.com/office/drawing/2014/main" id="{33BC1507-9C3E-49E9-B77A-09C6D0CC1230}"/>
              </a:ext>
            </a:extLst>
          </p:cNvPr>
          <p:cNvGraphicFramePr/>
          <p:nvPr/>
        </p:nvGraphicFramePr>
        <p:xfrm>
          <a:off x="1125208" y="1800310"/>
          <a:ext cx="8097520" cy="1408973"/>
        </p:xfrm>
        <a:graphic>
          <a:graphicData uri="http://schemas.openxmlformats.org/drawingml/2006/chart">
            <c:chart xmlns:c="http://schemas.openxmlformats.org/drawingml/2006/chart" xmlns:r="http://schemas.openxmlformats.org/officeDocument/2006/relationships" r:id="rId2"/>
          </a:graphicData>
        </a:graphic>
      </p:graphicFrame>
      <p:sp>
        <p:nvSpPr>
          <p:cNvPr id="6" name="Stroomdiagram: Verbindingslijn 19">
            <a:extLst>
              <a:ext uri="{FF2B5EF4-FFF2-40B4-BE49-F238E27FC236}">
                <a16:creationId xmlns:a16="http://schemas.microsoft.com/office/drawing/2014/main" id="{CBC8A1E9-B74A-440C-BAB2-0268B97BECA9}"/>
              </a:ext>
            </a:extLst>
          </p:cNvPr>
          <p:cNvSpPr/>
          <p:nvPr/>
        </p:nvSpPr>
        <p:spPr>
          <a:xfrm>
            <a:off x="9807712" y="1564558"/>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Akkoord </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65%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0" name="Tijdelijke aanduiding voor tekst 10">
            <a:extLst>
              <a:ext uri="{FF2B5EF4-FFF2-40B4-BE49-F238E27FC236}">
                <a16:creationId xmlns:a16="http://schemas.microsoft.com/office/drawing/2014/main" id="{DCFD25D1-B9A2-4A11-9DF0-AE858BE70E4F}"/>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3" name="Tijdelijke aanduiding voor inhoud 2">
            <a:extLst>
              <a:ext uri="{FF2B5EF4-FFF2-40B4-BE49-F238E27FC236}">
                <a16:creationId xmlns:a16="http://schemas.microsoft.com/office/drawing/2014/main" id="{F8528F05-D0B4-2743-F00B-19335518F3BF}"/>
              </a:ext>
            </a:extLst>
          </p:cNvPr>
          <p:cNvSpPr txBox="1">
            <a:spLocks/>
          </p:cNvSpPr>
          <p:nvPr/>
        </p:nvSpPr>
        <p:spPr bwMode="auto">
          <a:xfrm>
            <a:off x="540224" y="1151672"/>
            <a:ext cx="9387840" cy="59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Ik steun de aanwezigheid van toerisme in mijn stad of gemeente</a:t>
            </a:r>
          </a:p>
        </p:txBody>
      </p:sp>
      <p:graphicFrame>
        <p:nvGraphicFramePr>
          <p:cNvPr id="7" name="Grafiek 12">
            <a:extLst>
              <a:ext uri="{FF2B5EF4-FFF2-40B4-BE49-F238E27FC236}">
                <a16:creationId xmlns:a16="http://schemas.microsoft.com/office/drawing/2014/main" id="{D0BE12F7-B550-F94F-4CB3-18893BB7E1EA}"/>
              </a:ext>
            </a:extLst>
          </p:cNvPr>
          <p:cNvGraphicFramePr/>
          <p:nvPr/>
        </p:nvGraphicFramePr>
        <p:xfrm>
          <a:off x="1185384" y="4451375"/>
          <a:ext cx="8097520" cy="1408973"/>
        </p:xfrm>
        <a:graphic>
          <a:graphicData uri="http://schemas.openxmlformats.org/drawingml/2006/chart">
            <c:chart xmlns:c="http://schemas.openxmlformats.org/drawingml/2006/chart" xmlns:r="http://schemas.openxmlformats.org/officeDocument/2006/relationships" r:id="rId3"/>
          </a:graphicData>
        </a:graphic>
      </p:graphicFrame>
      <p:sp>
        <p:nvSpPr>
          <p:cNvPr id="8" name="Stroomdiagram: Verbindingslijn 19">
            <a:extLst>
              <a:ext uri="{FF2B5EF4-FFF2-40B4-BE49-F238E27FC236}">
                <a16:creationId xmlns:a16="http://schemas.microsoft.com/office/drawing/2014/main" id="{64C45627-325E-FEEB-89AB-0C1F23E153C7}"/>
              </a:ext>
            </a:extLst>
          </p:cNvPr>
          <p:cNvSpPr/>
          <p:nvPr/>
        </p:nvSpPr>
        <p:spPr>
          <a:xfrm>
            <a:off x="9807713" y="4169123"/>
            <a:ext cx="1418755" cy="1140370"/>
          </a:xfrm>
          <a:prstGeom prst="flowChartConnector">
            <a:avLst/>
          </a:prstGeom>
          <a:solidFill>
            <a:srgbClr val="FFFF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0"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Akkoord</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endParaRPr lang="nl-BE" sz="1400" b="1" dirty="0">
              <a:solidFill>
                <a:prstClr val="black"/>
              </a:solidFill>
              <a:latin typeface="Flanders Art Sans Medium"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FlandersArtSans-Regular" panose="00000500000000000000" pitchFamily="2" charset="0"/>
                <a:ea typeface="+mn-ea"/>
                <a:cs typeface="+mn-cs"/>
              </a:defRPr>
            </a:pPr>
            <a:r>
              <a:rPr kumimoji="0" lang="nl-BE" sz="1400" b="1" i="0" u="none" strike="noStrike" kern="1200" cap="none" spc="0" normalizeH="0" baseline="0" noProof="0" dirty="0">
                <a:ln>
                  <a:noFill/>
                </a:ln>
                <a:solidFill>
                  <a:prstClr val="black"/>
                </a:solidFill>
                <a:effectLst/>
                <a:uLnTx/>
                <a:uFillTx/>
                <a:latin typeface="Flanders Art Sans Medium" panose="020B0604020202020204" charset="0"/>
                <a:ea typeface="+mn-ea"/>
                <a:cs typeface="+mn-cs"/>
              </a:rPr>
              <a:t>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100" b="1"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Tijdelijke aanduiding voor inhoud 2">
            <a:extLst>
              <a:ext uri="{FF2B5EF4-FFF2-40B4-BE49-F238E27FC236}">
                <a16:creationId xmlns:a16="http://schemas.microsoft.com/office/drawing/2014/main" id="{1D056215-2D65-4BFE-05E6-083ED151E7FF}"/>
              </a:ext>
            </a:extLst>
          </p:cNvPr>
          <p:cNvSpPr txBox="1">
            <a:spLocks/>
          </p:cNvSpPr>
          <p:nvPr/>
        </p:nvSpPr>
        <p:spPr bwMode="auto">
          <a:xfrm>
            <a:off x="540224" y="3582888"/>
            <a:ext cx="938784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Het aantal toeristen vermindert de leefbaarheid van mijn stad of gemeente</a:t>
            </a:r>
          </a:p>
        </p:txBody>
      </p:sp>
      <p:sp>
        <p:nvSpPr>
          <p:cNvPr id="4" name="Titel 1">
            <a:extLst>
              <a:ext uri="{FF2B5EF4-FFF2-40B4-BE49-F238E27FC236}">
                <a16:creationId xmlns:a16="http://schemas.microsoft.com/office/drawing/2014/main" id="{B3B5BFB5-EE67-38CC-824D-48264B175437}"/>
              </a:ext>
            </a:extLst>
          </p:cNvPr>
          <p:cNvSpPr txBox="1">
            <a:spLocks/>
          </p:cNvSpPr>
          <p:nvPr/>
        </p:nvSpPr>
        <p:spPr bwMode="auto">
          <a:xfrm>
            <a:off x="170976" y="-178130"/>
            <a:ext cx="119747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cap="all" baseline="0">
                <a:solidFill>
                  <a:srgbClr val="37363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rPr>
              <a:t>HOUDING Toerisme</a:t>
            </a:r>
          </a:p>
        </p:txBody>
      </p:sp>
      <p:sp>
        <p:nvSpPr>
          <p:cNvPr id="11" name="Tekstvak 10">
            <a:extLst>
              <a:ext uri="{FF2B5EF4-FFF2-40B4-BE49-F238E27FC236}">
                <a16:creationId xmlns:a16="http://schemas.microsoft.com/office/drawing/2014/main" id="{B9101EEF-F566-0F71-EF3A-3942834AF1D2}"/>
              </a:ext>
            </a:extLst>
          </p:cNvPr>
          <p:cNvSpPr txBox="1"/>
          <p:nvPr/>
        </p:nvSpPr>
        <p:spPr>
          <a:xfrm>
            <a:off x="9229398" y="2744397"/>
            <a:ext cx="2791626" cy="646331"/>
          </a:xfrm>
          <a:prstGeom prst="rect">
            <a:avLst/>
          </a:prstGeom>
          <a:noFill/>
        </p:spPr>
        <p:txBody>
          <a:bodyPr wrap="square" rtlCol="0">
            <a:spAutoFit/>
          </a:bodyPr>
          <a:lstStyle/>
          <a:p>
            <a:pPr algn="ctr"/>
            <a:r>
              <a:rPr lang="nl-BE" b="1" i="1" dirty="0">
                <a:latin typeface="FlandersArtSans-Medium" panose="00000600000000000000" charset="0"/>
              </a:rPr>
              <a:t>Bij vakantiereizigers: 67% t.o.v. 73% in 2021</a:t>
            </a:r>
            <a:endParaRPr lang="en-BE" b="1" i="1" dirty="0">
              <a:latin typeface="FlandersArtSans-Medium" panose="00000600000000000000" charset="0"/>
            </a:endParaRPr>
          </a:p>
        </p:txBody>
      </p:sp>
    </p:spTree>
    <p:extLst>
      <p:ext uri="{BB962C8B-B14F-4D97-AF65-F5344CB8AC3E}">
        <p14:creationId xmlns:p14="http://schemas.microsoft.com/office/powerpoint/2010/main" val="3907009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fiek 117">
            <a:extLst>
              <a:ext uri="{FF2B5EF4-FFF2-40B4-BE49-F238E27FC236}">
                <a16:creationId xmlns:a16="http://schemas.microsoft.com/office/drawing/2014/main" id="{5FCF01E7-B89E-4D4E-8FB5-F35813F8B301}"/>
              </a:ext>
            </a:extLst>
          </p:cNvPr>
          <p:cNvGraphicFramePr/>
          <p:nvPr>
            <p:extLst>
              <p:ext uri="{D42A27DB-BD31-4B8C-83A1-F6EECF244321}">
                <p14:modId xmlns:p14="http://schemas.microsoft.com/office/powerpoint/2010/main" val="3728071421"/>
              </p:ext>
            </p:extLst>
          </p:nvPr>
        </p:nvGraphicFramePr>
        <p:xfrm>
          <a:off x="1049422" y="1524083"/>
          <a:ext cx="9923474" cy="21154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jdelijke aanduiding voor tekst 10">
            <a:extLst>
              <a:ext uri="{FF2B5EF4-FFF2-40B4-BE49-F238E27FC236}">
                <a16:creationId xmlns:a16="http://schemas.microsoft.com/office/drawing/2014/main" id="{0A64654C-5C43-7B6A-19C7-F4B2F8AF0C6C}"/>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3" name="Titel 1">
            <a:extLst>
              <a:ext uri="{FF2B5EF4-FFF2-40B4-BE49-F238E27FC236}">
                <a16:creationId xmlns:a16="http://schemas.microsoft.com/office/drawing/2014/main" id="{7041E737-AF29-3B7A-4001-02B6F50FE8CF}"/>
              </a:ext>
            </a:extLst>
          </p:cNvPr>
          <p:cNvSpPr txBox="1">
            <a:spLocks/>
          </p:cNvSpPr>
          <p:nvPr/>
        </p:nvSpPr>
        <p:spPr bwMode="auto">
          <a:xfrm>
            <a:off x="170976" y="-178130"/>
            <a:ext cx="119747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cap="all" baseline="0">
                <a:solidFill>
                  <a:srgbClr val="37363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rPr>
              <a:t>HOUDING Toerisme</a:t>
            </a:r>
          </a:p>
        </p:txBody>
      </p:sp>
      <p:sp>
        <p:nvSpPr>
          <p:cNvPr id="4" name="Tijdelijke aanduiding voor inhoud 2">
            <a:extLst>
              <a:ext uri="{FF2B5EF4-FFF2-40B4-BE49-F238E27FC236}">
                <a16:creationId xmlns:a16="http://schemas.microsoft.com/office/drawing/2014/main" id="{51C1BC67-246F-69A8-ED0A-06D91B1168ED}"/>
              </a:ext>
            </a:extLst>
          </p:cNvPr>
          <p:cNvSpPr txBox="1">
            <a:spLocks/>
          </p:cNvSpPr>
          <p:nvPr/>
        </p:nvSpPr>
        <p:spPr bwMode="auto">
          <a:xfrm>
            <a:off x="540224" y="922408"/>
            <a:ext cx="11480800"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Kan u aangeven of uw stad/gemeente moet trachten om bezoekers (toeristen) aan te trekken dan vandaag? </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7" name="Tabel 6">
            <a:extLst>
              <a:ext uri="{FF2B5EF4-FFF2-40B4-BE49-F238E27FC236}">
                <a16:creationId xmlns:a16="http://schemas.microsoft.com/office/drawing/2014/main" id="{B59744DC-D3BE-589D-FA1E-D9B27EE3170E}"/>
              </a:ext>
            </a:extLst>
          </p:cNvPr>
          <p:cNvGraphicFramePr>
            <a:graphicFrameLocks noGrp="1"/>
          </p:cNvGraphicFramePr>
          <p:nvPr>
            <p:extLst>
              <p:ext uri="{D42A27DB-BD31-4B8C-83A1-F6EECF244321}">
                <p14:modId xmlns:p14="http://schemas.microsoft.com/office/powerpoint/2010/main" val="1685666781"/>
              </p:ext>
            </p:extLst>
          </p:nvPr>
        </p:nvGraphicFramePr>
        <p:xfrm>
          <a:off x="8097658" y="1790895"/>
          <a:ext cx="3554118" cy="1586762"/>
        </p:xfrm>
        <a:graphic>
          <a:graphicData uri="http://schemas.openxmlformats.org/drawingml/2006/table">
            <a:tbl>
              <a:tblPr firstRow="1" bandRow="1">
                <a:tableStyleId>{5C22544A-7EE6-4342-B048-85BDC9FD1C3A}</a:tableStyleId>
              </a:tblPr>
              <a:tblGrid>
                <a:gridCol w="1175829">
                  <a:extLst>
                    <a:ext uri="{9D8B030D-6E8A-4147-A177-3AD203B41FA5}">
                      <a16:colId xmlns:a16="http://schemas.microsoft.com/office/drawing/2014/main" val="3765811811"/>
                    </a:ext>
                  </a:extLst>
                </a:gridCol>
                <a:gridCol w="792763">
                  <a:extLst>
                    <a:ext uri="{9D8B030D-6E8A-4147-A177-3AD203B41FA5}">
                      <a16:colId xmlns:a16="http://schemas.microsoft.com/office/drawing/2014/main" val="175977579"/>
                    </a:ext>
                  </a:extLst>
                </a:gridCol>
                <a:gridCol w="792763">
                  <a:extLst>
                    <a:ext uri="{9D8B030D-6E8A-4147-A177-3AD203B41FA5}">
                      <a16:colId xmlns:a16="http://schemas.microsoft.com/office/drawing/2014/main" val="2984907991"/>
                    </a:ext>
                  </a:extLst>
                </a:gridCol>
                <a:gridCol w="792763">
                  <a:extLst>
                    <a:ext uri="{9D8B030D-6E8A-4147-A177-3AD203B41FA5}">
                      <a16:colId xmlns:a16="http://schemas.microsoft.com/office/drawing/2014/main" val="1943426556"/>
                    </a:ext>
                  </a:extLst>
                </a:gridCol>
              </a:tblGrid>
              <a:tr h="626542">
                <a:tc>
                  <a:txBody>
                    <a:bodyPr/>
                    <a:lstStyle/>
                    <a:p>
                      <a:endParaRPr lang="nl-NL" sz="1200" b="0" dirty="0">
                        <a:solidFill>
                          <a:schemeClr val="tx1"/>
                        </a:solidFill>
                        <a:latin typeface="Flanders Art Sans Medium" panose="020B0604020202020204" charset="0"/>
                      </a:endParaRPr>
                    </a:p>
                  </a:txBody>
                  <a:tcPr>
                    <a:solidFill>
                      <a:srgbClr val="FFFFCC"/>
                    </a:solidFill>
                  </a:tcPr>
                </a:tc>
                <a:tc>
                  <a:txBody>
                    <a:bodyPr/>
                    <a:lstStyle/>
                    <a:p>
                      <a:pPr marL="0" algn="ctr" defTabSz="914400" rtl="0" eaLnBrk="1" fontAlgn="ctr" latinLnBrk="0" hangingPunct="1">
                        <a:defRPr sz="1400" b="0" i="0" u="none" strike="noStrike" kern="1200" baseline="0">
                          <a:solidFill>
                            <a:schemeClr val="tx1"/>
                          </a:solidFill>
                          <a:latin typeface="Flanders Art Sans Medium" panose="020B0604020202020204" charset="0"/>
                          <a:ea typeface="+mn-ea"/>
                          <a:cs typeface="+mn-cs"/>
                        </a:defRPr>
                      </a:pPr>
                      <a:r>
                        <a:rPr lang="nl-NL" sz="1200" b="0" i="0" u="none" strike="noStrike" kern="1200" baseline="0" dirty="0">
                          <a:solidFill>
                            <a:schemeClr val="tx1"/>
                          </a:solidFill>
                          <a:latin typeface="Flanders Art Sans Medium" panose="020B0604020202020204" charset="0"/>
                          <a:ea typeface="+mn-ea"/>
                          <a:cs typeface="+mn-cs"/>
                        </a:rPr>
                        <a:t>Vakantie-reizigers 2022</a:t>
                      </a:r>
                    </a:p>
                  </a:txBody>
                  <a:tcPr marL="9525" marR="9525" marT="9525" marB="0" anchor="ctr">
                    <a:solidFill>
                      <a:srgbClr val="FFFFCC"/>
                    </a:solidFill>
                  </a:tcPr>
                </a:tc>
                <a:tc>
                  <a:txBody>
                    <a:bodyPr/>
                    <a:lstStyle/>
                    <a:p>
                      <a:pPr marL="0" algn="ctr" defTabSz="914400" rtl="0" eaLnBrk="1" fontAlgn="ctr" latinLnBrk="0" hangingPunct="1">
                        <a:defRPr sz="1400" b="0" i="0" u="none" strike="noStrike" kern="1200" baseline="0">
                          <a:solidFill>
                            <a:schemeClr val="tx1"/>
                          </a:solidFill>
                          <a:latin typeface="Flanders Art Sans Medium" panose="020B0604020202020204" charset="0"/>
                          <a:ea typeface="+mn-ea"/>
                          <a:cs typeface="+mn-cs"/>
                        </a:defRPr>
                      </a:pPr>
                      <a:r>
                        <a:rPr lang="nl-NL" sz="1200" b="0" i="0" u="none" strike="noStrike" kern="1200" baseline="0" dirty="0">
                          <a:solidFill>
                            <a:schemeClr val="tx1"/>
                          </a:solidFill>
                          <a:latin typeface="Flanders Art Sans Medium" panose="020B0604020202020204" charset="0"/>
                          <a:ea typeface="+mn-ea"/>
                          <a:cs typeface="+mn-cs"/>
                        </a:rPr>
                        <a:t>Vakantie-reizigers 2021</a:t>
                      </a:r>
                    </a:p>
                  </a:txBody>
                  <a:tcPr marL="9525" marR="9525" marT="9525" marB="0" anchor="ctr">
                    <a:solidFill>
                      <a:srgbClr val="FFFF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sz="1400" b="0" i="0" u="none" strike="noStrike" kern="1200" baseline="0">
                          <a:solidFill>
                            <a:schemeClr val="tx1"/>
                          </a:solidFill>
                          <a:latin typeface="Flanders Art Sans Medium" panose="020B0604020202020204" charset="0"/>
                          <a:ea typeface="+mn-ea"/>
                          <a:cs typeface="+mn-cs"/>
                        </a:defRPr>
                      </a:pPr>
                      <a:r>
                        <a:rPr lang="nl-NL" sz="1200" b="0" i="0" u="none" strike="noStrike" kern="1200" baseline="0" dirty="0">
                          <a:solidFill>
                            <a:schemeClr val="tx1"/>
                          </a:solidFill>
                          <a:latin typeface="Flanders Art Sans Medium" panose="020B0604020202020204" charset="0"/>
                          <a:ea typeface="+mn-ea"/>
                          <a:cs typeface="+mn-cs"/>
                        </a:rPr>
                        <a:t>Vakantie-reizigers 2020</a:t>
                      </a:r>
                    </a:p>
                  </a:txBody>
                  <a:tcPr marL="9525" marR="9525" marT="9525" marB="0" anchor="ctr">
                    <a:solidFill>
                      <a:srgbClr val="FFFFCC"/>
                    </a:solidFill>
                  </a:tcPr>
                </a:tc>
                <a:extLst>
                  <a:ext uri="{0D108BD9-81ED-4DB2-BD59-A6C34878D82A}">
                    <a16:rowId xmlns:a16="http://schemas.microsoft.com/office/drawing/2014/main" val="4226952976"/>
                  </a:ext>
                </a:extLst>
              </a:tr>
              <a:tr h="240055">
                <a:tc>
                  <a:txBody>
                    <a:bodyPr/>
                    <a:lstStyle/>
                    <a:p>
                      <a:pPr algn="ctr" fontAlgn="ctr"/>
                      <a:r>
                        <a:rPr lang="en-US" sz="1200" b="0" i="0" u="none" strike="noStrike" dirty="0">
                          <a:solidFill>
                            <a:schemeClr val="tx1"/>
                          </a:solidFill>
                          <a:effectLst/>
                          <a:latin typeface="Flanders Art Sans Medium" panose="020B0604020202020204" charset="0"/>
                        </a:rPr>
                        <a:t>Meer</a:t>
                      </a:r>
                    </a:p>
                  </a:txBody>
                  <a:tcPr marL="9525" marR="9525" marT="9525" marB="0" anchor="ctr">
                    <a:solidFill>
                      <a:srgbClr val="FFFFCC"/>
                    </a:solidFill>
                  </a:tcPr>
                </a:tc>
                <a:tc>
                  <a:txBody>
                    <a:bodyPr/>
                    <a:lstStyle/>
                    <a:p>
                      <a:pPr algn="ctr" fontAlgn="ctr"/>
                      <a:r>
                        <a:rPr lang="en-US" sz="1200" b="0" i="0" u="none" strike="noStrike" dirty="0">
                          <a:solidFill>
                            <a:schemeClr val="tx1"/>
                          </a:solidFill>
                          <a:effectLst/>
                          <a:latin typeface="FlandersArtSans-Regular" panose="020B0604020202020204" charset="0"/>
                        </a:rPr>
                        <a:t>22%</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26%</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27%</a:t>
                      </a:r>
                    </a:p>
                  </a:txBody>
                  <a:tcPr marL="9525" marR="9525" marT="9525" marB="0" anchor="ctr">
                    <a:solidFill>
                      <a:srgbClr val="F2F2F2"/>
                    </a:solidFill>
                  </a:tcPr>
                </a:tc>
                <a:extLst>
                  <a:ext uri="{0D108BD9-81ED-4DB2-BD59-A6C34878D82A}">
                    <a16:rowId xmlns:a16="http://schemas.microsoft.com/office/drawing/2014/main" val="2224046175"/>
                  </a:ext>
                </a:extLst>
              </a:tr>
              <a:tr h="240055">
                <a:tc>
                  <a:txBody>
                    <a:bodyPr/>
                    <a:lstStyle/>
                    <a:p>
                      <a:pPr algn="ctr" fontAlgn="ctr"/>
                      <a:r>
                        <a:rPr lang="en-US" sz="1200" b="0" i="0" u="none" strike="noStrike" dirty="0" err="1">
                          <a:solidFill>
                            <a:schemeClr val="tx1"/>
                          </a:solidFill>
                          <a:effectLst/>
                          <a:latin typeface="Flanders Art Sans Medium" panose="020B0604020202020204" charset="0"/>
                        </a:rPr>
                        <a:t>Evenveel</a:t>
                      </a:r>
                      <a:endParaRPr lang="en-US" sz="1200" b="0" i="0" u="none" strike="noStrike" dirty="0">
                        <a:solidFill>
                          <a:schemeClr val="tx1"/>
                        </a:solidFill>
                        <a:effectLst/>
                        <a:latin typeface="Flanders Art Sans Medium" panose="020B0604020202020204" charset="0"/>
                      </a:endParaRPr>
                    </a:p>
                  </a:txBody>
                  <a:tcPr marL="9525" marR="9525" marT="9525" marB="0" anchor="ctr">
                    <a:solidFill>
                      <a:srgbClr val="FFFFCC"/>
                    </a:solidFill>
                  </a:tcPr>
                </a:tc>
                <a:tc>
                  <a:txBody>
                    <a:bodyPr/>
                    <a:lstStyle/>
                    <a:p>
                      <a:pPr algn="ctr" fontAlgn="ctr"/>
                      <a:r>
                        <a:rPr lang="en-US" sz="1200" b="0" i="0" u="none" strike="noStrike" dirty="0">
                          <a:solidFill>
                            <a:schemeClr val="tx1"/>
                          </a:solidFill>
                          <a:effectLst/>
                          <a:latin typeface="FlandersArtSans-Regular" panose="020B0604020202020204" charset="0"/>
                        </a:rPr>
                        <a:t>47%</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50%</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48%</a:t>
                      </a:r>
                    </a:p>
                  </a:txBody>
                  <a:tcPr marL="9525" marR="9525" marT="9525" marB="0" anchor="ctr">
                    <a:solidFill>
                      <a:srgbClr val="F2F2F2"/>
                    </a:solidFill>
                  </a:tcPr>
                </a:tc>
                <a:extLst>
                  <a:ext uri="{0D108BD9-81ED-4DB2-BD59-A6C34878D82A}">
                    <a16:rowId xmlns:a16="http://schemas.microsoft.com/office/drawing/2014/main" val="645869806"/>
                  </a:ext>
                </a:extLst>
              </a:tr>
              <a:tr h="240055">
                <a:tc>
                  <a:txBody>
                    <a:bodyPr/>
                    <a:lstStyle/>
                    <a:p>
                      <a:pPr algn="ctr" fontAlgn="ctr"/>
                      <a:r>
                        <a:rPr lang="en-US" sz="1200" b="0" i="0" u="none" strike="noStrike" dirty="0">
                          <a:solidFill>
                            <a:schemeClr val="tx1"/>
                          </a:solidFill>
                          <a:effectLst/>
                          <a:latin typeface="Flanders Art Sans Medium" panose="020B0604020202020204" charset="0"/>
                        </a:rPr>
                        <a:t>Minder</a:t>
                      </a:r>
                    </a:p>
                  </a:txBody>
                  <a:tcPr marL="9525" marR="9525" marT="9525" marB="0" anchor="ctr">
                    <a:solidFill>
                      <a:srgbClr val="FFFFCC"/>
                    </a:solidFill>
                  </a:tcPr>
                </a:tc>
                <a:tc>
                  <a:txBody>
                    <a:bodyPr/>
                    <a:lstStyle/>
                    <a:p>
                      <a:pPr algn="ctr" fontAlgn="ctr"/>
                      <a:r>
                        <a:rPr lang="en-US" sz="1200" b="0" i="0" u="none" strike="noStrike" dirty="0">
                          <a:solidFill>
                            <a:schemeClr val="tx1"/>
                          </a:solidFill>
                          <a:effectLst/>
                          <a:latin typeface="FlandersArtSans-Regular" panose="020B0604020202020204" charset="0"/>
                        </a:rPr>
                        <a:t>11%</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9%</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9%</a:t>
                      </a:r>
                    </a:p>
                  </a:txBody>
                  <a:tcPr marL="9525" marR="9525" marT="9525" marB="0" anchor="ctr">
                    <a:solidFill>
                      <a:srgbClr val="F2F2F2"/>
                    </a:solidFill>
                  </a:tcPr>
                </a:tc>
                <a:extLst>
                  <a:ext uri="{0D108BD9-81ED-4DB2-BD59-A6C34878D82A}">
                    <a16:rowId xmlns:a16="http://schemas.microsoft.com/office/drawing/2014/main" val="2453982398"/>
                  </a:ext>
                </a:extLst>
              </a:tr>
              <a:tr h="240055">
                <a:tc>
                  <a:txBody>
                    <a:bodyPr/>
                    <a:lstStyle/>
                    <a:p>
                      <a:pPr algn="ctr" fontAlgn="ctr"/>
                      <a:r>
                        <a:rPr lang="en-US" sz="1200" b="0" i="0" u="none" strike="noStrike" dirty="0" err="1">
                          <a:solidFill>
                            <a:schemeClr val="tx1"/>
                          </a:solidFill>
                          <a:effectLst/>
                          <a:latin typeface="Flanders Art Sans Medium" panose="020B0604020202020204" charset="0"/>
                        </a:rPr>
                        <a:t>Geen</a:t>
                      </a:r>
                      <a:r>
                        <a:rPr lang="en-US" sz="1200" b="0" i="0" u="none" strike="noStrike" dirty="0">
                          <a:solidFill>
                            <a:schemeClr val="tx1"/>
                          </a:solidFill>
                          <a:effectLst/>
                          <a:latin typeface="Flanders Art Sans Medium" panose="020B0604020202020204" charset="0"/>
                        </a:rPr>
                        <a:t> </a:t>
                      </a:r>
                      <a:r>
                        <a:rPr lang="en-US" sz="1200" b="0" i="0" u="none" strike="noStrike" dirty="0" err="1">
                          <a:solidFill>
                            <a:schemeClr val="tx1"/>
                          </a:solidFill>
                          <a:effectLst/>
                          <a:latin typeface="Flanders Art Sans Medium" panose="020B0604020202020204" charset="0"/>
                        </a:rPr>
                        <a:t>mening</a:t>
                      </a:r>
                      <a:endParaRPr lang="en-US" sz="1200" b="0" i="0" u="none" strike="noStrike" dirty="0">
                        <a:solidFill>
                          <a:schemeClr val="tx1"/>
                        </a:solidFill>
                        <a:effectLst/>
                        <a:latin typeface="Flanders Art Sans Medium" panose="020B0604020202020204" charset="0"/>
                      </a:endParaRPr>
                    </a:p>
                  </a:txBody>
                  <a:tcPr marL="9525" marR="9525" marT="9525" marB="0" anchor="ctr">
                    <a:solidFill>
                      <a:srgbClr val="FFFFCC"/>
                    </a:solidFill>
                  </a:tcPr>
                </a:tc>
                <a:tc>
                  <a:txBody>
                    <a:bodyPr/>
                    <a:lstStyle/>
                    <a:p>
                      <a:pPr algn="ctr" fontAlgn="ctr"/>
                      <a:r>
                        <a:rPr lang="en-US" sz="1200" b="0" i="0" u="none" strike="noStrike" dirty="0">
                          <a:solidFill>
                            <a:schemeClr val="tx1"/>
                          </a:solidFill>
                          <a:effectLst/>
                          <a:latin typeface="FlandersArtSans-Regular" panose="020B0604020202020204" charset="0"/>
                        </a:rPr>
                        <a:t>20%</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15%</a:t>
                      </a:r>
                    </a:p>
                  </a:txBody>
                  <a:tcPr marL="9525" marR="9525" marT="9525" marB="0" anchor="ctr">
                    <a:solidFill>
                      <a:srgbClr val="F2F2F2"/>
                    </a:solidFill>
                  </a:tcPr>
                </a:tc>
                <a:tc>
                  <a:txBody>
                    <a:bodyPr/>
                    <a:lstStyle/>
                    <a:p>
                      <a:pPr algn="ctr" fontAlgn="ctr"/>
                      <a:r>
                        <a:rPr lang="en-US" sz="1200" b="0" i="0" u="none" strike="noStrike" dirty="0">
                          <a:solidFill>
                            <a:schemeClr val="tx1"/>
                          </a:solidFill>
                          <a:effectLst/>
                          <a:latin typeface="FlandersArtSans-Regular" panose="020B0604020202020204" charset="0"/>
                        </a:rPr>
                        <a:t>16%</a:t>
                      </a:r>
                    </a:p>
                  </a:txBody>
                  <a:tcPr marL="9525" marR="9525" marT="9525" marB="0" anchor="ctr">
                    <a:solidFill>
                      <a:srgbClr val="F2F2F2"/>
                    </a:solidFill>
                  </a:tcPr>
                </a:tc>
                <a:extLst>
                  <a:ext uri="{0D108BD9-81ED-4DB2-BD59-A6C34878D82A}">
                    <a16:rowId xmlns:a16="http://schemas.microsoft.com/office/drawing/2014/main" val="118858271"/>
                  </a:ext>
                </a:extLst>
              </a:tr>
            </a:tbl>
          </a:graphicData>
        </a:graphic>
      </p:graphicFrame>
      <p:graphicFrame>
        <p:nvGraphicFramePr>
          <p:cNvPr id="8" name="Tabel 7">
            <a:extLst>
              <a:ext uri="{FF2B5EF4-FFF2-40B4-BE49-F238E27FC236}">
                <a16:creationId xmlns:a16="http://schemas.microsoft.com/office/drawing/2014/main" id="{C292E777-EF64-0181-2ECB-B577171A6EEF}"/>
              </a:ext>
            </a:extLst>
          </p:cNvPr>
          <p:cNvGraphicFramePr>
            <a:graphicFrameLocks noGrp="1"/>
          </p:cNvGraphicFramePr>
          <p:nvPr>
            <p:extLst>
              <p:ext uri="{D42A27DB-BD31-4B8C-83A1-F6EECF244321}">
                <p14:modId xmlns:p14="http://schemas.microsoft.com/office/powerpoint/2010/main" val="913388525"/>
              </p:ext>
            </p:extLst>
          </p:nvPr>
        </p:nvGraphicFramePr>
        <p:xfrm>
          <a:off x="2370002" y="4061483"/>
          <a:ext cx="7142514" cy="1586762"/>
        </p:xfrm>
        <a:graphic>
          <a:graphicData uri="http://schemas.openxmlformats.org/drawingml/2006/table">
            <a:tbl>
              <a:tblPr firstRow="1" bandRow="1">
                <a:tableStyleId>{5C22544A-7EE6-4342-B048-85BDC9FD1C3A}</a:tableStyleId>
              </a:tblPr>
              <a:tblGrid>
                <a:gridCol w="1102057">
                  <a:extLst>
                    <a:ext uri="{9D8B030D-6E8A-4147-A177-3AD203B41FA5}">
                      <a16:colId xmlns:a16="http://schemas.microsoft.com/office/drawing/2014/main" val="3765811811"/>
                    </a:ext>
                  </a:extLst>
                </a:gridCol>
                <a:gridCol w="1333094">
                  <a:extLst>
                    <a:ext uri="{9D8B030D-6E8A-4147-A177-3AD203B41FA5}">
                      <a16:colId xmlns:a16="http://schemas.microsoft.com/office/drawing/2014/main" val="1937857291"/>
                    </a:ext>
                  </a:extLst>
                </a:gridCol>
                <a:gridCol w="921751">
                  <a:extLst>
                    <a:ext uri="{9D8B030D-6E8A-4147-A177-3AD203B41FA5}">
                      <a16:colId xmlns:a16="http://schemas.microsoft.com/office/drawing/2014/main" val="1138262296"/>
                    </a:ext>
                  </a:extLst>
                </a:gridCol>
                <a:gridCol w="921751">
                  <a:extLst>
                    <a:ext uri="{9D8B030D-6E8A-4147-A177-3AD203B41FA5}">
                      <a16:colId xmlns:a16="http://schemas.microsoft.com/office/drawing/2014/main" val="2038270123"/>
                    </a:ext>
                  </a:extLst>
                </a:gridCol>
                <a:gridCol w="921751">
                  <a:extLst>
                    <a:ext uri="{9D8B030D-6E8A-4147-A177-3AD203B41FA5}">
                      <a16:colId xmlns:a16="http://schemas.microsoft.com/office/drawing/2014/main" val="2342136930"/>
                    </a:ext>
                  </a:extLst>
                </a:gridCol>
                <a:gridCol w="921751">
                  <a:extLst>
                    <a:ext uri="{9D8B030D-6E8A-4147-A177-3AD203B41FA5}">
                      <a16:colId xmlns:a16="http://schemas.microsoft.com/office/drawing/2014/main" val="1645121132"/>
                    </a:ext>
                  </a:extLst>
                </a:gridCol>
                <a:gridCol w="1020359">
                  <a:extLst>
                    <a:ext uri="{9D8B030D-6E8A-4147-A177-3AD203B41FA5}">
                      <a16:colId xmlns:a16="http://schemas.microsoft.com/office/drawing/2014/main" val="3439124826"/>
                    </a:ext>
                  </a:extLst>
                </a:gridCol>
              </a:tblGrid>
              <a:tr h="626542">
                <a:tc>
                  <a:txBody>
                    <a:bodyPr/>
                    <a:lstStyle/>
                    <a:p>
                      <a:endParaRPr lang="nl-NL" sz="1600" b="0" dirty="0">
                        <a:solidFill>
                          <a:schemeClr val="tx1"/>
                        </a:solidFill>
                        <a:latin typeface="Flanders Art Sans Medium" panose="020B0604020202020204" charset="0"/>
                      </a:endParaRPr>
                    </a:p>
                  </a:txBody>
                  <a:tcPr>
                    <a:solidFill>
                      <a:srgbClr val="FFF010"/>
                    </a:solidFill>
                  </a:tcPr>
                </a:tc>
                <a:tc>
                  <a:txBody>
                    <a:bodyPr/>
                    <a:lstStyle/>
                    <a:p>
                      <a:pPr algn="ctr" fontAlgn="ctr"/>
                      <a:r>
                        <a:rPr lang="nl-NL" sz="1200" b="1" i="0" u="none" strike="noStrike" dirty="0">
                          <a:solidFill>
                            <a:schemeClr val="tx1"/>
                          </a:solidFill>
                          <a:effectLst/>
                          <a:latin typeface="FlandersArtSans-Medium" panose="00000600000000000000" charset="0"/>
                        </a:rPr>
                        <a:t>Brussels Gewest</a:t>
                      </a:r>
                    </a:p>
                  </a:txBody>
                  <a:tcPr marL="7620" marR="7620" marT="7620" marB="0" anchor="ctr">
                    <a:solidFill>
                      <a:srgbClr val="FFF010"/>
                    </a:solidFill>
                  </a:tcPr>
                </a:tc>
                <a:tc>
                  <a:txBody>
                    <a:bodyPr/>
                    <a:lstStyle/>
                    <a:p>
                      <a:pPr algn="ctr" fontAlgn="ctr"/>
                      <a:r>
                        <a:rPr lang="nl-NL" sz="1200" b="1" i="0" u="none" strike="noStrike" dirty="0">
                          <a:solidFill>
                            <a:schemeClr val="tx1"/>
                          </a:solidFill>
                          <a:effectLst/>
                          <a:latin typeface="FlandersArtSans-Medium" panose="00000600000000000000" charset="0"/>
                        </a:rPr>
                        <a:t>Antwerpen</a:t>
                      </a:r>
                    </a:p>
                  </a:txBody>
                  <a:tcPr marL="7620" marR="7620" marT="7620" marB="0" anchor="ctr">
                    <a:solidFill>
                      <a:srgbClr val="FFF010"/>
                    </a:solidFill>
                  </a:tcPr>
                </a:tc>
                <a:tc>
                  <a:txBody>
                    <a:bodyPr/>
                    <a:lstStyle/>
                    <a:p>
                      <a:pPr algn="ctr" fontAlgn="ctr"/>
                      <a:r>
                        <a:rPr lang="nl-NL" sz="1200" b="1" i="0" u="none" strike="noStrike">
                          <a:solidFill>
                            <a:schemeClr val="tx1"/>
                          </a:solidFill>
                          <a:effectLst/>
                          <a:latin typeface="FlandersArtSans-Medium" panose="00000600000000000000" charset="0"/>
                        </a:rPr>
                        <a:t>Vlaams-Brabant</a:t>
                      </a:r>
                    </a:p>
                  </a:txBody>
                  <a:tcPr marL="7620" marR="7620" marT="7620" marB="0" anchor="ctr">
                    <a:solidFill>
                      <a:srgbClr val="FFF010"/>
                    </a:solidFill>
                  </a:tcPr>
                </a:tc>
                <a:tc>
                  <a:txBody>
                    <a:bodyPr/>
                    <a:lstStyle/>
                    <a:p>
                      <a:pPr algn="ctr" fontAlgn="ctr"/>
                      <a:r>
                        <a:rPr lang="nl-NL" sz="1200" b="1" i="0" u="none" strike="noStrike" dirty="0">
                          <a:solidFill>
                            <a:schemeClr val="tx1"/>
                          </a:solidFill>
                          <a:effectLst/>
                          <a:latin typeface="FlandersArtSans-Medium" panose="00000600000000000000" charset="0"/>
                        </a:rPr>
                        <a:t>West-Vlaanderen</a:t>
                      </a:r>
                    </a:p>
                  </a:txBody>
                  <a:tcPr marL="7620" marR="7620" marT="7620" marB="0" anchor="ctr">
                    <a:solidFill>
                      <a:srgbClr val="FFF010"/>
                    </a:solidFill>
                  </a:tcPr>
                </a:tc>
                <a:tc>
                  <a:txBody>
                    <a:bodyPr/>
                    <a:lstStyle/>
                    <a:p>
                      <a:pPr algn="ctr" fontAlgn="ctr"/>
                      <a:r>
                        <a:rPr lang="nl-NL" sz="1200" b="1" i="0" u="none" strike="noStrike" dirty="0">
                          <a:solidFill>
                            <a:schemeClr val="tx1"/>
                          </a:solidFill>
                          <a:effectLst/>
                          <a:latin typeface="FlandersArtSans-Medium" panose="00000600000000000000" charset="0"/>
                        </a:rPr>
                        <a:t>Oost-Vlaanderen</a:t>
                      </a:r>
                    </a:p>
                  </a:txBody>
                  <a:tcPr marL="7620" marR="7620" marT="7620" marB="0" anchor="ctr">
                    <a:solidFill>
                      <a:srgbClr val="FFF010"/>
                    </a:solidFill>
                  </a:tcPr>
                </a:tc>
                <a:tc>
                  <a:txBody>
                    <a:bodyPr/>
                    <a:lstStyle/>
                    <a:p>
                      <a:pPr algn="ctr" fontAlgn="ctr"/>
                      <a:r>
                        <a:rPr lang="nl-NL" sz="1200" b="1" i="0" u="none" strike="noStrike" dirty="0">
                          <a:solidFill>
                            <a:schemeClr val="tx1"/>
                          </a:solidFill>
                          <a:effectLst/>
                          <a:latin typeface="FlandersArtSans-Medium" panose="00000600000000000000" charset="0"/>
                        </a:rPr>
                        <a:t>Limburg</a:t>
                      </a:r>
                    </a:p>
                  </a:txBody>
                  <a:tcPr marL="7620" marR="7620" marT="7620" marB="0" anchor="ctr">
                    <a:solidFill>
                      <a:srgbClr val="FFF010"/>
                    </a:solidFill>
                  </a:tcPr>
                </a:tc>
                <a:extLst>
                  <a:ext uri="{0D108BD9-81ED-4DB2-BD59-A6C34878D82A}">
                    <a16:rowId xmlns:a16="http://schemas.microsoft.com/office/drawing/2014/main" val="4226952976"/>
                  </a:ext>
                </a:extLst>
              </a:tr>
              <a:tr h="240055">
                <a:tc>
                  <a:txBody>
                    <a:bodyPr/>
                    <a:lstStyle/>
                    <a:p>
                      <a:pPr algn="ctr" fontAlgn="ctr"/>
                      <a:r>
                        <a:rPr lang="en-US" sz="1400" b="0" i="0" u="none" strike="noStrike" dirty="0">
                          <a:solidFill>
                            <a:schemeClr val="tx1"/>
                          </a:solidFill>
                          <a:effectLst/>
                          <a:latin typeface="Flanders Art Sans Medium" panose="020B0604020202020204" charset="0"/>
                        </a:rPr>
                        <a:t>Meer</a:t>
                      </a:r>
                    </a:p>
                  </a:txBody>
                  <a:tcPr marL="9525" marR="9525" marT="9525" marB="0" anchor="ctr">
                    <a:solidFill>
                      <a:srgbClr val="FFF010"/>
                    </a:solidFill>
                  </a:tcPr>
                </a:tc>
                <a:tc>
                  <a:txBody>
                    <a:bodyPr/>
                    <a:lstStyle/>
                    <a:p>
                      <a:pPr algn="ctr" fontAlgn="ctr"/>
                      <a:r>
                        <a:rPr lang="en-BE" sz="1200" b="0" i="0" u="none" strike="noStrike" dirty="0">
                          <a:solidFill>
                            <a:schemeClr val="tx1"/>
                          </a:solidFill>
                          <a:effectLst/>
                          <a:latin typeface="FlandersArtSans-Regular" panose="020B0604020202020204" charset="0"/>
                        </a:rPr>
                        <a:t>6,4%</a:t>
                      </a:r>
                    </a:p>
                  </a:txBody>
                  <a:tcPr marL="7620" marR="7620" marT="7620" marB="0" anchor="ctr">
                    <a:solidFill>
                      <a:srgbClr val="F2F2F2"/>
                    </a:solidFill>
                  </a:tcPr>
                </a:tc>
                <a:tc>
                  <a:txBody>
                    <a:bodyPr/>
                    <a:lstStyle/>
                    <a:p>
                      <a:pPr algn="ctr" fontAlgn="ctr"/>
                      <a:r>
                        <a:rPr lang="nl-NL" sz="1200" b="0" i="0" u="none" strike="noStrike" dirty="0">
                          <a:solidFill>
                            <a:schemeClr val="tx1"/>
                          </a:solidFill>
                          <a:effectLst/>
                          <a:latin typeface="FlandersArtSans-Regular" panose="020B0604020202020204" charset="0"/>
                        </a:rPr>
                        <a:t>21.4% A</a:t>
                      </a:r>
                    </a:p>
                  </a:txBody>
                  <a:tcPr marL="7620" marR="7620" marT="7620" marB="0" anchor="ctr">
                    <a:solidFill>
                      <a:srgbClr val="7F7F7F"/>
                    </a:solidFill>
                  </a:tcPr>
                </a:tc>
                <a:tc>
                  <a:txBody>
                    <a:bodyPr/>
                    <a:lstStyle/>
                    <a:p>
                      <a:pPr algn="ctr" fontAlgn="ctr"/>
                      <a:r>
                        <a:rPr lang="nl-NL" sz="1200" b="0" i="0" u="none" strike="noStrike" dirty="0">
                          <a:solidFill>
                            <a:schemeClr val="tx1"/>
                          </a:solidFill>
                          <a:effectLst/>
                          <a:latin typeface="FlandersArtSans-Regular" panose="020B0604020202020204" charset="0"/>
                        </a:rPr>
                        <a:t>29.9% A</a:t>
                      </a:r>
                    </a:p>
                  </a:txBody>
                  <a:tcPr marL="7620" marR="7620" marT="7620" marB="0" anchor="ctr">
                    <a:solidFill>
                      <a:srgbClr val="7F7F7F"/>
                    </a:solidFill>
                  </a:tcPr>
                </a:tc>
                <a:tc>
                  <a:txBody>
                    <a:bodyPr/>
                    <a:lstStyle/>
                    <a:p>
                      <a:pPr algn="ctr" fontAlgn="ctr"/>
                      <a:r>
                        <a:rPr lang="nl-NL" sz="1200" b="0" i="0" u="none" strike="noStrike" dirty="0">
                          <a:solidFill>
                            <a:schemeClr val="tx1"/>
                          </a:solidFill>
                          <a:effectLst/>
                          <a:latin typeface="FlandersArtSans-Regular" panose="020B0604020202020204" charset="0"/>
                        </a:rPr>
                        <a:t>21.1% A</a:t>
                      </a:r>
                    </a:p>
                  </a:txBody>
                  <a:tcPr marL="7620" marR="7620" marT="7620" marB="0" anchor="ctr">
                    <a:solidFill>
                      <a:srgbClr val="7F7F7F"/>
                    </a:solidFill>
                  </a:tcPr>
                </a:tc>
                <a:tc>
                  <a:txBody>
                    <a:bodyPr/>
                    <a:lstStyle/>
                    <a:p>
                      <a:pPr algn="ctr" fontAlgn="ctr"/>
                      <a:r>
                        <a:rPr lang="nl-NL" sz="1200" b="0" i="0" u="none" strike="noStrike" dirty="0">
                          <a:solidFill>
                            <a:schemeClr val="tx1"/>
                          </a:solidFill>
                          <a:effectLst/>
                          <a:latin typeface="FlandersArtSans-Regular" panose="020B0604020202020204" charset="0"/>
                        </a:rPr>
                        <a:t>21.5% A</a:t>
                      </a:r>
                    </a:p>
                  </a:txBody>
                  <a:tcPr marL="7620" marR="7620" marT="7620" marB="0" anchor="ctr">
                    <a:solidFill>
                      <a:srgbClr val="7F7F7F"/>
                    </a:solidFill>
                  </a:tcPr>
                </a:tc>
                <a:tc>
                  <a:txBody>
                    <a:bodyPr/>
                    <a:lstStyle/>
                    <a:p>
                      <a:pPr algn="ctr" fontAlgn="ctr"/>
                      <a:r>
                        <a:rPr lang="nl-NL" sz="1200" b="0" i="0" u="none" strike="noStrike" dirty="0">
                          <a:solidFill>
                            <a:schemeClr val="tx1"/>
                          </a:solidFill>
                          <a:effectLst/>
                          <a:latin typeface="FlandersArtSans-Regular" panose="020B0604020202020204" charset="0"/>
                        </a:rPr>
                        <a:t>26.0% A</a:t>
                      </a:r>
                    </a:p>
                  </a:txBody>
                  <a:tcPr marL="7620" marR="7620" marT="7620" marB="0" anchor="ctr">
                    <a:solidFill>
                      <a:srgbClr val="7F7F7F"/>
                    </a:solidFill>
                  </a:tcPr>
                </a:tc>
                <a:extLst>
                  <a:ext uri="{0D108BD9-81ED-4DB2-BD59-A6C34878D82A}">
                    <a16:rowId xmlns:a16="http://schemas.microsoft.com/office/drawing/2014/main" val="2224046175"/>
                  </a:ext>
                </a:extLst>
              </a:tr>
              <a:tr h="240055">
                <a:tc>
                  <a:txBody>
                    <a:bodyPr/>
                    <a:lstStyle/>
                    <a:p>
                      <a:pPr algn="ctr" fontAlgn="ctr"/>
                      <a:r>
                        <a:rPr lang="en-US" sz="1400" b="0" i="0" u="none" strike="noStrike" dirty="0" err="1">
                          <a:solidFill>
                            <a:schemeClr val="tx1"/>
                          </a:solidFill>
                          <a:effectLst/>
                          <a:latin typeface="Flanders Art Sans Medium" panose="020B0604020202020204" charset="0"/>
                        </a:rPr>
                        <a:t>Evenveel</a:t>
                      </a:r>
                      <a:endParaRPr lang="en-US" sz="1400" b="0" i="0" u="none" strike="noStrike" dirty="0">
                        <a:solidFill>
                          <a:schemeClr val="tx1"/>
                        </a:solidFill>
                        <a:effectLst/>
                        <a:latin typeface="Flanders Art Sans Medium" panose="020B0604020202020204" charset="0"/>
                      </a:endParaRPr>
                    </a:p>
                  </a:txBody>
                  <a:tcPr marL="9525" marR="9525" marT="9525" marB="0" anchor="ctr">
                    <a:solidFill>
                      <a:srgbClr val="FFF010"/>
                    </a:solidFill>
                  </a:tcPr>
                </a:tc>
                <a:tc>
                  <a:txBody>
                    <a:bodyPr/>
                    <a:lstStyle/>
                    <a:p>
                      <a:pPr algn="ctr" fontAlgn="ctr"/>
                      <a:r>
                        <a:rPr lang="en-BE" sz="1200" b="0" i="0" u="none" strike="noStrike" dirty="0">
                          <a:solidFill>
                            <a:schemeClr val="tx1"/>
                          </a:solidFill>
                          <a:effectLst/>
                          <a:latin typeface="FlandersArtSans-Regular" panose="020B0604020202020204" charset="0"/>
                        </a:rPr>
                        <a:t>45,1%</a:t>
                      </a:r>
                    </a:p>
                  </a:txBody>
                  <a:tcPr marL="7620" marR="7620" marT="7620" marB="0" anchor="ctr">
                    <a:solidFill>
                      <a:srgbClr val="F2F2F2"/>
                    </a:solidFill>
                  </a:tcPr>
                </a:tc>
                <a:tc>
                  <a:txBody>
                    <a:bodyPr/>
                    <a:lstStyle/>
                    <a:p>
                      <a:pPr algn="ctr" fontAlgn="ctr"/>
                      <a:r>
                        <a:rPr lang="en-BE" sz="1200" b="0" i="0" u="none" strike="noStrike" dirty="0">
                          <a:solidFill>
                            <a:schemeClr val="tx1"/>
                          </a:solidFill>
                          <a:effectLst/>
                          <a:latin typeface="FlandersArtSans-Regular" panose="020B0604020202020204" charset="0"/>
                        </a:rPr>
                        <a:t>50,5%</a:t>
                      </a:r>
                    </a:p>
                  </a:txBody>
                  <a:tcPr marL="7620" marR="7620" marT="7620" marB="0" anchor="ctr">
                    <a:solidFill>
                      <a:srgbClr val="F2F2F2"/>
                    </a:solidFill>
                  </a:tcPr>
                </a:tc>
                <a:tc>
                  <a:txBody>
                    <a:bodyPr/>
                    <a:lstStyle/>
                    <a:p>
                      <a:pPr algn="ctr" fontAlgn="ctr"/>
                      <a:r>
                        <a:rPr lang="en-BE" sz="1200" b="0" i="0" u="none" strike="noStrike">
                          <a:solidFill>
                            <a:schemeClr val="tx1"/>
                          </a:solidFill>
                          <a:effectLst/>
                          <a:latin typeface="FlandersArtSans-Regular" panose="020B0604020202020204" charset="0"/>
                        </a:rPr>
                        <a:t>40,3%</a:t>
                      </a:r>
                    </a:p>
                  </a:txBody>
                  <a:tcPr marL="7620" marR="7620" marT="7620" marB="0" anchor="ctr">
                    <a:solidFill>
                      <a:srgbClr val="F2F2F2"/>
                    </a:solidFill>
                  </a:tcPr>
                </a:tc>
                <a:tc>
                  <a:txBody>
                    <a:bodyPr/>
                    <a:lstStyle/>
                    <a:p>
                      <a:pPr algn="ctr" fontAlgn="ctr"/>
                      <a:r>
                        <a:rPr lang="en-BE" sz="1200" b="0" i="0" u="none" strike="noStrike">
                          <a:solidFill>
                            <a:schemeClr val="tx1"/>
                          </a:solidFill>
                          <a:effectLst/>
                          <a:latin typeface="FlandersArtSans-Regular" panose="020B0604020202020204" charset="0"/>
                        </a:rPr>
                        <a:t>46,1%</a:t>
                      </a:r>
                    </a:p>
                  </a:txBody>
                  <a:tcPr marL="7620" marR="7620" marT="7620" marB="0" anchor="ctr">
                    <a:solidFill>
                      <a:srgbClr val="F2F2F2"/>
                    </a:solidFill>
                  </a:tcPr>
                </a:tc>
                <a:tc>
                  <a:txBody>
                    <a:bodyPr/>
                    <a:lstStyle/>
                    <a:p>
                      <a:pPr algn="ctr" fontAlgn="ctr"/>
                      <a:r>
                        <a:rPr lang="en-BE" sz="1200" b="0" i="0" u="none" strike="noStrike">
                          <a:solidFill>
                            <a:schemeClr val="tx1"/>
                          </a:solidFill>
                          <a:effectLst/>
                          <a:latin typeface="FlandersArtSans-Regular" panose="020B0604020202020204" charset="0"/>
                        </a:rPr>
                        <a:t>50,2%</a:t>
                      </a:r>
                    </a:p>
                  </a:txBody>
                  <a:tcPr marL="7620" marR="7620" marT="7620" marB="0" anchor="ctr">
                    <a:solidFill>
                      <a:srgbClr val="F2F2F2"/>
                    </a:solidFill>
                  </a:tcPr>
                </a:tc>
                <a:tc>
                  <a:txBody>
                    <a:bodyPr/>
                    <a:lstStyle/>
                    <a:p>
                      <a:pPr algn="ctr" fontAlgn="ctr"/>
                      <a:r>
                        <a:rPr lang="en-BE" sz="1200" b="0" i="0" u="none" strike="noStrike">
                          <a:solidFill>
                            <a:schemeClr val="tx1"/>
                          </a:solidFill>
                          <a:effectLst/>
                          <a:latin typeface="FlandersArtSans-Regular" panose="020B0604020202020204" charset="0"/>
                        </a:rPr>
                        <a:t>44,6%</a:t>
                      </a:r>
                    </a:p>
                  </a:txBody>
                  <a:tcPr marL="7620" marR="7620" marT="7620" marB="0" anchor="ctr">
                    <a:solidFill>
                      <a:srgbClr val="F2F2F2"/>
                    </a:solidFill>
                  </a:tcPr>
                </a:tc>
                <a:extLst>
                  <a:ext uri="{0D108BD9-81ED-4DB2-BD59-A6C34878D82A}">
                    <a16:rowId xmlns:a16="http://schemas.microsoft.com/office/drawing/2014/main" val="645869806"/>
                  </a:ext>
                </a:extLst>
              </a:tr>
              <a:tr h="240055">
                <a:tc>
                  <a:txBody>
                    <a:bodyPr/>
                    <a:lstStyle/>
                    <a:p>
                      <a:pPr algn="ctr" fontAlgn="ctr"/>
                      <a:r>
                        <a:rPr lang="en-US" sz="1400" b="0" i="0" u="none" strike="noStrike" dirty="0">
                          <a:solidFill>
                            <a:schemeClr val="tx1"/>
                          </a:solidFill>
                          <a:effectLst/>
                          <a:latin typeface="Flanders Art Sans Medium" panose="020B0604020202020204" charset="0"/>
                        </a:rPr>
                        <a:t>Minder</a:t>
                      </a:r>
                    </a:p>
                  </a:txBody>
                  <a:tcPr marL="9525" marR="9525" marT="9525" marB="0" anchor="ctr">
                    <a:solidFill>
                      <a:srgbClr val="FFF010"/>
                    </a:solidFill>
                  </a:tcPr>
                </a:tc>
                <a:tc>
                  <a:txBody>
                    <a:bodyPr/>
                    <a:lstStyle/>
                    <a:p>
                      <a:pPr algn="ctr" fontAlgn="ctr"/>
                      <a:r>
                        <a:rPr lang="nl-NL" sz="1200" b="0" i="0" u="none" strike="noStrike" dirty="0">
                          <a:solidFill>
                            <a:schemeClr val="tx1"/>
                          </a:solidFill>
                          <a:effectLst/>
                          <a:latin typeface="FlandersArtSans-Regular" panose="020B0604020202020204" charset="0"/>
                        </a:rPr>
                        <a:t>28.4% B C E F I</a:t>
                      </a:r>
                    </a:p>
                  </a:txBody>
                  <a:tcPr marL="7620" marR="7620" marT="7620" marB="0" anchor="ctr">
                    <a:solidFill>
                      <a:srgbClr val="7F7F7F"/>
                    </a:solidFill>
                  </a:tcPr>
                </a:tc>
                <a:tc>
                  <a:txBody>
                    <a:bodyPr/>
                    <a:lstStyle/>
                    <a:p>
                      <a:pPr algn="ctr" fontAlgn="ctr"/>
                      <a:r>
                        <a:rPr lang="en-BE" sz="1200" b="0" i="0" u="none" strike="noStrike" dirty="0">
                          <a:solidFill>
                            <a:schemeClr val="tx1"/>
                          </a:solidFill>
                          <a:effectLst/>
                          <a:latin typeface="FlandersArtSans-Regular" panose="020B0604020202020204" charset="0"/>
                        </a:rPr>
                        <a:t>8,6%</a:t>
                      </a:r>
                    </a:p>
                  </a:txBody>
                  <a:tcPr marL="7620" marR="7620" marT="7620" marB="0" anchor="ctr">
                    <a:solidFill>
                      <a:srgbClr val="F2F2F2"/>
                    </a:solidFill>
                  </a:tcPr>
                </a:tc>
                <a:tc>
                  <a:txBody>
                    <a:bodyPr/>
                    <a:lstStyle/>
                    <a:p>
                      <a:pPr algn="ctr" fontAlgn="ctr"/>
                      <a:r>
                        <a:rPr lang="en-BE" sz="1200" b="0" i="0" u="none" strike="noStrike" dirty="0">
                          <a:solidFill>
                            <a:schemeClr val="tx1"/>
                          </a:solidFill>
                          <a:effectLst/>
                          <a:latin typeface="FlandersArtSans-Regular" panose="020B0604020202020204" charset="0"/>
                        </a:rPr>
                        <a:t>5,6%</a:t>
                      </a:r>
                    </a:p>
                  </a:txBody>
                  <a:tcPr marL="7620" marR="7620" marT="7620" marB="0" anchor="ctr">
                    <a:solidFill>
                      <a:srgbClr val="F2F2F2"/>
                    </a:solidFill>
                  </a:tcPr>
                </a:tc>
                <a:tc>
                  <a:txBody>
                    <a:bodyPr/>
                    <a:lstStyle/>
                    <a:p>
                      <a:pPr algn="ctr" fontAlgn="ctr"/>
                      <a:r>
                        <a:rPr lang="nl-NL" sz="1200" b="0" i="0" u="none" strike="noStrike" dirty="0">
                          <a:solidFill>
                            <a:schemeClr val="tx1"/>
                          </a:solidFill>
                          <a:effectLst/>
                          <a:latin typeface="FlandersArtSans-Regular" panose="020B0604020202020204" charset="0"/>
                        </a:rPr>
                        <a:t>13.9% C</a:t>
                      </a:r>
                    </a:p>
                  </a:txBody>
                  <a:tcPr marL="7620" marR="7620" marT="7620" marB="0" anchor="ctr">
                    <a:solidFill>
                      <a:srgbClr val="7F7F7F"/>
                    </a:solidFill>
                  </a:tcPr>
                </a:tc>
                <a:tc>
                  <a:txBody>
                    <a:bodyPr/>
                    <a:lstStyle/>
                    <a:p>
                      <a:pPr algn="ctr" fontAlgn="ctr"/>
                      <a:r>
                        <a:rPr lang="en-BE" sz="1200" b="0" i="0" u="none" strike="noStrike" dirty="0">
                          <a:solidFill>
                            <a:schemeClr val="tx1"/>
                          </a:solidFill>
                          <a:effectLst/>
                          <a:latin typeface="FlandersArtSans-Regular" panose="020B0604020202020204" charset="0"/>
                        </a:rPr>
                        <a:t>7,5%</a:t>
                      </a:r>
                    </a:p>
                  </a:txBody>
                  <a:tcPr marL="7620" marR="7620" marT="7620" marB="0" anchor="ctr">
                    <a:solidFill>
                      <a:srgbClr val="F2F2F2"/>
                    </a:solidFill>
                  </a:tcPr>
                </a:tc>
                <a:tc>
                  <a:txBody>
                    <a:bodyPr/>
                    <a:lstStyle/>
                    <a:p>
                      <a:pPr algn="ctr" fontAlgn="ctr"/>
                      <a:r>
                        <a:rPr lang="en-BE" sz="1200" b="0" i="0" u="none" strike="noStrike">
                          <a:solidFill>
                            <a:schemeClr val="tx1"/>
                          </a:solidFill>
                          <a:effectLst/>
                          <a:latin typeface="FlandersArtSans-Regular" panose="020B0604020202020204" charset="0"/>
                        </a:rPr>
                        <a:t>8,5%</a:t>
                      </a:r>
                    </a:p>
                  </a:txBody>
                  <a:tcPr marL="7620" marR="7620" marT="7620" marB="0" anchor="ctr">
                    <a:solidFill>
                      <a:srgbClr val="F2F2F2"/>
                    </a:solidFill>
                  </a:tcPr>
                </a:tc>
                <a:extLst>
                  <a:ext uri="{0D108BD9-81ED-4DB2-BD59-A6C34878D82A}">
                    <a16:rowId xmlns:a16="http://schemas.microsoft.com/office/drawing/2014/main" val="2453982398"/>
                  </a:ext>
                </a:extLst>
              </a:tr>
              <a:tr h="240055">
                <a:tc>
                  <a:txBody>
                    <a:bodyPr/>
                    <a:lstStyle/>
                    <a:p>
                      <a:pPr algn="ctr" fontAlgn="ctr"/>
                      <a:r>
                        <a:rPr lang="en-US" sz="1400" b="0" i="0" u="none" strike="noStrike" dirty="0" err="1">
                          <a:solidFill>
                            <a:schemeClr val="tx1"/>
                          </a:solidFill>
                          <a:effectLst/>
                          <a:latin typeface="Flanders Art Sans Medium" panose="020B0604020202020204" charset="0"/>
                        </a:rPr>
                        <a:t>Geen</a:t>
                      </a:r>
                      <a:r>
                        <a:rPr lang="en-US" sz="1400" b="0" i="0" u="none" strike="noStrike" dirty="0">
                          <a:solidFill>
                            <a:schemeClr val="tx1"/>
                          </a:solidFill>
                          <a:effectLst/>
                          <a:latin typeface="Flanders Art Sans Medium" panose="020B0604020202020204" charset="0"/>
                        </a:rPr>
                        <a:t> </a:t>
                      </a:r>
                      <a:r>
                        <a:rPr lang="en-US" sz="1400" b="0" i="0" u="none" strike="noStrike" dirty="0" err="1">
                          <a:solidFill>
                            <a:schemeClr val="tx1"/>
                          </a:solidFill>
                          <a:effectLst/>
                          <a:latin typeface="Flanders Art Sans Medium" panose="020B0604020202020204" charset="0"/>
                        </a:rPr>
                        <a:t>mening</a:t>
                      </a:r>
                      <a:endParaRPr lang="en-US" sz="1400" b="0" i="0" u="none" strike="noStrike" dirty="0">
                        <a:solidFill>
                          <a:schemeClr val="tx1"/>
                        </a:solidFill>
                        <a:effectLst/>
                        <a:latin typeface="Flanders Art Sans Medium" panose="020B0604020202020204" charset="0"/>
                      </a:endParaRPr>
                    </a:p>
                  </a:txBody>
                  <a:tcPr marL="9525" marR="9525" marT="9525" marB="0" anchor="ctr">
                    <a:solidFill>
                      <a:srgbClr val="FFF010"/>
                    </a:solidFill>
                  </a:tcPr>
                </a:tc>
                <a:tc>
                  <a:txBody>
                    <a:bodyPr/>
                    <a:lstStyle/>
                    <a:p>
                      <a:pPr algn="ctr" fontAlgn="ctr"/>
                      <a:r>
                        <a:rPr lang="en-BE" sz="1200" b="0" i="0" u="none" strike="noStrike">
                          <a:solidFill>
                            <a:schemeClr val="tx1"/>
                          </a:solidFill>
                          <a:effectLst/>
                          <a:latin typeface="FlandersArtSans-Regular" panose="020B0604020202020204" charset="0"/>
                        </a:rPr>
                        <a:t>20,2%</a:t>
                      </a:r>
                    </a:p>
                  </a:txBody>
                  <a:tcPr marL="7620" marR="7620" marT="7620" marB="0" anchor="ctr">
                    <a:solidFill>
                      <a:srgbClr val="F2F2F2"/>
                    </a:solidFill>
                  </a:tcPr>
                </a:tc>
                <a:tc>
                  <a:txBody>
                    <a:bodyPr/>
                    <a:lstStyle/>
                    <a:p>
                      <a:pPr algn="ctr" fontAlgn="ctr"/>
                      <a:r>
                        <a:rPr lang="en-BE" sz="1200" b="0" i="0" u="none" strike="noStrike">
                          <a:solidFill>
                            <a:schemeClr val="tx1"/>
                          </a:solidFill>
                          <a:effectLst/>
                          <a:latin typeface="FlandersArtSans-Regular" panose="020B0604020202020204" charset="0"/>
                        </a:rPr>
                        <a:t>19,5%</a:t>
                      </a:r>
                    </a:p>
                  </a:txBody>
                  <a:tcPr marL="7620" marR="7620" marT="7620" marB="0" anchor="ctr">
                    <a:solidFill>
                      <a:srgbClr val="F2F2F2"/>
                    </a:solidFill>
                  </a:tcPr>
                </a:tc>
                <a:tc>
                  <a:txBody>
                    <a:bodyPr/>
                    <a:lstStyle/>
                    <a:p>
                      <a:pPr algn="ctr" fontAlgn="ctr"/>
                      <a:r>
                        <a:rPr lang="en-BE" sz="1200" b="0" i="0" u="none" strike="noStrike">
                          <a:solidFill>
                            <a:schemeClr val="tx1"/>
                          </a:solidFill>
                          <a:effectLst/>
                          <a:latin typeface="FlandersArtSans-Regular" panose="020B0604020202020204" charset="0"/>
                        </a:rPr>
                        <a:t>24,2%</a:t>
                      </a:r>
                    </a:p>
                  </a:txBody>
                  <a:tcPr marL="7620" marR="7620" marT="7620" marB="0" anchor="ctr">
                    <a:solidFill>
                      <a:srgbClr val="F2F2F2"/>
                    </a:solidFill>
                  </a:tcPr>
                </a:tc>
                <a:tc>
                  <a:txBody>
                    <a:bodyPr/>
                    <a:lstStyle/>
                    <a:p>
                      <a:pPr algn="ctr" fontAlgn="ctr"/>
                      <a:r>
                        <a:rPr lang="en-BE" sz="1200" b="0" i="0" u="none" strike="noStrike" dirty="0">
                          <a:solidFill>
                            <a:schemeClr val="tx1"/>
                          </a:solidFill>
                          <a:effectLst/>
                          <a:latin typeface="FlandersArtSans-Regular" panose="020B0604020202020204" charset="0"/>
                        </a:rPr>
                        <a:t>19,0%</a:t>
                      </a:r>
                    </a:p>
                  </a:txBody>
                  <a:tcPr marL="7620" marR="7620" marT="7620" marB="0" anchor="ctr">
                    <a:solidFill>
                      <a:srgbClr val="F2F2F2"/>
                    </a:solidFill>
                  </a:tcPr>
                </a:tc>
                <a:tc>
                  <a:txBody>
                    <a:bodyPr/>
                    <a:lstStyle/>
                    <a:p>
                      <a:pPr algn="ctr" fontAlgn="ctr"/>
                      <a:r>
                        <a:rPr lang="en-BE" sz="1200" b="0" i="0" u="none" strike="noStrike" dirty="0">
                          <a:solidFill>
                            <a:schemeClr val="tx1"/>
                          </a:solidFill>
                          <a:effectLst/>
                          <a:latin typeface="FlandersArtSans-Regular" panose="020B0604020202020204" charset="0"/>
                        </a:rPr>
                        <a:t>20,8%</a:t>
                      </a:r>
                    </a:p>
                  </a:txBody>
                  <a:tcPr marL="7620" marR="7620" marT="7620" marB="0" anchor="ctr">
                    <a:solidFill>
                      <a:srgbClr val="F2F2F2"/>
                    </a:solidFill>
                  </a:tcPr>
                </a:tc>
                <a:tc>
                  <a:txBody>
                    <a:bodyPr/>
                    <a:lstStyle/>
                    <a:p>
                      <a:pPr algn="ctr" fontAlgn="ctr"/>
                      <a:r>
                        <a:rPr lang="en-BE" sz="1200" b="0" i="0" u="none" strike="noStrike" dirty="0">
                          <a:solidFill>
                            <a:schemeClr val="tx1"/>
                          </a:solidFill>
                          <a:effectLst/>
                          <a:latin typeface="FlandersArtSans-Regular" panose="020B0604020202020204" charset="0"/>
                        </a:rPr>
                        <a:t>20,9%</a:t>
                      </a:r>
                    </a:p>
                  </a:txBody>
                  <a:tcPr marL="7620" marR="7620" marT="7620" marB="0" anchor="ctr">
                    <a:solidFill>
                      <a:srgbClr val="F2F2F2"/>
                    </a:solidFill>
                  </a:tcPr>
                </a:tc>
                <a:extLst>
                  <a:ext uri="{0D108BD9-81ED-4DB2-BD59-A6C34878D82A}">
                    <a16:rowId xmlns:a16="http://schemas.microsoft.com/office/drawing/2014/main" val="118858271"/>
                  </a:ext>
                </a:extLst>
              </a:tr>
            </a:tbl>
          </a:graphicData>
        </a:graphic>
      </p:graphicFrame>
    </p:spTree>
    <p:extLst>
      <p:ext uri="{BB962C8B-B14F-4D97-AF65-F5344CB8AC3E}">
        <p14:creationId xmlns:p14="http://schemas.microsoft.com/office/powerpoint/2010/main" val="205855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1396919" y="1207244"/>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Kent u Toerisme Vlaanderen? </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graphicFrame>
        <p:nvGraphicFramePr>
          <p:cNvPr id="9" name="Grafiek 8">
            <a:extLst>
              <a:ext uri="{FF2B5EF4-FFF2-40B4-BE49-F238E27FC236}">
                <a16:creationId xmlns:a16="http://schemas.microsoft.com/office/drawing/2014/main" id="{78BB2B8C-3BFF-45B1-9DBB-0B36A4503E56}"/>
              </a:ext>
            </a:extLst>
          </p:cNvPr>
          <p:cNvGraphicFramePr/>
          <p:nvPr>
            <p:extLst>
              <p:ext uri="{D42A27DB-BD31-4B8C-83A1-F6EECF244321}">
                <p14:modId xmlns:p14="http://schemas.microsoft.com/office/powerpoint/2010/main" val="2072655509"/>
              </p:ext>
            </p:extLst>
          </p:nvPr>
        </p:nvGraphicFramePr>
        <p:xfrm>
          <a:off x="180975" y="1711515"/>
          <a:ext cx="5915025" cy="1478333"/>
        </p:xfrm>
        <a:graphic>
          <a:graphicData uri="http://schemas.openxmlformats.org/drawingml/2006/chart">
            <c:chart xmlns:c="http://schemas.openxmlformats.org/drawingml/2006/chart" xmlns:r="http://schemas.openxmlformats.org/officeDocument/2006/relationships" r:id="rId2"/>
          </a:graphicData>
        </a:graphic>
      </p:graphicFrame>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2356741" y="3071158"/>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p>
        </p:txBody>
      </p:sp>
      <p:sp>
        <p:nvSpPr>
          <p:cNvPr id="2" name="Titel 1">
            <a:extLst>
              <a:ext uri="{FF2B5EF4-FFF2-40B4-BE49-F238E27FC236}">
                <a16:creationId xmlns:a16="http://schemas.microsoft.com/office/drawing/2014/main" id="{977CD727-5F38-7247-B5FA-F857493FA5B9}"/>
              </a:ext>
            </a:extLst>
          </p:cNvPr>
          <p:cNvSpPr txBox="1">
            <a:spLocks/>
          </p:cNvSpPr>
          <p:nvPr/>
        </p:nvSpPr>
        <p:spPr bwMode="auto">
          <a:xfrm>
            <a:off x="217283" y="188346"/>
            <a:ext cx="119747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cap="all" baseline="0">
                <a:solidFill>
                  <a:srgbClr val="37363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rPr>
              <a:t>Toerisme </a:t>
            </a:r>
            <a:r>
              <a:rPr kumimoji="0" lang="nl-NL" altLang="nl-BE" sz="2800" b="0" i="0" u="none" strike="noStrike" kern="1200" cap="all" spc="0" normalizeH="0" baseline="0" noProof="0" dirty="0" err="1">
                <a:ln>
                  <a:noFill/>
                </a:ln>
                <a:solidFill>
                  <a:prstClr val="black"/>
                </a:solidFill>
                <a:effectLst/>
                <a:uLnTx/>
                <a:uFillTx/>
                <a:latin typeface="FlandersArtSans-Medium" panose="00000600000000000000" pitchFamily="2" charset="0"/>
                <a:ea typeface="+mj-ea"/>
                <a:cs typeface="Arial" panose="020B0604020202020204" pitchFamily="34" charset="0"/>
              </a:rPr>
              <a:t>vlaanderen</a:t>
            </a:r>
            <a:endParaRPr kumimoji="0" lang="nl-NL" altLang="nl-BE" sz="2800" b="0" i="0" u="none" strike="noStrike" kern="1200" cap="all" spc="0" normalizeH="0" baseline="0" noProof="0" dirty="0">
              <a:ln>
                <a:noFill/>
              </a:ln>
              <a:solidFill>
                <a:prstClr val="black"/>
              </a:solidFill>
              <a:effectLst/>
              <a:uLnTx/>
              <a:uFillTx/>
              <a:latin typeface="FlandersArtSans-Medium" panose="00000600000000000000" pitchFamily="2" charset="0"/>
              <a:ea typeface="+mj-ea"/>
              <a:cs typeface="Arial" panose="020B0604020202020204" pitchFamily="34" charset="0"/>
            </a:endParaRPr>
          </a:p>
        </p:txBody>
      </p:sp>
      <p:graphicFrame>
        <p:nvGraphicFramePr>
          <p:cNvPr id="7" name="Grafiek 6">
            <a:extLst>
              <a:ext uri="{FF2B5EF4-FFF2-40B4-BE49-F238E27FC236}">
                <a16:creationId xmlns:a16="http://schemas.microsoft.com/office/drawing/2014/main" id="{1F6D9A4B-08F9-4919-B2CF-9B6343BEE6EC}"/>
              </a:ext>
            </a:extLst>
          </p:cNvPr>
          <p:cNvGraphicFramePr/>
          <p:nvPr>
            <p:extLst>
              <p:ext uri="{D42A27DB-BD31-4B8C-83A1-F6EECF244321}">
                <p14:modId xmlns:p14="http://schemas.microsoft.com/office/powerpoint/2010/main" val="2229593869"/>
              </p:ext>
            </p:extLst>
          </p:nvPr>
        </p:nvGraphicFramePr>
        <p:xfrm>
          <a:off x="180974" y="4435562"/>
          <a:ext cx="5915025" cy="1586684"/>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inhoud 2">
            <a:extLst>
              <a:ext uri="{FF2B5EF4-FFF2-40B4-BE49-F238E27FC236}">
                <a16:creationId xmlns:a16="http://schemas.microsoft.com/office/drawing/2014/main" id="{53895221-C733-4A63-A07D-A6594CFE57C5}"/>
              </a:ext>
            </a:extLst>
          </p:cNvPr>
          <p:cNvSpPr txBox="1">
            <a:spLocks/>
          </p:cNvSpPr>
          <p:nvPr/>
        </p:nvSpPr>
        <p:spPr bwMode="auto">
          <a:xfrm>
            <a:off x="1170303" y="3904387"/>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Weet u waar Toerisme Vlaanderen zich mee bezighoudt? </a:t>
            </a:r>
            <a:endParaRPr kumimoji="0" lang="nl-NL" altLang="nl-BE" sz="1800" b="0" i="1"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endParaRPr>
          </a:p>
        </p:txBody>
      </p:sp>
      <p:sp>
        <p:nvSpPr>
          <p:cNvPr id="11" name="Tijdelijke aanduiding voor tekst 10">
            <a:extLst>
              <a:ext uri="{FF2B5EF4-FFF2-40B4-BE49-F238E27FC236}">
                <a16:creationId xmlns:a16="http://schemas.microsoft.com/office/drawing/2014/main" id="{4D1E88BB-6488-42CD-A403-D3975C230075}"/>
              </a:ext>
            </a:extLst>
          </p:cNvPr>
          <p:cNvSpPr txBox="1">
            <a:spLocks/>
          </p:cNvSpPr>
          <p:nvPr/>
        </p:nvSpPr>
        <p:spPr>
          <a:xfrm>
            <a:off x="3138486" y="6072986"/>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Indien Ja, kennis Toerisme Vlaanderen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1235</a:t>
            </a:r>
          </a:p>
        </p:txBody>
      </p:sp>
    </p:spTree>
    <p:extLst>
      <p:ext uri="{BB962C8B-B14F-4D97-AF65-F5344CB8AC3E}">
        <p14:creationId xmlns:p14="http://schemas.microsoft.com/office/powerpoint/2010/main" val="51123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inhoud 6"/>
          <p:cNvSpPr txBox="1">
            <a:spLocks/>
          </p:cNvSpPr>
          <p:nvPr/>
        </p:nvSpPr>
        <p:spPr>
          <a:xfrm>
            <a:off x="1992173" y="846138"/>
            <a:ext cx="8424936" cy="475252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nl-NL" sz="2400" dirty="0">
              <a:solidFill>
                <a:srgbClr val="996633"/>
              </a:solidFill>
              <a:cs typeface="Aharoni" pitchFamily="2" charset="-79"/>
            </a:endParaRPr>
          </a:p>
        </p:txBody>
      </p:sp>
      <p:sp>
        <p:nvSpPr>
          <p:cNvPr id="7" name="Tijdelijke aanduiding voor inhoud 6">
            <a:extLst>
              <a:ext uri="{FF2B5EF4-FFF2-40B4-BE49-F238E27FC236}">
                <a16:creationId xmlns:a16="http://schemas.microsoft.com/office/drawing/2014/main" id="{F591517A-E14F-42ED-82B0-D00A47EF8D7C}"/>
              </a:ext>
            </a:extLst>
          </p:cNvPr>
          <p:cNvSpPr txBox="1">
            <a:spLocks/>
          </p:cNvSpPr>
          <p:nvPr/>
        </p:nvSpPr>
        <p:spPr>
          <a:xfrm>
            <a:off x="1085692" y="2524556"/>
            <a:ext cx="2475681"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NPS vakantiebestemming</a:t>
            </a:r>
          </a:p>
          <a:p>
            <a:pPr algn="l">
              <a:buClr>
                <a:schemeClr val="tx1"/>
              </a:buClr>
            </a:pPr>
            <a:r>
              <a:rPr lang="nl-BE" sz="1300" dirty="0">
                <a:solidFill>
                  <a:schemeClr val="tx1"/>
                </a:solidFill>
                <a:latin typeface="FlandersArtSans-Regular" panose="00000500000000000000" pitchFamily="2" charset="0"/>
              </a:rPr>
              <a:t>1 op de 4 respondenten zou Vlaanderen en Brussel actief aanraden als vakantiebestemming. </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dirty="0">
                <a:solidFill>
                  <a:schemeClr val="tx1"/>
                </a:solidFill>
                <a:latin typeface="FlandersArtSans-Regular" panose="00000500000000000000" pitchFamily="2" charset="0"/>
              </a:rPr>
              <a:t>De NPS-score is 1, </a:t>
            </a:r>
          </a:p>
          <a:p>
            <a:pPr algn="l">
              <a:buClr>
                <a:schemeClr val="tx1"/>
              </a:buClr>
            </a:pPr>
            <a:r>
              <a:rPr lang="nl-BE" sz="1300" dirty="0">
                <a:solidFill>
                  <a:schemeClr val="tx1"/>
                </a:solidFill>
                <a:latin typeface="FlandersArtSans-Regular" panose="00000500000000000000" pitchFamily="2" charset="0"/>
              </a:rPr>
              <a:t>en specifiek bij vakantiereizigers 4, </a:t>
            </a:r>
          </a:p>
          <a:p>
            <a:pPr algn="l">
              <a:buClr>
                <a:schemeClr val="tx1"/>
              </a:buClr>
            </a:pPr>
            <a:r>
              <a:rPr lang="nl-BE" sz="1300" dirty="0">
                <a:solidFill>
                  <a:schemeClr val="tx1"/>
                </a:solidFill>
                <a:latin typeface="FlandersArtSans-Regular" panose="00000500000000000000" pitchFamily="2" charset="0"/>
              </a:rPr>
              <a:t>wat 5% hoger is dan in 2021..</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NL" sz="1300" dirty="0">
                <a:solidFill>
                  <a:schemeClr val="tx1"/>
                </a:solidFill>
                <a:latin typeface="FlandersArtSans-Regular" panose="00000500000000000000" pitchFamily="2" charset="0"/>
              </a:rPr>
              <a:t>Voornamelijk jongeren </a:t>
            </a:r>
          </a:p>
          <a:p>
            <a:pPr algn="l">
              <a:buClr>
                <a:schemeClr val="tx1"/>
              </a:buClr>
            </a:pPr>
            <a:r>
              <a:rPr lang="nl-NL" sz="1300" dirty="0">
                <a:solidFill>
                  <a:schemeClr val="tx1"/>
                </a:solidFill>
                <a:latin typeface="FlandersArtSans-Regular" panose="00000500000000000000" pitchFamily="2" charset="0"/>
              </a:rPr>
              <a:t>staan negatiever tegenover Vlaanderen en Brussel als vakantiebestemming. </a:t>
            </a:r>
          </a:p>
        </p:txBody>
      </p:sp>
      <p:sp>
        <p:nvSpPr>
          <p:cNvPr id="6" name="Titel 1">
            <a:extLst>
              <a:ext uri="{FF2B5EF4-FFF2-40B4-BE49-F238E27FC236}">
                <a16:creationId xmlns:a16="http://schemas.microsoft.com/office/drawing/2014/main" id="{2DE966EE-DF92-4661-A3CA-07D5465C80AC}"/>
              </a:ext>
            </a:extLst>
          </p:cNvPr>
          <p:cNvSpPr>
            <a:spLocks noGrp="1"/>
          </p:cNvSpPr>
          <p:nvPr>
            <p:ph type="title"/>
          </p:nvPr>
        </p:nvSpPr>
        <p:spPr>
          <a:xfrm>
            <a:off x="217283" y="274638"/>
            <a:ext cx="11974717" cy="1143000"/>
          </a:xfrm>
        </p:spPr>
        <p:txBody>
          <a:bodyPr/>
          <a:lstStyle/>
          <a:p>
            <a:pPr algn="ctr"/>
            <a:r>
              <a:rPr lang="nl-BE" altLang="nl-BE" dirty="0">
                <a:solidFill>
                  <a:schemeClr val="tx1"/>
                </a:solidFill>
              </a:rPr>
              <a:t>Algemene conclusies</a:t>
            </a:r>
          </a:p>
        </p:txBody>
      </p:sp>
      <p:cxnSp>
        <p:nvCxnSpPr>
          <p:cNvPr id="11" name="Rechte verbindingslijn 10">
            <a:extLst>
              <a:ext uri="{FF2B5EF4-FFF2-40B4-BE49-F238E27FC236}">
                <a16:creationId xmlns:a16="http://schemas.microsoft.com/office/drawing/2014/main" id="{0D25E008-5014-40A1-8658-01AB0E3F8BE1}"/>
              </a:ext>
            </a:extLst>
          </p:cNvPr>
          <p:cNvCxnSpPr>
            <a:cxnSpLocks/>
          </p:cNvCxnSpPr>
          <p:nvPr/>
        </p:nvCxnSpPr>
        <p:spPr>
          <a:xfrm>
            <a:off x="3659836" y="1437035"/>
            <a:ext cx="1" cy="4869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0FF7A345-CB23-4B78-B428-0D367F026D8B}"/>
              </a:ext>
            </a:extLst>
          </p:cNvPr>
          <p:cNvCxnSpPr>
            <a:cxnSpLocks/>
          </p:cNvCxnSpPr>
          <p:nvPr/>
        </p:nvCxnSpPr>
        <p:spPr>
          <a:xfrm>
            <a:off x="6233981" y="1437035"/>
            <a:ext cx="37729" cy="4869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E6F463F-1F0B-42F8-8A2B-7686152CC7FE}"/>
              </a:ext>
            </a:extLst>
          </p:cNvPr>
          <p:cNvCxnSpPr>
            <a:cxnSpLocks/>
          </p:cNvCxnSpPr>
          <p:nvPr/>
        </p:nvCxnSpPr>
        <p:spPr>
          <a:xfrm>
            <a:off x="8808126" y="1437035"/>
            <a:ext cx="0" cy="49670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C697AE08-2514-4088-A6C1-0CD1A355C25F}"/>
              </a:ext>
            </a:extLst>
          </p:cNvPr>
          <p:cNvCxnSpPr>
            <a:cxnSpLocks/>
          </p:cNvCxnSpPr>
          <p:nvPr/>
        </p:nvCxnSpPr>
        <p:spPr>
          <a:xfrm>
            <a:off x="2029105"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D5E48FF7-1003-4E16-8F06-ECBA8DE63736}"/>
              </a:ext>
            </a:extLst>
          </p:cNvPr>
          <p:cNvCxnSpPr>
            <a:cxnSpLocks/>
          </p:cNvCxnSpPr>
          <p:nvPr/>
        </p:nvCxnSpPr>
        <p:spPr>
          <a:xfrm>
            <a:off x="4603250"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6698AEE3-DAFC-4D1A-A566-A5C9A90718FD}"/>
              </a:ext>
            </a:extLst>
          </p:cNvPr>
          <p:cNvCxnSpPr>
            <a:cxnSpLocks/>
          </p:cNvCxnSpPr>
          <p:nvPr/>
        </p:nvCxnSpPr>
        <p:spPr>
          <a:xfrm>
            <a:off x="7177395"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27AD358-EB60-4D83-A076-DF8C1859DDA6}"/>
              </a:ext>
            </a:extLst>
          </p:cNvPr>
          <p:cNvCxnSpPr>
            <a:cxnSpLocks/>
          </p:cNvCxnSpPr>
          <p:nvPr/>
        </p:nvCxnSpPr>
        <p:spPr>
          <a:xfrm>
            <a:off x="9751539"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sp>
        <p:nvSpPr>
          <p:cNvPr id="2" name="Tijdelijke aanduiding voor inhoud 6">
            <a:extLst>
              <a:ext uri="{FF2B5EF4-FFF2-40B4-BE49-F238E27FC236}">
                <a16:creationId xmlns:a16="http://schemas.microsoft.com/office/drawing/2014/main" id="{375D89FB-DB1F-B266-E594-FBE04AD22D97}"/>
              </a:ext>
            </a:extLst>
          </p:cNvPr>
          <p:cNvSpPr txBox="1">
            <a:spLocks/>
          </p:cNvSpPr>
          <p:nvPr/>
        </p:nvSpPr>
        <p:spPr>
          <a:xfrm>
            <a:off x="1166487" y="1588905"/>
            <a:ext cx="2253864"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Vlaanderen en Brussel</a:t>
            </a:r>
          </a:p>
          <a:p>
            <a:pPr algn="ctr">
              <a:buClr>
                <a:schemeClr val="tx1"/>
              </a:buClr>
            </a:pPr>
            <a:r>
              <a:rPr lang="nl-BE" sz="1300" b="1" dirty="0">
                <a:solidFill>
                  <a:schemeClr val="tx1"/>
                </a:solidFill>
                <a:latin typeface="FlandersArtSans-Regular" panose="00000500000000000000" pitchFamily="2" charset="0"/>
              </a:rPr>
              <a:t>als vakantiebestemming</a:t>
            </a:r>
          </a:p>
        </p:txBody>
      </p:sp>
      <p:sp>
        <p:nvSpPr>
          <p:cNvPr id="3" name="Tijdelijke aanduiding voor inhoud 6">
            <a:extLst>
              <a:ext uri="{FF2B5EF4-FFF2-40B4-BE49-F238E27FC236}">
                <a16:creationId xmlns:a16="http://schemas.microsoft.com/office/drawing/2014/main" id="{97E7B85E-3F7E-F789-C803-E7C20D19C810}"/>
              </a:ext>
            </a:extLst>
          </p:cNvPr>
          <p:cNvSpPr txBox="1">
            <a:spLocks/>
          </p:cNvSpPr>
          <p:nvPr/>
        </p:nvSpPr>
        <p:spPr>
          <a:xfrm>
            <a:off x="3702903" y="1588905"/>
            <a:ext cx="2253864"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Troeven als </a:t>
            </a:r>
          </a:p>
          <a:p>
            <a:pPr algn="ctr">
              <a:buClr>
                <a:schemeClr val="tx1"/>
              </a:buClr>
            </a:pPr>
            <a:r>
              <a:rPr lang="nl-BE" sz="1300" b="1" dirty="0">
                <a:solidFill>
                  <a:schemeClr val="tx1"/>
                </a:solidFill>
                <a:latin typeface="FlandersArtSans-Regular" panose="00000500000000000000" pitchFamily="2" charset="0"/>
              </a:rPr>
              <a:t>toeristische bestemming</a:t>
            </a:r>
          </a:p>
        </p:txBody>
      </p:sp>
      <p:sp>
        <p:nvSpPr>
          <p:cNvPr id="4" name="Tijdelijke aanduiding voor inhoud 6">
            <a:extLst>
              <a:ext uri="{FF2B5EF4-FFF2-40B4-BE49-F238E27FC236}">
                <a16:creationId xmlns:a16="http://schemas.microsoft.com/office/drawing/2014/main" id="{9AF2D5F3-FA08-EFE0-3CFC-C0075C9FCA6C}"/>
              </a:ext>
            </a:extLst>
          </p:cNvPr>
          <p:cNvSpPr txBox="1">
            <a:spLocks/>
          </p:cNvSpPr>
          <p:nvPr/>
        </p:nvSpPr>
        <p:spPr>
          <a:xfrm>
            <a:off x="3777164" y="2524556"/>
            <a:ext cx="2475681"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Troeven om buitenlandse bezoekers aan te bevelen</a:t>
            </a:r>
          </a:p>
          <a:p>
            <a:pPr marL="85725" lvl="1" indent="-85725">
              <a:buClr>
                <a:schemeClr val="tx1"/>
              </a:buClr>
              <a:buFont typeface="Arial" panose="020B0604020202020204" pitchFamily="34" charset="0"/>
              <a:buChar char="•"/>
            </a:pPr>
            <a:r>
              <a:rPr lang="nl-BE" sz="1300" dirty="0">
                <a:latin typeface="FlandersArtSans-Regular" panose="00000500000000000000" pitchFamily="2" charset="0"/>
              </a:rPr>
              <a:t>Vlaamse producten</a:t>
            </a:r>
          </a:p>
          <a:p>
            <a:pPr marL="85725" lvl="1" indent="-85725">
              <a:buClr>
                <a:schemeClr val="tx1"/>
              </a:buClr>
              <a:buFont typeface="Arial" panose="020B0604020202020204" pitchFamily="34" charset="0"/>
              <a:buChar char="•"/>
            </a:pPr>
            <a:r>
              <a:rPr lang="nl-BE" sz="1300" dirty="0">
                <a:latin typeface="FlandersArtSans-Regular" panose="00000500000000000000" pitchFamily="2" charset="0"/>
              </a:rPr>
              <a:t>Historische steden</a:t>
            </a:r>
          </a:p>
          <a:p>
            <a:pPr marL="85725" lvl="1" indent="-85725">
              <a:buClr>
                <a:schemeClr val="tx1"/>
              </a:buClr>
              <a:buFont typeface="Arial" panose="020B0604020202020204" pitchFamily="34" charset="0"/>
              <a:buChar char="•"/>
            </a:pPr>
            <a:r>
              <a:rPr lang="nl-BE" sz="1300" dirty="0">
                <a:latin typeface="FlandersArtSans-Regular" panose="00000500000000000000" pitchFamily="2" charset="0"/>
              </a:rPr>
              <a:t>Gastronomie</a:t>
            </a:r>
          </a:p>
          <a:p>
            <a:pPr marL="85725" lvl="1" indent="-85725">
              <a:buClr>
                <a:schemeClr val="tx1"/>
              </a:buClr>
              <a:buFont typeface="Arial" panose="020B0604020202020204" pitchFamily="34" charset="0"/>
              <a:buChar char="•"/>
            </a:pPr>
            <a:r>
              <a:rPr lang="nl-BE" sz="1300" dirty="0">
                <a:latin typeface="FlandersArtSans-Regular" panose="00000500000000000000" pitchFamily="2" charset="0"/>
              </a:rPr>
              <a:t>Erfgoed WO I</a:t>
            </a:r>
          </a:p>
          <a:p>
            <a:pPr marL="85725" lvl="1" indent="-85725">
              <a:buClr>
                <a:schemeClr val="tx1"/>
              </a:buClr>
              <a:buFont typeface="Arial" panose="020B0604020202020204" pitchFamily="34" charset="0"/>
              <a:buChar char="•"/>
            </a:pPr>
            <a:r>
              <a:rPr lang="nl-BE" sz="1300" dirty="0">
                <a:latin typeface="FlandersArtSans-Regular" panose="00000500000000000000" pitchFamily="2" charset="0"/>
              </a:rPr>
              <a:t>Biercultuur </a:t>
            </a:r>
          </a:p>
          <a:p>
            <a:pPr algn="l">
              <a:buClr>
                <a:schemeClr val="tx1"/>
              </a:buClr>
            </a:pPr>
            <a:r>
              <a:rPr lang="nl-BE" sz="1300" dirty="0">
                <a:solidFill>
                  <a:schemeClr val="tx1"/>
                </a:solidFill>
                <a:latin typeface="FlandersArtSans-Regular" panose="00000500000000000000" pitchFamily="2" charset="0"/>
              </a:rPr>
              <a:t>Evenementen, fietsvakanties en religieus erfgoed scoren het laagst.</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b="1" dirty="0">
                <a:solidFill>
                  <a:schemeClr val="tx1"/>
                </a:solidFill>
                <a:latin typeface="FlandersArtSans-Regular" panose="00000500000000000000" pitchFamily="2" charset="0"/>
              </a:rPr>
              <a:t>Toeristische bestemming</a:t>
            </a:r>
          </a:p>
          <a:p>
            <a:pPr algn="l">
              <a:buClr>
                <a:schemeClr val="tx1"/>
              </a:buClr>
            </a:pPr>
            <a:r>
              <a:rPr lang="nl-BE" sz="1300" dirty="0">
                <a:solidFill>
                  <a:schemeClr val="tx1"/>
                </a:solidFill>
                <a:latin typeface="FlandersArtSans-Regular" panose="00000500000000000000" pitchFamily="2" charset="0"/>
              </a:rPr>
              <a:t>76% vindt Vlaanderen familievriendelijk, 49% vindt Vlaanderen toegankelijk als bestemming.</a:t>
            </a:r>
          </a:p>
          <a:p>
            <a:pPr algn="l">
              <a:buClr>
                <a:schemeClr val="tx1"/>
              </a:buClr>
            </a:pPr>
            <a:endParaRPr lang="nl-BE" sz="1300" dirty="0">
              <a:solidFill>
                <a:schemeClr val="tx1"/>
              </a:solidFill>
              <a:latin typeface="FlandersArtSans-Regular" panose="00000500000000000000" pitchFamily="2" charset="0"/>
            </a:endParaRPr>
          </a:p>
        </p:txBody>
      </p:sp>
      <p:sp>
        <p:nvSpPr>
          <p:cNvPr id="5" name="Tijdelijke aanduiding voor inhoud 6">
            <a:extLst>
              <a:ext uri="{FF2B5EF4-FFF2-40B4-BE49-F238E27FC236}">
                <a16:creationId xmlns:a16="http://schemas.microsoft.com/office/drawing/2014/main" id="{B0F1E0D4-BD4B-1E1E-96FC-3A28A9CDB8FC}"/>
              </a:ext>
            </a:extLst>
          </p:cNvPr>
          <p:cNvSpPr txBox="1">
            <a:spLocks/>
          </p:cNvSpPr>
          <p:nvPr/>
        </p:nvSpPr>
        <p:spPr>
          <a:xfrm>
            <a:off x="6314777" y="1588905"/>
            <a:ext cx="2253864"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Houding tegenover toerisme</a:t>
            </a:r>
          </a:p>
        </p:txBody>
      </p:sp>
      <p:sp>
        <p:nvSpPr>
          <p:cNvPr id="14" name="Tijdelijke aanduiding voor inhoud 6">
            <a:extLst>
              <a:ext uri="{FF2B5EF4-FFF2-40B4-BE49-F238E27FC236}">
                <a16:creationId xmlns:a16="http://schemas.microsoft.com/office/drawing/2014/main" id="{9FCDD822-60C7-EB04-4603-FD6FAFA58310}"/>
              </a:ext>
            </a:extLst>
          </p:cNvPr>
          <p:cNvSpPr txBox="1">
            <a:spLocks/>
          </p:cNvSpPr>
          <p:nvPr/>
        </p:nvSpPr>
        <p:spPr>
          <a:xfrm>
            <a:off x="6336029" y="2524556"/>
            <a:ext cx="2475681"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Houding t.o.v. toerisme</a:t>
            </a:r>
          </a:p>
          <a:p>
            <a:pPr algn="l">
              <a:buClr>
                <a:schemeClr val="tx1"/>
              </a:buClr>
            </a:pPr>
            <a:r>
              <a:rPr lang="nl-BE" sz="1300" dirty="0">
                <a:solidFill>
                  <a:schemeClr val="tx1"/>
                </a:solidFill>
                <a:latin typeface="FlandersArtSans-Regular"/>
              </a:rPr>
              <a:t>65% steunt de aanwezigheid van toerisme in de eigen stad of gemeente, 30% niet. Een kwart meent dat het aantal toeristen de leefbaarheid vermindert..</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dirty="0">
                <a:solidFill>
                  <a:schemeClr val="tx1"/>
                </a:solidFill>
                <a:latin typeface="FlandersArtSans-Regular" panose="00000500000000000000" pitchFamily="2" charset="0"/>
              </a:rPr>
              <a:t>21% vindt dat de eigen stad of gemeente meer toeristen mag aantrekken, 12% vindt het tegendeel (vnl. inwoners van Brussel en Brugge).</a:t>
            </a:r>
          </a:p>
          <a:p>
            <a:pPr algn="l">
              <a:buClr>
                <a:schemeClr val="tx1"/>
              </a:buClr>
            </a:pPr>
            <a:endParaRPr lang="nl-BE" sz="1300" dirty="0">
              <a:solidFill>
                <a:schemeClr val="tx1"/>
              </a:solidFill>
              <a:latin typeface="FlandersArtSans-Regular" panose="00000500000000000000" pitchFamily="2" charset="0"/>
            </a:endParaRPr>
          </a:p>
        </p:txBody>
      </p:sp>
      <p:sp>
        <p:nvSpPr>
          <p:cNvPr id="15" name="Tijdelijke aanduiding voor inhoud 6">
            <a:extLst>
              <a:ext uri="{FF2B5EF4-FFF2-40B4-BE49-F238E27FC236}">
                <a16:creationId xmlns:a16="http://schemas.microsoft.com/office/drawing/2014/main" id="{EF2F1381-9383-4DF9-2B92-9480EC32FB47}"/>
              </a:ext>
            </a:extLst>
          </p:cNvPr>
          <p:cNvSpPr txBox="1">
            <a:spLocks/>
          </p:cNvSpPr>
          <p:nvPr/>
        </p:nvSpPr>
        <p:spPr>
          <a:xfrm>
            <a:off x="8985008" y="2524556"/>
            <a:ext cx="2543269"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Kennis</a:t>
            </a:r>
          </a:p>
          <a:p>
            <a:pPr algn="l">
              <a:buClr>
                <a:schemeClr val="tx1"/>
              </a:buClr>
            </a:pPr>
            <a:r>
              <a:rPr lang="nl-BE" sz="1300" dirty="0">
                <a:solidFill>
                  <a:schemeClr val="tx1"/>
                </a:solidFill>
                <a:latin typeface="FlandersArtSans-Regular" panose="00000500000000000000" pitchFamily="2" charset="0"/>
              </a:rPr>
              <a:t>82% van de respondenten zegt Toerisme Vlaanderen te kennen, en daarvan geeft een kwart aan goed te weten waar Toerisme Vlaanderen zich meer bezighoudt. </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b="1" dirty="0">
                <a:solidFill>
                  <a:schemeClr val="tx1"/>
                </a:solidFill>
                <a:latin typeface="FlandersArtSans-Regular" panose="00000500000000000000" pitchFamily="2" charset="0"/>
              </a:rPr>
              <a:t>Taken</a:t>
            </a:r>
          </a:p>
          <a:p>
            <a:pPr algn="l">
              <a:buClr>
                <a:schemeClr val="tx1"/>
              </a:buClr>
            </a:pPr>
            <a:r>
              <a:rPr lang="nl-BE" sz="1300" dirty="0">
                <a:solidFill>
                  <a:schemeClr val="tx1"/>
                </a:solidFill>
                <a:latin typeface="FlandersArtSans-Regular" panose="00000500000000000000" pitchFamily="2" charset="0"/>
              </a:rPr>
              <a:t>Daarbij wordt vnl. verwezen naar de promotie van toeristisch Vlaanderen in het binnen- én het buitenland aan de hand van zijn troeven.  </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p:txBody>
      </p:sp>
      <p:sp>
        <p:nvSpPr>
          <p:cNvPr id="16" name="Tijdelijke aanduiding voor inhoud 6">
            <a:extLst>
              <a:ext uri="{FF2B5EF4-FFF2-40B4-BE49-F238E27FC236}">
                <a16:creationId xmlns:a16="http://schemas.microsoft.com/office/drawing/2014/main" id="{E9A03E17-9B58-D918-5932-A1D06CABE39B}"/>
              </a:ext>
            </a:extLst>
          </p:cNvPr>
          <p:cNvSpPr txBox="1">
            <a:spLocks/>
          </p:cNvSpPr>
          <p:nvPr/>
        </p:nvSpPr>
        <p:spPr>
          <a:xfrm>
            <a:off x="8851192" y="1588905"/>
            <a:ext cx="2253864"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Toerisme</a:t>
            </a:r>
          </a:p>
          <a:p>
            <a:pPr algn="ctr">
              <a:buClr>
                <a:schemeClr val="tx1"/>
              </a:buClr>
            </a:pPr>
            <a:r>
              <a:rPr lang="nl-BE" sz="1300" b="1" dirty="0">
                <a:solidFill>
                  <a:schemeClr val="tx1"/>
                </a:solidFill>
                <a:latin typeface="FlandersArtSans-Regular" panose="00000500000000000000" pitchFamily="2" charset="0"/>
              </a:rPr>
              <a:t>Vlaanderen</a:t>
            </a:r>
          </a:p>
        </p:txBody>
      </p:sp>
    </p:spTree>
    <p:extLst>
      <p:ext uri="{BB962C8B-B14F-4D97-AF65-F5344CB8AC3E}">
        <p14:creationId xmlns:p14="http://schemas.microsoft.com/office/powerpoint/2010/main" val="41429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17283" y="2702878"/>
            <a:ext cx="11974717" cy="1143000"/>
          </a:xfrm>
        </p:spPr>
        <p:txBody>
          <a:bodyPr/>
          <a:lstStyle/>
          <a:p>
            <a:pPr algn="ctr"/>
            <a:r>
              <a:rPr lang="nl-BE" altLang="nl-BE" sz="6000" dirty="0">
                <a:solidFill>
                  <a:schemeClr val="tx1"/>
                </a:solidFill>
              </a:rPr>
              <a:t>Deel 1</a:t>
            </a:r>
            <a:br>
              <a:rPr lang="nl-BE" altLang="nl-BE" sz="6000" dirty="0">
                <a:solidFill>
                  <a:schemeClr val="tx1"/>
                </a:solidFill>
              </a:rPr>
            </a:br>
            <a:r>
              <a:rPr lang="nl-BE" altLang="nl-BE" sz="6000" dirty="0">
                <a:solidFill>
                  <a:schemeClr val="tx1"/>
                </a:solidFill>
              </a:rPr>
              <a:t>VAKANTIE EN</a:t>
            </a:r>
            <a:br>
              <a:rPr lang="nl-BE" altLang="nl-BE" sz="6000" dirty="0">
                <a:solidFill>
                  <a:schemeClr val="tx1"/>
                </a:solidFill>
              </a:rPr>
            </a:br>
            <a:r>
              <a:rPr lang="nl-BE" altLang="nl-BE" sz="6000" dirty="0">
                <a:solidFill>
                  <a:schemeClr val="tx1"/>
                </a:solidFill>
              </a:rPr>
              <a:t>Vlaanderen en Brussel als vakantiebestemming</a:t>
            </a:r>
          </a:p>
        </p:txBody>
      </p:sp>
    </p:spTree>
    <p:extLst>
      <p:ext uri="{BB962C8B-B14F-4D97-AF65-F5344CB8AC3E}">
        <p14:creationId xmlns:p14="http://schemas.microsoft.com/office/powerpoint/2010/main" val="59832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inhoud 6"/>
          <p:cNvSpPr txBox="1">
            <a:spLocks/>
          </p:cNvSpPr>
          <p:nvPr/>
        </p:nvSpPr>
        <p:spPr>
          <a:xfrm>
            <a:off x="1992173" y="846138"/>
            <a:ext cx="8424936" cy="475252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nl-NL" sz="2400" dirty="0">
              <a:solidFill>
                <a:srgbClr val="996633"/>
              </a:solidFill>
              <a:cs typeface="Aharoni" pitchFamily="2" charset="-79"/>
            </a:endParaRPr>
          </a:p>
        </p:txBody>
      </p:sp>
      <p:sp>
        <p:nvSpPr>
          <p:cNvPr id="6" name="Titel 1">
            <a:extLst>
              <a:ext uri="{FF2B5EF4-FFF2-40B4-BE49-F238E27FC236}">
                <a16:creationId xmlns:a16="http://schemas.microsoft.com/office/drawing/2014/main" id="{2DE966EE-DF92-4661-A3CA-07D5465C80AC}"/>
              </a:ext>
            </a:extLst>
          </p:cNvPr>
          <p:cNvSpPr>
            <a:spLocks noGrp="1"/>
          </p:cNvSpPr>
          <p:nvPr>
            <p:ph type="title"/>
          </p:nvPr>
        </p:nvSpPr>
        <p:spPr>
          <a:xfrm>
            <a:off x="217283" y="274638"/>
            <a:ext cx="11974717" cy="1143000"/>
          </a:xfrm>
        </p:spPr>
        <p:txBody>
          <a:bodyPr/>
          <a:lstStyle/>
          <a:p>
            <a:pPr algn="ctr"/>
            <a:r>
              <a:rPr lang="nl-BE" altLang="nl-BE" dirty="0">
                <a:solidFill>
                  <a:schemeClr val="tx1"/>
                </a:solidFill>
              </a:rPr>
              <a:t>Algemene conclusies</a:t>
            </a:r>
          </a:p>
        </p:txBody>
      </p:sp>
      <p:sp>
        <p:nvSpPr>
          <p:cNvPr id="8" name="Tijdelijke aanduiding voor inhoud 6">
            <a:extLst>
              <a:ext uri="{FF2B5EF4-FFF2-40B4-BE49-F238E27FC236}">
                <a16:creationId xmlns:a16="http://schemas.microsoft.com/office/drawing/2014/main" id="{61D19974-DE5E-4EEE-83F0-67208DCC4A4E}"/>
              </a:ext>
            </a:extLst>
          </p:cNvPr>
          <p:cNvSpPr txBox="1">
            <a:spLocks/>
          </p:cNvSpPr>
          <p:nvPr/>
        </p:nvSpPr>
        <p:spPr>
          <a:xfrm>
            <a:off x="985003" y="2524556"/>
            <a:ext cx="2475681"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Schilderkunst</a:t>
            </a:r>
          </a:p>
          <a:p>
            <a:pPr algn="l">
              <a:buClr>
                <a:schemeClr val="tx1"/>
              </a:buClr>
            </a:pPr>
            <a:r>
              <a:rPr lang="nl-BE" sz="1300" dirty="0">
                <a:solidFill>
                  <a:schemeClr val="tx1"/>
                </a:solidFill>
                <a:latin typeface="FlandersArtSans-Regular" panose="00000500000000000000" pitchFamily="2" charset="0"/>
              </a:rPr>
              <a:t>Kennis van kunstschilders veel lager bij jongeren.</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b="1" dirty="0">
                <a:solidFill>
                  <a:schemeClr val="tx1"/>
                </a:solidFill>
                <a:latin typeface="FlandersArtSans-Regular" panose="00000500000000000000" pitchFamily="2" charset="0"/>
              </a:rPr>
              <a:t>Erfgoed</a:t>
            </a:r>
          </a:p>
          <a:p>
            <a:pPr algn="l">
              <a:buClr>
                <a:schemeClr val="tx1"/>
              </a:buClr>
            </a:pPr>
            <a:r>
              <a:rPr lang="nl-BE" sz="1300" dirty="0">
                <a:solidFill>
                  <a:schemeClr val="tx1"/>
                </a:solidFill>
                <a:latin typeface="FlandersArtSans-Regular" panose="00000500000000000000" pitchFamily="2" charset="0"/>
              </a:rPr>
              <a:t>3 op de 4 respondenten zegt erfgoedsites te bezoeken, waarbij de schoonheid van de sites primeert. </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dirty="0">
                <a:solidFill>
                  <a:schemeClr val="tx1"/>
                </a:solidFill>
                <a:latin typeface="FlandersArtSans-Regular" panose="00000500000000000000" pitchFamily="2" charset="0"/>
              </a:rPr>
              <a:t>Drie kwart geeft ook aan interesse te hebben om kastelen in Vlaanderen en/of Brussel te bezoeken, waarbij vooral het geschiedkundig aspect belangrijk is.</a:t>
            </a:r>
          </a:p>
          <a:p>
            <a:pPr algn="l">
              <a:buClr>
                <a:schemeClr val="tx1"/>
              </a:buClr>
            </a:pPr>
            <a:endParaRPr lang="nl-BE" sz="1300" dirty="0">
              <a:solidFill>
                <a:schemeClr val="tx1"/>
              </a:solidFill>
              <a:latin typeface="FlandersArtSans-Regular" panose="00000500000000000000" pitchFamily="2" charset="0"/>
            </a:endParaRPr>
          </a:p>
        </p:txBody>
      </p:sp>
      <p:cxnSp>
        <p:nvCxnSpPr>
          <p:cNvPr id="11" name="Rechte verbindingslijn 10">
            <a:extLst>
              <a:ext uri="{FF2B5EF4-FFF2-40B4-BE49-F238E27FC236}">
                <a16:creationId xmlns:a16="http://schemas.microsoft.com/office/drawing/2014/main" id="{0D25E008-5014-40A1-8658-01AB0E3F8BE1}"/>
              </a:ext>
            </a:extLst>
          </p:cNvPr>
          <p:cNvCxnSpPr>
            <a:cxnSpLocks/>
          </p:cNvCxnSpPr>
          <p:nvPr/>
        </p:nvCxnSpPr>
        <p:spPr>
          <a:xfrm>
            <a:off x="3659836" y="1437035"/>
            <a:ext cx="1" cy="4869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0FF7A345-CB23-4B78-B428-0D367F026D8B}"/>
              </a:ext>
            </a:extLst>
          </p:cNvPr>
          <p:cNvCxnSpPr>
            <a:cxnSpLocks/>
          </p:cNvCxnSpPr>
          <p:nvPr/>
        </p:nvCxnSpPr>
        <p:spPr>
          <a:xfrm>
            <a:off x="6233981" y="1437035"/>
            <a:ext cx="37729" cy="48696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E6F463F-1F0B-42F8-8A2B-7686152CC7FE}"/>
              </a:ext>
            </a:extLst>
          </p:cNvPr>
          <p:cNvCxnSpPr>
            <a:cxnSpLocks/>
          </p:cNvCxnSpPr>
          <p:nvPr/>
        </p:nvCxnSpPr>
        <p:spPr>
          <a:xfrm>
            <a:off x="8808126" y="1437035"/>
            <a:ext cx="0" cy="49670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C697AE08-2514-4088-A6C1-0CD1A355C25F}"/>
              </a:ext>
            </a:extLst>
          </p:cNvPr>
          <p:cNvCxnSpPr>
            <a:cxnSpLocks/>
          </p:cNvCxnSpPr>
          <p:nvPr/>
        </p:nvCxnSpPr>
        <p:spPr>
          <a:xfrm>
            <a:off x="2029105"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D5E48FF7-1003-4E16-8F06-ECBA8DE63736}"/>
              </a:ext>
            </a:extLst>
          </p:cNvPr>
          <p:cNvCxnSpPr>
            <a:cxnSpLocks/>
          </p:cNvCxnSpPr>
          <p:nvPr/>
        </p:nvCxnSpPr>
        <p:spPr>
          <a:xfrm>
            <a:off x="4603250"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6698AEE3-DAFC-4D1A-A566-A5C9A90718FD}"/>
              </a:ext>
            </a:extLst>
          </p:cNvPr>
          <p:cNvCxnSpPr>
            <a:cxnSpLocks/>
          </p:cNvCxnSpPr>
          <p:nvPr/>
        </p:nvCxnSpPr>
        <p:spPr>
          <a:xfrm>
            <a:off x="7177395"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27AD358-EB60-4D83-A076-DF8C1859DDA6}"/>
              </a:ext>
            </a:extLst>
          </p:cNvPr>
          <p:cNvCxnSpPr>
            <a:cxnSpLocks/>
          </p:cNvCxnSpPr>
          <p:nvPr/>
        </p:nvCxnSpPr>
        <p:spPr>
          <a:xfrm>
            <a:off x="9751539" y="2279896"/>
            <a:ext cx="666832"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sp>
        <p:nvSpPr>
          <p:cNvPr id="2" name="Tijdelijke aanduiding voor inhoud 6">
            <a:extLst>
              <a:ext uri="{FF2B5EF4-FFF2-40B4-BE49-F238E27FC236}">
                <a16:creationId xmlns:a16="http://schemas.microsoft.com/office/drawing/2014/main" id="{95E90951-943C-F9E1-60D8-DDA7B066F46E}"/>
              </a:ext>
            </a:extLst>
          </p:cNvPr>
          <p:cNvSpPr txBox="1">
            <a:spLocks/>
          </p:cNvSpPr>
          <p:nvPr/>
        </p:nvSpPr>
        <p:spPr>
          <a:xfrm>
            <a:off x="3777164" y="2524556"/>
            <a:ext cx="2475681"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Wandelen</a:t>
            </a:r>
          </a:p>
          <a:p>
            <a:pPr algn="l">
              <a:buClr>
                <a:schemeClr val="tx1"/>
              </a:buClr>
            </a:pPr>
            <a:r>
              <a:rPr lang="nl-BE" sz="1300" dirty="0">
                <a:solidFill>
                  <a:schemeClr val="tx1"/>
                </a:solidFill>
                <a:latin typeface="FlandersArtSans-Regular" panose="00000500000000000000" pitchFamily="2" charset="0"/>
              </a:rPr>
              <a:t>Zowel het wandelnetwerk (knooppunten) (76%) als de langeafstandsroutes (61%) zijn vrij goed bekend.</a:t>
            </a:r>
          </a:p>
          <a:p>
            <a:pPr algn="l">
              <a:buClr>
                <a:schemeClr val="tx1"/>
              </a:buClr>
            </a:pPr>
            <a:r>
              <a:rPr lang="nl-BE" sz="1300" dirty="0">
                <a:solidFill>
                  <a:schemeClr val="tx1"/>
                </a:solidFill>
                <a:latin typeface="FlandersArtSans-Regular" panose="00000500000000000000" pitchFamily="2" charset="0"/>
              </a:rPr>
              <a:t>Knooppunten worden sterk  aanbevolen (30% promotor).</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b="1" dirty="0">
                <a:solidFill>
                  <a:schemeClr val="tx1"/>
                </a:solidFill>
                <a:latin typeface="FlandersArtSans-Regular" panose="00000500000000000000" pitchFamily="2" charset="0"/>
              </a:rPr>
              <a:t>Fietsen</a:t>
            </a:r>
          </a:p>
          <a:p>
            <a:pPr algn="l">
              <a:buClr>
                <a:schemeClr val="tx1"/>
              </a:buClr>
            </a:pPr>
            <a:r>
              <a:rPr lang="nl-BE" sz="1300" dirty="0">
                <a:solidFill>
                  <a:schemeClr val="tx1"/>
                </a:solidFill>
                <a:latin typeface="FlandersArtSans-Regular" panose="00000500000000000000" pitchFamily="2" charset="0"/>
              </a:rPr>
              <a:t>85% vindt Vlaanderen een fietsregio. Vlaamse Ardennen en Limburg zijn de favoriete bestemmingen.</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dirty="0">
                <a:solidFill>
                  <a:schemeClr val="tx1"/>
                </a:solidFill>
                <a:latin typeface="FlandersArtSans-Regular" panose="00000500000000000000" pitchFamily="2" charset="0"/>
              </a:rPr>
              <a:t>De knooppunten zijn bekend (74%), 30% is promotor. maar icoonfietsroutes zijn nog weinig bekend (21%). </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p:txBody>
      </p:sp>
      <p:sp>
        <p:nvSpPr>
          <p:cNvPr id="3" name="Tijdelijke aanduiding voor inhoud 6">
            <a:extLst>
              <a:ext uri="{FF2B5EF4-FFF2-40B4-BE49-F238E27FC236}">
                <a16:creationId xmlns:a16="http://schemas.microsoft.com/office/drawing/2014/main" id="{2D8588CC-8FE7-E5C1-5CD3-D6A8A79590C0}"/>
              </a:ext>
            </a:extLst>
          </p:cNvPr>
          <p:cNvSpPr txBox="1">
            <a:spLocks/>
          </p:cNvSpPr>
          <p:nvPr/>
        </p:nvSpPr>
        <p:spPr>
          <a:xfrm>
            <a:off x="1031744" y="1588905"/>
            <a:ext cx="2253864"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Cultuur: schilderkunst, erfgoed en kastelen</a:t>
            </a:r>
          </a:p>
        </p:txBody>
      </p:sp>
      <p:sp>
        <p:nvSpPr>
          <p:cNvPr id="4" name="Tijdelijke aanduiding voor inhoud 6">
            <a:extLst>
              <a:ext uri="{FF2B5EF4-FFF2-40B4-BE49-F238E27FC236}">
                <a16:creationId xmlns:a16="http://schemas.microsoft.com/office/drawing/2014/main" id="{9C65A2DF-DDDD-7E90-D98E-92CABCA18728}"/>
              </a:ext>
            </a:extLst>
          </p:cNvPr>
          <p:cNvSpPr txBox="1">
            <a:spLocks/>
          </p:cNvSpPr>
          <p:nvPr/>
        </p:nvSpPr>
        <p:spPr>
          <a:xfrm>
            <a:off x="3737771" y="1588905"/>
            <a:ext cx="2253864"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Wandelen en fietsen in Vlaanderen en Brussel</a:t>
            </a:r>
          </a:p>
        </p:txBody>
      </p:sp>
      <p:sp>
        <p:nvSpPr>
          <p:cNvPr id="5" name="Tijdelijke aanduiding voor inhoud 6">
            <a:extLst>
              <a:ext uri="{FF2B5EF4-FFF2-40B4-BE49-F238E27FC236}">
                <a16:creationId xmlns:a16="http://schemas.microsoft.com/office/drawing/2014/main" id="{EB2E6D60-E8ED-66C3-AC2E-634D1ACCBCA5}"/>
              </a:ext>
            </a:extLst>
          </p:cNvPr>
          <p:cNvSpPr txBox="1">
            <a:spLocks/>
          </p:cNvSpPr>
          <p:nvPr/>
        </p:nvSpPr>
        <p:spPr>
          <a:xfrm>
            <a:off x="6311914" y="1588905"/>
            <a:ext cx="2319331"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Gastronomische producten en culinaire experts </a:t>
            </a:r>
          </a:p>
        </p:txBody>
      </p:sp>
      <p:sp>
        <p:nvSpPr>
          <p:cNvPr id="14" name="Tijdelijke aanduiding voor inhoud 6">
            <a:extLst>
              <a:ext uri="{FF2B5EF4-FFF2-40B4-BE49-F238E27FC236}">
                <a16:creationId xmlns:a16="http://schemas.microsoft.com/office/drawing/2014/main" id="{C6A73450-DCF3-E062-72DB-02DE2B5EB6FC}"/>
              </a:ext>
            </a:extLst>
          </p:cNvPr>
          <p:cNvSpPr txBox="1">
            <a:spLocks/>
          </p:cNvSpPr>
          <p:nvPr/>
        </p:nvSpPr>
        <p:spPr>
          <a:xfrm>
            <a:off x="6336029" y="2524556"/>
            <a:ext cx="2475681"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Producten</a:t>
            </a:r>
          </a:p>
          <a:p>
            <a:pPr algn="l">
              <a:buClr>
                <a:schemeClr val="tx1"/>
              </a:buClr>
            </a:pPr>
            <a:r>
              <a:rPr lang="nl-BE" sz="1300" dirty="0">
                <a:solidFill>
                  <a:schemeClr val="tx1"/>
                </a:solidFill>
                <a:latin typeface="FlandersArtSans-Regular" panose="00000500000000000000" pitchFamily="2" charset="0"/>
              </a:rPr>
              <a:t>Frieten en wafels zijn producten die het meest aan Vlaanderen of Brussel worden gelinkt, gevolgd door bier, chocolade, stoofvlees en witloof.</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dirty="0">
                <a:solidFill>
                  <a:schemeClr val="tx1"/>
                </a:solidFill>
                <a:latin typeface="FlandersArtSans-Regular" panose="00000500000000000000" pitchFamily="2" charset="0"/>
              </a:rPr>
              <a:t>Frieten en chocolade zijn de toppers die aan buitenlandse toeristen het meest worden aanbevolen.</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b="1" dirty="0">
                <a:solidFill>
                  <a:schemeClr val="tx1"/>
                </a:solidFill>
                <a:latin typeface="FlandersArtSans-Regular" panose="00000500000000000000" pitchFamily="2" charset="0"/>
              </a:rPr>
              <a:t>Experts</a:t>
            </a:r>
          </a:p>
          <a:p>
            <a:pPr algn="l">
              <a:buClr>
                <a:schemeClr val="tx1"/>
              </a:buClr>
            </a:pPr>
            <a:r>
              <a:rPr lang="nl-BE" sz="1300" dirty="0">
                <a:solidFill>
                  <a:schemeClr val="tx1"/>
                </a:solidFill>
                <a:latin typeface="FlandersArtSans-Regular"/>
              </a:rPr>
              <a:t>Dominique en Julius </a:t>
            </a:r>
            <a:r>
              <a:rPr lang="nl-BE" sz="1300" dirty="0" err="1">
                <a:solidFill>
                  <a:schemeClr val="tx1"/>
                </a:solidFill>
                <a:latin typeface="FlandersArtSans-Regular"/>
              </a:rPr>
              <a:t>Persoone</a:t>
            </a:r>
            <a:r>
              <a:rPr lang="nl-BE" sz="1300" dirty="0">
                <a:solidFill>
                  <a:schemeClr val="tx1"/>
                </a:solidFill>
                <a:latin typeface="FlandersArtSans-Regular"/>
              </a:rPr>
              <a:t> (54%) en peter en Lieve Goossens (52%) zijn bekendste chefs.</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p:txBody>
      </p:sp>
      <p:sp>
        <p:nvSpPr>
          <p:cNvPr id="15" name="Tijdelijke aanduiding voor inhoud 6">
            <a:extLst>
              <a:ext uri="{FF2B5EF4-FFF2-40B4-BE49-F238E27FC236}">
                <a16:creationId xmlns:a16="http://schemas.microsoft.com/office/drawing/2014/main" id="{26DBF46F-412E-F647-9785-9BA3469DE4D4}"/>
              </a:ext>
            </a:extLst>
          </p:cNvPr>
          <p:cNvSpPr txBox="1">
            <a:spLocks/>
          </p:cNvSpPr>
          <p:nvPr/>
        </p:nvSpPr>
        <p:spPr>
          <a:xfrm>
            <a:off x="8902269" y="1588904"/>
            <a:ext cx="2319331" cy="724269"/>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tx1"/>
              </a:buClr>
            </a:pPr>
            <a:r>
              <a:rPr lang="nl-BE" sz="1300" b="1" dirty="0">
                <a:solidFill>
                  <a:schemeClr val="tx1"/>
                </a:solidFill>
                <a:latin typeface="FlandersArtSans-Regular" panose="00000500000000000000" pitchFamily="2" charset="0"/>
              </a:rPr>
              <a:t>Topevenementen</a:t>
            </a:r>
          </a:p>
        </p:txBody>
      </p:sp>
      <p:sp>
        <p:nvSpPr>
          <p:cNvPr id="16" name="Tijdelijke aanduiding voor inhoud 6">
            <a:extLst>
              <a:ext uri="{FF2B5EF4-FFF2-40B4-BE49-F238E27FC236}">
                <a16:creationId xmlns:a16="http://schemas.microsoft.com/office/drawing/2014/main" id="{E27DFE7F-1AA1-A897-73E5-DAA6BFDF4EBC}"/>
              </a:ext>
            </a:extLst>
          </p:cNvPr>
          <p:cNvSpPr txBox="1">
            <a:spLocks/>
          </p:cNvSpPr>
          <p:nvPr/>
        </p:nvSpPr>
        <p:spPr>
          <a:xfrm>
            <a:off x="8985008" y="2524556"/>
            <a:ext cx="2543269" cy="3285492"/>
          </a:xfrm>
          <a:prstGeom prst="rect">
            <a:avLst/>
          </a:prstGeom>
        </p:spPr>
        <p:txBody>
          <a:bodyPr vert="horz" lIns="216000" tIns="45720" rIns="21600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tx1"/>
              </a:buClr>
            </a:pPr>
            <a:r>
              <a:rPr lang="nl-BE" sz="1300" b="1" dirty="0">
                <a:solidFill>
                  <a:schemeClr val="tx1"/>
                </a:solidFill>
                <a:latin typeface="FlandersArtSans-Regular" panose="00000500000000000000" pitchFamily="2" charset="0"/>
              </a:rPr>
              <a:t>Topevenementen</a:t>
            </a:r>
          </a:p>
          <a:p>
            <a:pPr algn="l">
              <a:buClr>
                <a:schemeClr val="tx1"/>
              </a:buClr>
            </a:pPr>
            <a:r>
              <a:rPr lang="nl-BE" sz="1300" dirty="0">
                <a:solidFill>
                  <a:schemeClr val="tx1"/>
                </a:solidFill>
                <a:latin typeface="FlandersArtSans-Regular" panose="00000500000000000000" pitchFamily="2" charset="0"/>
              </a:rPr>
              <a:t>52% van de respondenten vindt het belangrijk dat er topevenementen in Vlaanderen plaatsvinden, vooral om economie en reputatie een boost te geven. </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r>
              <a:rPr lang="nl-BE" sz="1300" dirty="0">
                <a:solidFill>
                  <a:schemeClr val="tx1"/>
                </a:solidFill>
                <a:latin typeface="FlandersArtSans-Regular" panose="00000500000000000000" pitchFamily="2" charset="0"/>
              </a:rPr>
              <a:t>7 op de 10 respondenten vinden het belangrijk dat topevenementen op een duurzame manier worden georganiseerd.</a:t>
            </a: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a:p>
            <a:pPr algn="l">
              <a:buClr>
                <a:schemeClr val="tx1"/>
              </a:buClr>
            </a:pPr>
            <a:endParaRPr lang="nl-BE" sz="1300" dirty="0">
              <a:solidFill>
                <a:schemeClr val="tx1"/>
              </a:solidFill>
              <a:latin typeface="FlandersArtSans-Regular" panose="00000500000000000000" pitchFamily="2" charset="0"/>
            </a:endParaRPr>
          </a:p>
        </p:txBody>
      </p:sp>
    </p:spTree>
    <p:extLst>
      <p:ext uri="{BB962C8B-B14F-4D97-AF65-F5344CB8AC3E}">
        <p14:creationId xmlns:p14="http://schemas.microsoft.com/office/powerpoint/2010/main" val="31519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E0BAA202-1599-4E79-8F9A-2E1AA5D8F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Rechte verbindingslijn 6">
            <a:extLst>
              <a:ext uri="{FF2B5EF4-FFF2-40B4-BE49-F238E27FC236}">
                <a16:creationId xmlns:a16="http://schemas.microsoft.com/office/drawing/2014/main" id="{C757915E-EC74-430A-983A-997CF0088F37}"/>
              </a:ext>
            </a:extLst>
          </p:cNvPr>
          <p:cNvCxnSpPr>
            <a:cxnSpLocks/>
          </p:cNvCxnSpPr>
          <p:nvPr/>
        </p:nvCxnSpPr>
        <p:spPr>
          <a:xfrm>
            <a:off x="-400050" y="2057400"/>
            <a:ext cx="9877425" cy="530542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52534D42-0923-477A-9410-DA189376D002}"/>
              </a:ext>
            </a:extLst>
          </p:cNvPr>
          <p:cNvCxnSpPr/>
          <p:nvPr/>
        </p:nvCxnSpPr>
        <p:spPr>
          <a:xfrm flipH="1">
            <a:off x="3344663" y="-1658233"/>
            <a:ext cx="5256584" cy="8640960"/>
          </a:xfrm>
          <a:prstGeom prst="line">
            <a:avLst/>
          </a:prstGeom>
          <a:ln w="15875">
            <a:solidFill>
              <a:srgbClr val="FFF010"/>
            </a:solidFill>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61FA3837-36C2-44BB-BED4-A2EDDF394D82}"/>
              </a:ext>
            </a:extLst>
          </p:cNvPr>
          <p:cNvSpPr/>
          <p:nvPr/>
        </p:nvSpPr>
        <p:spPr>
          <a:xfrm>
            <a:off x="666316" y="3373230"/>
            <a:ext cx="3572310" cy="1172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252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sz="2400" b="0" i="0" u="none" strike="noStrike" kern="1200" cap="all" spc="0" normalizeH="0" baseline="0" noProof="0" dirty="0">
                <a:ln>
                  <a:noFill/>
                </a:ln>
                <a:solidFill>
                  <a:prstClr val="black"/>
                </a:solidFill>
                <a:effectLst/>
                <a:uLnTx/>
                <a:uFillTx/>
                <a:latin typeface="Flanders Art Sans Medium" panose="020B0604020202020204" charset="0"/>
                <a:ea typeface="+mn-ea"/>
                <a:cs typeface="+mn-cs"/>
              </a:rPr>
              <a:t>Meer info?</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nl-BE" sz="1400" b="0" i="0" u="sng" strike="noStrike" kern="1200" cap="none" spc="0" normalizeH="0" baseline="0" noProof="0" dirty="0">
                <a:ln>
                  <a:noFill/>
                </a:ln>
                <a:solidFill>
                  <a:prstClr val="black"/>
                </a:solidFill>
                <a:effectLst/>
                <a:uLnTx/>
                <a:uFillTx/>
                <a:latin typeface="FlandersArtSans-Regular" panose="00000500000000000000" pitchFamily="2" charset="0"/>
                <a:ea typeface="+mn-ea"/>
                <a:cs typeface="+mn-cs"/>
              </a:rPr>
              <a:t>kennisbeheer@toerismevlaanderen.be</a:t>
            </a:r>
          </a:p>
        </p:txBody>
      </p:sp>
      <p:sp>
        <p:nvSpPr>
          <p:cNvPr id="13" name="Rechthoek 12">
            <a:extLst>
              <a:ext uri="{FF2B5EF4-FFF2-40B4-BE49-F238E27FC236}">
                <a16:creationId xmlns:a16="http://schemas.microsoft.com/office/drawing/2014/main" id="{DE998EFE-00F1-4206-9A22-1B4111820847}"/>
              </a:ext>
            </a:extLst>
          </p:cNvPr>
          <p:cNvSpPr/>
          <p:nvPr/>
        </p:nvSpPr>
        <p:spPr>
          <a:xfrm>
            <a:off x="0" y="0"/>
            <a:ext cx="219456" cy="6858000"/>
          </a:xfrm>
          <a:prstGeom prst="rect">
            <a:avLst/>
          </a:prstGeom>
          <a:solidFill>
            <a:srgbClr val="FFF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Afbeelding 2">
            <a:extLst>
              <a:ext uri="{FF2B5EF4-FFF2-40B4-BE49-F238E27FC236}">
                <a16:creationId xmlns:a16="http://schemas.microsoft.com/office/drawing/2014/main" id="{1A8A9F71-4AC5-44F0-8FDE-D97F42A808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315" y="806846"/>
            <a:ext cx="1779647" cy="69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a:extLst>
              <a:ext uri="{FF2B5EF4-FFF2-40B4-BE49-F238E27FC236}">
                <a16:creationId xmlns:a16="http://schemas.microsoft.com/office/drawing/2014/main" id="{CFA91DED-A48F-4A31-BD7F-F526F8DFC8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315" y="6418351"/>
            <a:ext cx="1611548" cy="11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400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ijdelijke aanduiding voor inhoud 6">
            <a:extLst>
              <a:ext uri="{FF2B5EF4-FFF2-40B4-BE49-F238E27FC236}">
                <a16:creationId xmlns:a16="http://schemas.microsoft.com/office/drawing/2014/main" id="{FBCF47BF-66C7-4FBE-B1F4-E9C0B8311FF4}"/>
              </a:ext>
            </a:extLst>
          </p:cNvPr>
          <p:cNvGraphicFramePr>
            <a:graphicFrameLocks/>
          </p:cNvGraphicFramePr>
          <p:nvPr>
            <p:extLst>
              <p:ext uri="{D42A27DB-BD31-4B8C-83A1-F6EECF244321}">
                <p14:modId xmlns:p14="http://schemas.microsoft.com/office/powerpoint/2010/main" val="2495581165"/>
              </p:ext>
            </p:extLst>
          </p:nvPr>
        </p:nvGraphicFramePr>
        <p:xfrm>
          <a:off x="516510" y="3498009"/>
          <a:ext cx="11004944" cy="2952164"/>
        </p:xfrm>
        <a:graphic>
          <a:graphicData uri="http://schemas.openxmlformats.org/drawingml/2006/chart">
            <c:chart xmlns:c="http://schemas.openxmlformats.org/drawingml/2006/chart" xmlns:r="http://schemas.openxmlformats.org/officeDocument/2006/relationships" r:id="rId3"/>
          </a:graphicData>
        </a:graphic>
      </p:graphicFrame>
      <p:sp>
        <p:nvSpPr>
          <p:cNvPr id="9218" name="Titel 1"/>
          <p:cNvSpPr>
            <a:spLocks noGrp="1"/>
          </p:cNvSpPr>
          <p:nvPr>
            <p:ph type="title"/>
          </p:nvPr>
        </p:nvSpPr>
        <p:spPr>
          <a:xfrm>
            <a:off x="217283" y="274638"/>
            <a:ext cx="11974717" cy="1143000"/>
          </a:xfrm>
        </p:spPr>
        <p:txBody>
          <a:bodyPr/>
          <a:lstStyle/>
          <a:p>
            <a:pPr algn="ctr"/>
            <a:r>
              <a:rPr lang="nl-BE" altLang="nl-BE" dirty="0">
                <a:solidFill>
                  <a:schemeClr val="tx1"/>
                </a:solidFill>
              </a:rPr>
              <a:t>houding ten aanzien van Vlaanderen en Brussel </a:t>
            </a:r>
            <a:br>
              <a:rPr lang="nl-BE" altLang="nl-BE" dirty="0">
                <a:solidFill>
                  <a:schemeClr val="tx1"/>
                </a:solidFill>
              </a:rPr>
            </a:br>
            <a:r>
              <a:rPr lang="nl-BE" altLang="nl-BE" dirty="0">
                <a:solidFill>
                  <a:schemeClr val="tx1"/>
                </a:solidFill>
              </a:rPr>
              <a:t>als vakantiebestemming</a:t>
            </a:r>
          </a:p>
        </p:txBody>
      </p:sp>
      <p:cxnSp>
        <p:nvCxnSpPr>
          <p:cNvPr id="28" name="Rechte verbindingslijn 27">
            <a:extLst>
              <a:ext uri="{FF2B5EF4-FFF2-40B4-BE49-F238E27FC236}">
                <a16:creationId xmlns:a16="http://schemas.microsoft.com/office/drawing/2014/main" id="{BC5CAE37-FCE3-4682-9F16-D5849D664449}"/>
              </a:ext>
            </a:extLst>
          </p:cNvPr>
          <p:cNvCxnSpPr>
            <a:cxnSpLocks/>
          </p:cNvCxnSpPr>
          <p:nvPr/>
        </p:nvCxnSpPr>
        <p:spPr>
          <a:xfrm flipH="1">
            <a:off x="345857" y="5659554"/>
            <a:ext cx="111035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ijdelijke aanduiding voor inhoud 2">
            <a:extLst>
              <a:ext uri="{FF2B5EF4-FFF2-40B4-BE49-F238E27FC236}">
                <a16:creationId xmlns:a16="http://schemas.microsoft.com/office/drawing/2014/main" id="{1BBBB160-5331-47CA-977D-82A2F67785D8}"/>
              </a:ext>
            </a:extLst>
          </p:cNvPr>
          <p:cNvSpPr txBox="1">
            <a:spLocks/>
          </p:cNvSpPr>
          <p:nvPr/>
        </p:nvSpPr>
        <p:spPr bwMode="auto">
          <a:xfrm>
            <a:off x="467225" y="1485990"/>
            <a:ext cx="11564453" cy="65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nl-BE" sz="1800" dirty="0">
                <a:latin typeface="FlandersArtSans-Regular" panose="00000500000000000000" pitchFamily="2" charset="0"/>
              </a:rPr>
              <a:t>Hoe waarschijnlijk is het dat u Vlaanderen en/of Brussel zou aanraden als toeristische bestemming aan iemand uit het buitenland?</a:t>
            </a:r>
            <a:endParaRPr lang="nl-NL" altLang="nl-BE" sz="1800" i="1" dirty="0">
              <a:latin typeface="FlandersArtSans-Regular" panose="00000500000000000000" pitchFamily="2" charset="0"/>
            </a:endParaRPr>
          </a:p>
        </p:txBody>
      </p:sp>
      <p:sp>
        <p:nvSpPr>
          <p:cNvPr id="59" name="Tijdelijke aanduiding voor tekst 10">
            <a:extLst>
              <a:ext uri="{FF2B5EF4-FFF2-40B4-BE49-F238E27FC236}">
                <a16:creationId xmlns:a16="http://schemas.microsoft.com/office/drawing/2014/main" id="{A1A35359-A923-4EC4-BCDC-C4382FD26F8B}"/>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Filter: Geen</a:t>
            </a:r>
          </a:p>
          <a:p>
            <a:pPr marL="0" marR="0" lvl="0" indent="0" algn="r" defTabSz="342900" rtl="0" eaLnBrk="1" fontAlgn="base" latinLnBrk="0" hangingPunct="1">
              <a:lnSpc>
                <a:spcPct val="100000"/>
              </a:lnSpc>
              <a:spcBef>
                <a:spcPct val="20000"/>
              </a:spcBef>
              <a:spcAft>
                <a:spcPct val="0"/>
              </a:spcAft>
              <a:buClrTx/>
              <a:buSzTx/>
              <a:buFont typeface="Arial"/>
              <a:buNone/>
              <a:tabLst/>
              <a:defRPr/>
            </a:pPr>
            <a:r>
              <a:rPr kumimoji="0" lang="pt-BR"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rPr>
              <a:t>N: 1500</a:t>
            </a:r>
            <a:endParaRPr kumimoji="0" lang="nl-NL" sz="1000" b="0" i="0" u="none" strike="noStrike" kern="1200" cap="none" spc="0" normalizeH="0" baseline="0" noProof="0" dirty="0">
              <a:ln>
                <a:noFill/>
              </a:ln>
              <a:solidFill>
                <a:prstClr val="white">
                  <a:lumMod val="50000"/>
                </a:prstClr>
              </a:solidFill>
              <a:effectLst/>
              <a:uLnTx/>
              <a:uFillTx/>
              <a:latin typeface="FlandersArtSans-Regular" panose="00000500000000000000" pitchFamily="2" charset="0"/>
              <a:ea typeface="+mn-ea"/>
              <a:cs typeface="+mn-cs"/>
            </a:endParaRPr>
          </a:p>
        </p:txBody>
      </p:sp>
      <p:graphicFrame>
        <p:nvGraphicFramePr>
          <p:cNvPr id="84" name="Grafiek 83">
            <a:extLst>
              <a:ext uri="{FF2B5EF4-FFF2-40B4-BE49-F238E27FC236}">
                <a16:creationId xmlns:a16="http://schemas.microsoft.com/office/drawing/2014/main" id="{9BB05E9A-DC65-4448-94F9-C7373A58036F}"/>
              </a:ext>
            </a:extLst>
          </p:cNvPr>
          <p:cNvGraphicFramePr/>
          <p:nvPr>
            <p:extLst>
              <p:ext uri="{D42A27DB-BD31-4B8C-83A1-F6EECF244321}">
                <p14:modId xmlns:p14="http://schemas.microsoft.com/office/powerpoint/2010/main" val="1634562409"/>
              </p:ext>
            </p:extLst>
          </p:nvPr>
        </p:nvGraphicFramePr>
        <p:xfrm>
          <a:off x="5196961" y="2957598"/>
          <a:ext cx="2820606" cy="1385722"/>
        </p:xfrm>
        <a:graphic>
          <a:graphicData uri="http://schemas.openxmlformats.org/drawingml/2006/chart">
            <c:chart xmlns:c="http://schemas.openxmlformats.org/drawingml/2006/chart" xmlns:r="http://schemas.openxmlformats.org/officeDocument/2006/relationships" r:id="rId4"/>
          </a:graphicData>
        </a:graphic>
      </p:graphicFrame>
      <p:sp>
        <p:nvSpPr>
          <p:cNvPr id="85" name="Tekstvak 19">
            <a:extLst>
              <a:ext uri="{FF2B5EF4-FFF2-40B4-BE49-F238E27FC236}">
                <a16:creationId xmlns:a16="http://schemas.microsoft.com/office/drawing/2014/main" id="{A5D0C1FC-B039-4929-B649-2C0971D1A4FB}"/>
              </a:ext>
            </a:extLst>
          </p:cNvPr>
          <p:cNvSpPr txBox="1"/>
          <p:nvPr/>
        </p:nvSpPr>
        <p:spPr>
          <a:xfrm>
            <a:off x="3855398" y="2277613"/>
            <a:ext cx="5501867" cy="492443"/>
          </a:xfrm>
          <a:prstGeom prst="rect">
            <a:avLst/>
          </a:prstGeom>
          <a:noFill/>
        </p:spPr>
        <p:txBody>
          <a:bodyPr wrap="square" rtlCol="0">
            <a:spAutoFit/>
          </a:bodyPr>
          <a:lstStyle/>
          <a:p>
            <a:pPr algn="ctr">
              <a:tabLst>
                <a:tab pos="539750" algn="l"/>
              </a:tabLst>
            </a:pPr>
            <a:r>
              <a:rPr lang="en-US" sz="1300" cap="all" dirty="0">
                <a:latin typeface="FlandersArtSans-Regular" panose="00000500000000000000" pitchFamily="2" charset="0"/>
              </a:rPr>
              <a:t>Net Promotor Score </a:t>
            </a:r>
            <a:r>
              <a:rPr lang="en-US" sz="1300" cap="all" dirty="0">
                <a:latin typeface="FlandersArtSans-Medium" panose="00000600000000000000" pitchFamily="2" charset="0"/>
              </a:rPr>
              <a:t>2022 </a:t>
            </a:r>
            <a:r>
              <a:rPr lang="en-US" sz="1300" cap="all" dirty="0">
                <a:latin typeface="FlandersArtSans-Regular" panose="00000500000000000000" pitchFamily="2" charset="0"/>
              </a:rPr>
              <a:t>= </a:t>
            </a:r>
          </a:p>
          <a:p>
            <a:pPr algn="ctr">
              <a:tabLst>
                <a:tab pos="539750" algn="l"/>
              </a:tabLst>
            </a:pPr>
            <a:r>
              <a:rPr lang="en-US" sz="1300" cap="all" dirty="0">
                <a:latin typeface="FlandersArtSans-Medium" panose="00000600000000000000" pitchFamily="2" charset="0"/>
              </a:rPr>
              <a:t>% promotors - % criticasters = </a:t>
            </a:r>
            <a:r>
              <a:rPr lang="en-US" sz="1300" cap="all" dirty="0">
                <a:solidFill>
                  <a:srgbClr val="009900"/>
                </a:solidFill>
                <a:latin typeface="FlandersArtSans-Medium" panose="00000600000000000000" pitchFamily="2" charset="0"/>
              </a:rPr>
              <a:t>1</a:t>
            </a:r>
            <a:r>
              <a:rPr lang="en-US" sz="1300" cap="all" dirty="0">
                <a:solidFill>
                  <a:srgbClr val="C00000"/>
                </a:solidFill>
                <a:latin typeface="FlandersArtSans-Medium" panose="00000600000000000000" pitchFamily="2" charset="0"/>
              </a:rPr>
              <a:t> </a:t>
            </a:r>
          </a:p>
        </p:txBody>
      </p:sp>
      <p:sp>
        <p:nvSpPr>
          <p:cNvPr id="87" name="Tekstvak 28">
            <a:extLst>
              <a:ext uri="{FF2B5EF4-FFF2-40B4-BE49-F238E27FC236}">
                <a16:creationId xmlns:a16="http://schemas.microsoft.com/office/drawing/2014/main" id="{FBF7B315-8380-49C7-AF66-D9991570C1C1}"/>
              </a:ext>
            </a:extLst>
          </p:cNvPr>
          <p:cNvSpPr txBox="1"/>
          <p:nvPr/>
        </p:nvSpPr>
        <p:spPr>
          <a:xfrm>
            <a:off x="5263818" y="2990852"/>
            <a:ext cx="940823" cy="369332"/>
          </a:xfrm>
          <a:prstGeom prst="rect">
            <a:avLst/>
          </a:prstGeom>
          <a:noFill/>
        </p:spPr>
        <p:txBody>
          <a:bodyPr wrap="square" rtlCol="0">
            <a:spAutoFit/>
          </a:bodyPr>
          <a:lstStyle/>
          <a:p>
            <a:pPr algn="ctr">
              <a:tabLst>
                <a:tab pos="539750" algn="l"/>
              </a:tabLst>
            </a:pPr>
            <a:r>
              <a:rPr lang="en-US" cap="all" dirty="0">
                <a:latin typeface="FlandersArtSans-Medium" panose="00000600000000000000" pitchFamily="2" charset="0"/>
              </a:rPr>
              <a:t>25%</a:t>
            </a:r>
            <a:endParaRPr lang="en-US" cap="all" dirty="0">
              <a:solidFill>
                <a:srgbClr val="C00000"/>
              </a:solidFill>
              <a:latin typeface="FlandersArtSans-Medium" panose="00000600000000000000" pitchFamily="2" charset="0"/>
            </a:endParaRPr>
          </a:p>
        </p:txBody>
      </p:sp>
      <p:sp>
        <p:nvSpPr>
          <p:cNvPr id="88" name="Tekstvak 28">
            <a:extLst>
              <a:ext uri="{FF2B5EF4-FFF2-40B4-BE49-F238E27FC236}">
                <a16:creationId xmlns:a16="http://schemas.microsoft.com/office/drawing/2014/main" id="{0D8DAC8E-18AA-4A36-80A5-C47A097DD7AA}"/>
              </a:ext>
            </a:extLst>
          </p:cNvPr>
          <p:cNvSpPr txBox="1"/>
          <p:nvPr/>
        </p:nvSpPr>
        <p:spPr>
          <a:xfrm>
            <a:off x="6195783" y="2980699"/>
            <a:ext cx="940823" cy="369332"/>
          </a:xfrm>
          <a:prstGeom prst="rect">
            <a:avLst/>
          </a:prstGeom>
          <a:noFill/>
        </p:spPr>
        <p:txBody>
          <a:bodyPr wrap="square" rtlCol="0">
            <a:spAutoFit/>
          </a:bodyPr>
          <a:lstStyle/>
          <a:p>
            <a:pPr algn="ctr">
              <a:tabLst>
                <a:tab pos="539750" algn="l"/>
              </a:tabLst>
            </a:pPr>
            <a:r>
              <a:rPr lang="en-US" cap="all" dirty="0">
                <a:latin typeface="FlandersArtSans-Medium" panose="00000600000000000000" pitchFamily="2" charset="0"/>
              </a:rPr>
              <a:t>49%</a:t>
            </a:r>
            <a:endParaRPr lang="en-US" cap="all" dirty="0">
              <a:solidFill>
                <a:srgbClr val="C00000"/>
              </a:solidFill>
              <a:latin typeface="FlandersArtSans-Medium" panose="00000600000000000000" pitchFamily="2" charset="0"/>
            </a:endParaRPr>
          </a:p>
        </p:txBody>
      </p:sp>
      <p:sp>
        <p:nvSpPr>
          <p:cNvPr id="89" name="Tekstvak 28">
            <a:extLst>
              <a:ext uri="{FF2B5EF4-FFF2-40B4-BE49-F238E27FC236}">
                <a16:creationId xmlns:a16="http://schemas.microsoft.com/office/drawing/2014/main" id="{F180A256-9699-4761-B368-CF6297733DA3}"/>
              </a:ext>
            </a:extLst>
          </p:cNvPr>
          <p:cNvSpPr txBox="1"/>
          <p:nvPr/>
        </p:nvSpPr>
        <p:spPr>
          <a:xfrm>
            <a:off x="7143601" y="2980699"/>
            <a:ext cx="940823" cy="369332"/>
          </a:xfrm>
          <a:prstGeom prst="rect">
            <a:avLst/>
          </a:prstGeom>
          <a:noFill/>
        </p:spPr>
        <p:txBody>
          <a:bodyPr wrap="square" rtlCol="0">
            <a:spAutoFit/>
          </a:bodyPr>
          <a:lstStyle/>
          <a:p>
            <a:pPr algn="ctr">
              <a:tabLst>
                <a:tab pos="539750" algn="l"/>
              </a:tabLst>
            </a:pPr>
            <a:r>
              <a:rPr lang="en-US" cap="all" dirty="0">
                <a:latin typeface="FlandersArtSans-Medium" panose="00000600000000000000" pitchFamily="2" charset="0"/>
              </a:rPr>
              <a:t>26%</a:t>
            </a:r>
            <a:endParaRPr lang="en-US" cap="all" dirty="0">
              <a:solidFill>
                <a:srgbClr val="C00000"/>
              </a:solidFill>
              <a:latin typeface="FlandersArtSans-Medium" panose="00000600000000000000" pitchFamily="2" charset="0"/>
            </a:endParaRPr>
          </a:p>
        </p:txBody>
      </p:sp>
      <p:sp>
        <p:nvSpPr>
          <p:cNvPr id="90" name="Tekstvak 89">
            <a:extLst>
              <a:ext uri="{FF2B5EF4-FFF2-40B4-BE49-F238E27FC236}">
                <a16:creationId xmlns:a16="http://schemas.microsoft.com/office/drawing/2014/main" id="{021A5CE9-639D-4771-8D6A-E4889CE60D86}"/>
              </a:ext>
            </a:extLst>
          </p:cNvPr>
          <p:cNvSpPr txBox="1"/>
          <p:nvPr/>
        </p:nvSpPr>
        <p:spPr>
          <a:xfrm>
            <a:off x="5182972" y="4026263"/>
            <a:ext cx="940823" cy="400110"/>
          </a:xfrm>
          <a:prstGeom prst="rect">
            <a:avLst/>
          </a:prstGeom>
          <a:noFill/>
        </p:spPr>
        <p:txBody>
          <a:bodyPr wrap="square" rtlCol="0">
            <a:spAutoFit/>
          </a:bodyPr>
          <a:lstStyle/>
          <a:p>
            <a:pPr algn="ctr"/>
            <a:r>
              <a:rPr lang="nl-BE" sz="1000" dirty="0">
                <a:latin typeface="FlandersArtSans-Regular" panose="00000500000000000000" pitchFamily="2" charset="0"/>
              </a:rPr>
              <a:t>Criticasters </a:t>
            </a:r>
          </a:p>
          <a:p>
            <a:pPr algn="ctr"/>
            <a:r>
              <a:rPr lang="nl-BE" sz="1000" dirty="0">
                <a:latin typeface="FlandersArtSans-Regular" panose="00000500000000000000" pitchFamily="2" charset="0"/>
              </a:rPr>
              <a:t>(0-6)</a:t>
            </a:r>
          </a:p>
        </p:txBody>
      </p:sp>
      <p:sp>
        <p:nvSpPr>
          <p:cNvPr id="91" name="Tekstvak 90">
            <a:extLst>
              <a:ext uri="{FF2B5EF4-FFF2-40B4-BE49-F238E27FC236}">
                <a16:creationId xmlns:a16="http://schemas.microsoft.com/office/drawing/2014/main" id="{12D14C7C-C0B6-4349-A31A-FC6568FD3BC1}"/>
              </a:ext>
            </a:extLst>
          </p:cNvPr>
          <p:cNvSpPr txBox="1"/>
          <p:nvPr/>
        </p:nvSpPr>
        <p:spPr>
          <a:xfrm>
            <a:off x="5967031" y="4020980"/>
            <a:ext cx="1266477" cy="400110"/>
          </a:xfrm>
          <a:prstGeom prst="rect">
            <a:avLst/>
          </a:prstGeom>
          <a:noFill/>
        </p:spPr>
        <p:txBody>
          <a:bodyPr wrap="square" rtlCol="0">
            <a:spAutoFit/>
          </a:bodyPr>
          <a:lstStyle/>
          <a:p>
            <a:pPr algn="ctr"/>
            <a:r>
              <a:rPr lang="nl-BE" sz="1000" dirty="0">
                <a:latin typeface="FlandersArtSans-Regular" panose="00000500000000000000" pitchFamily="2" charset="0"/>
              </a:rPr>
              <a:t>Passief Tevredenen (7-8) </a:t>
            </a:r>
          </a:p>
        </p:txBody>
      </p:sp>
      <p:sp>
        <p:nvSpPr>
          <p:cNvPr id="92" name="Tekstvak 91">
            <a:extLst>
              <a:ext uri="{FF2B5EF4-FFF2-40B4-BE49-F238E27FC236}">
                <a16:creationId xmlns:a16="http://schemas.microsoft.com/office/drawing/2014/main" id="{4D9B7EE0-9B26-42DB-86A4-EB0DF90DB6B4}"/>
              </a:ext>
            </a:extLst>
          </p:cNvPr>
          <p:cNvSpPr txBox="1"/>
          <p:nvPr/>
        </p:nvSpPr>
        <p:spPr>
          <a:xfrm>
            <a:off x="7090733" y="4012591"/>
            <a:ext cx="940823" cy="400110"/>
          </a:xfrm>
          <a:prstGeom prst="rect">
            <a:avLst/>
          </a:prstGeom>
          <a:noFill/>
        </p:spPr>
        <p:txBody>
          <a:bodyPr wrap="square" rtlCol="0">
            <a:spAutoFit/>
          </a:bodyPr>
          <a:lstStyle/>
          <a:p>
            <a:pPr algn="ctr"/>
            <a:r>
              <a:rPr lang="nl-BE" sz="1000" dirty="0">
                <a:latin typeface="FlandersArtSans-Regular" panose="00000500000000000000" pitchFamily="2" charset="0"/>
              </a:rPr>
              <a:t>Promotors </a:t>
            </a:r>
            <a:br>
              <a:rPr lang="nl-BE" sz="1000" dirty="0">
                <a:latin typeface="FlandersArtSans-Regular" panose="00000500000000000000" pitchFamily="2" charset="0"/>
              </a:rPr>
            </a:br>
            <a:r>
              <a:rPr lang="nl-BE" sz="1000" dirty="0">
                <a:latin typeface="FlandersArtSans-Regular" panose="00000500000000000000" pitchFamily="2" charset="0"/>
              </a:rPr>
              <a:t>(9-10)</a:t>
            </a:r>
          </a:p>
        </p:txBody>
      </p:sp>
    </p:spTree>
    <p:extLst>
      <p:ext uri="{BB962C8B-B14F-4D97-AF65-F5344CB8AC3E}">
        <p14:creationId xmlns:p14="http://schemas.microsoft.com/office/powerpoint/2010/main" val="136415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DC7BCE74-28E0-46BB-A914-8B1D5C789C91}"/>
              </a:ext>
            </a:extLst>
          </p:cNvPr>
          <p:cNvSpPr txBox="1">
            <a:spLocks/>
          </p:cNvSpPr>
          <p:nvPr/>
        </p:nvSpPr>
        <p:spPr bwMode="auto">
          <a:xfrm>
            <a:off x="4680493" y="3570402"/>
            <a:ext cx="3516006" cy="2111074"/>
          </a:xfrm>
          <a:prstGeom prst="rect">
            <a:avLst/>
          </a:prstGeom>
          <a:noFill/>
          <a:ln>
            <a:noFill/>
          </a:ln>
        </p:spPr>
        <p:txBody>
          <a:bodyPr vert="horz" wrap="square" lIns="360000" tIns="360000" rIns="360000" bIns="360000" numCol="1" rtlCol="0" anchor="ctr"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altLang="nl-BE" sz="1800" kern="900" dirty="0">
                <a:latin typeface="FlandersArtSans-Regular" panose="00000500000000000000" pitchFamily="2" charset="0"/>
              </a:rPr>
              <a:t>26% van de respondenten </a:t>
            </a:r>
          </a:p>
          <a:p>
            <a:pPr marL="0" indent="0" algn="ctr">
              <a:buNone/>
            </a:pPr>
            <a:r>
              <a:rPr lang="nl-NL" altLang="nl-BE" sz="1800" kern="900" dirty="0">
                <a:latin typeface="FlandersArtSans-Regular" panose="00000500000000000000" pitchFamily="2" charset="0"/>
              </a:rPr>
              <a:t>zou Vlaanderen en Brussel actief aanraden als vakantiebestemming.</a:t>
            </a:r>
          </a:p>
        </p:txBody>
      </p:sp>
      <p:sp>
        <p:nvSpPr>
          <p:cNvPr id="3" name="Tijdelijke aanduiding voor inhoud 2">
            <a:extLst>
              <a:ext uri="{FF2B5EF4-FFF2-40B4-BE49-F238E27FC236}">
                <a16:creationId xmlns:a16="http://schemas.microsoft.com/office/drawing/2014/main" id="{0172F7A2-D7FA-4322-BB67-1EB35B95832D}"/>
              </a:ext>
            </a:extLst>
          </p:cNvPr>
          <p:cNvSpPr txBox="1">
            <a:spLocks/>
          </p:cNvSpPr>
          <p:nvPr/>
        </p:nvSpPr>
        <p:spPr bwMode="auto">
          <a:xfrm>
            <a:off x="961889" y="3570402"/>
            <a:ext cx="3374626" cy="2111070"/>
          </a:xfrm>
          <a:prstGeom prst="rect">
            <a:avLst/>
          </a:prstGeom>
          <a:noFill/>
          <a:ln>
            <a:noFill/>
          </a:ln>
        </p:spPr>
        <p:txBody>
          <a:bodyPr vert="horz" wrap="square" lIns="360000" tIns="360000" rIns="360000" bIns="360000" numCol="1" rtlCol="0" anchor="ctr"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altLang="nl-BE" sz="1800" kern="0" spc="-50" dirty="0">
                <a:latin typeface="FlandersArtSans-Regular" panose="00000500000000000000" pitchFamily="2" charset="0"/>
              </a:rPr>
              <a:t>De NPS voor Vlaanderen/Brussel is </a:t>
            </a:r>
          </a:p>
          <a:p>
            <a:pPr marL="0" indent="0" algn="ctr">
              <a:buNone/>
            </a:pPr>
            <a:r>
              <a:rPr lang="nl-NL" altLang="nl-BE" sz="1800" b="1" kern="0" spc="-50" dirty="0">
                <a:latin typeface="FlandersArtSans-Regular" panose="00000500000000000000" pitchFamily="2" charset="0"/>
              </a:rPr>
              <a:t>bij vakantiereizigers 4</a:t>
            </a:r>
          </a:p>
          <a:p>
            <a:pPr marL="0" indent="0" algn="ctr">
              <a:buNone/>
            </a:pPr>
            <a:r>
              <a:rPr lang="nl-NL" altLang="nl-BE" sz="1800" kern="0" spc="-50" dirty="0">
                <a:latin typeface="FlandersArtSans-Regular" panose="00000500000000000000" pitchFamily="2" charset="0"/>
              </a:rPr>
              <a:t>wat 5% hoger is dan in 2021. </a:t>
            </a:r>
          </a:p>
        </p:txBody>
      </p:sp>
      <p:sp>
        <p:nvSpPr>
          <p:cNvPr id="4" name="Tijdelijke aanduiding voor inhoud 2">
            <a:extLst>
              <a:ext uri="{FF2B5EF4-FFF2-40B4-BE49-F238E27FC236}">
                <a16:creationId xmlns:a16="http://schemas.microsoft.com/office/drawing/2014/main" id="{109E335D-B615-4D35-B74E-2E8183186DA7}"/>
              </a:ext>
            </a:extLst>
          </p:cNvPr>
          <p:cNvSpPr txBox="1">
            <a:spLocks/>
          </p:cNvSpPr>
          <p:nvPr/>
        </p:nvSpPr>
        <p:spPr bwMode="auto">
          <a:xfrm>
            <a:off x="8540476" y="3570402"/>
            <a:ext cx="2969444" cy="2111074"/>
          </a:xfrm>
          <a:prstGeom prst="rect">
            <a:avLst/>
          </a:prstGeom>
          <a:noFill/>
          <a:ln>
            <a:noFill/>
          </a:ln>
        </p:spPr>
        <p:txBody>
          <a:bodyPr vert="horz" wrap="square" lIns="360000" tIns="360000" rIns="360000" bIns="360000" numCol="1" rtlCol="0" anchor="ctr"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altLang="nl-BE" sz="1800" kern="900" dirty="0">
                <a:latin typeface="FlandersArtSans-Regular" panose="00000500000000000000" pitchFamily="2" charset="0"/>
              </a:rPr>
              <a:t>Voornamelijk jongeren staan negatiever tegenover Vlaanderen en Brussel als vakantiebestemming. </a:t>
            </a:r>
          </a:p>
        </p:txBody>
      </p:sp>
      <p:sp>
        <p:nvSpPr>
          <p:cNvPr id="5" name="Titel 1">
            <a:extLst>
              <a:ext uri="{FF2B5EF4-FFF2-40B4-BE49-F238E27FC236}">
                <a16:creationId xmlns:a16="http://schemas.microsoft.com/office/drawing/2014/main" id="{EFA3B59A-5CCD-433E-B0FC-473F98967982}"/>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houding ten aanzien van Vlaanderen en Brussel </a:t>
            </a:r>
            <a:br>
              <a:rPr lang="nl-BE" altLang="nl-BE" dirty="0">
                <a:solidFill>
                  <a:schemeClr val="tx1"/>
                </a:solidFill>
              </a:rPr>
            </a:br>
            <a:r>
              <a:rPr lang="nl-BE" altLang="nl-BE" dirty="0">
                <a:solidFill>
                  <a:schemeClr val="tx1"/>
                </a:solidFill>
              </a:rPr>
              <a:t>als vakantiebestemming</a:t>
            </a:r>
          </a:p>
        </p:txBody>
      </p:sp>
      <p:cxnSp>
        <p:nvCxnSpPr>
          <p:cNvPr id="6" name="Rechte verbindingslijn 5">
            <a:extLst>
              <a:ext uri="{FF2B5EF4-FFF2-40B4-BE49-F238E27FC236}">
                <a16:creationId xmlns:a16="http://schemas.microsoft.com/office/drawing/2014/main" id="{EDFE9131-3432-46D6-82A1-BE2D9936543B}"/>
              </a:ext>
            </a:extLst>
          </p:cNvPr>
          <p:cNvCxnSpPr>
            <a:cxnSpLocks/>
          </p:cNvCxnSpPr>
          <p:nvPr/>
        </p:nvCxnSpPr>
        <p:spPr>
          <a:xfrm>
            <a:off x="4508504" y="2161780"/>
            <a:ext cx="0" cy="35797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4196F40-C0D2-4C0A-8133-D7371A902759}"/>
              </a:ext>
            </a:extLst>
          </p:cNvPr>
          <p:cNvCxnSpPr>
            <a:cxnSpLocks/>
          </p:cNvCxnSpPr>
          <p:nvPr/>
        </p:nvCxnSpPr>
        <p:spPr>
          <a:xfrm>
            <a:off x="8368488" y="2161780"/>
            <a:ext cx="0" cy="35797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A578084A-9416-4CC0-A892-ECAF7445390C}"/>
              </a:ext>
            </a:extLst>
          </p:cNvPr>
          <p:cNvSpPr txBox="1"/>
          <p:nvPr/>
        </p:nvSpPr>
        <p:spPr>
          <a:xfrm>
            <a:off x="961879" y="2109822"/>
            <a:ext cx="3374626" cy="1292662"/>
          </a:xfrm>
          <a:prstGeom prst="rect">
            <a:avLst/>
          </a:prstGeom>
          <a:noFill/>
        </p:spPr>
        <p:txBody>
          <a:bodyPr wrap="square" rtlCol="0">
            <a:spAutoFit/>
          </a:bodyPr>
          <a:lstStyle/>
          <a:p>
            <a:pPr algn="ctr">
              <a:tabLst>
                <a:tab pos="539750" algn="l"/>
              </a:tabLst>
            </a:pPr>
            <a:r>
              <a:rPr lang="en-US" sz="6000" cap="all" dirty="0">
                <a:latin typeface="FlandersArtSans-Medium" panose="00000600000000000000" pitchFamily="2" charset="0"/>
              </a:rPr>
              <a:t>1</a:t>
            </a:r>
          </a:p>
          <a:p>
            <a:pPr algn="ctr">
              <a:tabLst>
                <a:tab pos="539750" algn="l"/>
              </a:tabLst>
            </a:pPr>
            <a:r>
              <a:rPr lang="en-US" cap="all" dirty="0">
                <a:latin typeface="FlandersArtSans-Medium" panose="00000600000000000000" pitchFamily="2" charset="0"/>
              </a:rPr>
              <a:t>Net Promotor Score </a:t>
            </a:r>
          </a:p>
        </p:txBody>
      </p:sp>
      <p:pic>
        <p:nvPicPr>
          <p:cNvPr id="12" name="Afbeelding 11">
            <a:extLst>
              <a:ext uri="{FF2B5EF4-FFF2-40B4-BE49-F238E27FC236}">
                <a16:creationId xmlns:a16="http://schemas.microsoft.com/office/drawing/2014/main" id="{B0FAC7D9-C26C-41B3-B50B-D28A8C3B4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813" y="2102462"/>
            <a:ext cx="1343366" cy="1307383"/>
          </a:xfrm>
          <a:prstGeom prst="rect">
            <a:avLst/>
          </a:prstGeom>
        </p:spPr>
      </p:pic>
      <p:grpSp>
        <p:nvGrpSpPr>
          <p:cNvPr id="14" name="Groep 13">
            <a:extLst>
              <a:ext uri="{FF2B5EF4-FFF2-40B4-BE49-F238E27FC236}">
                <a16:creationId xmlns:a16="http://schemas.microsoft.com/office/drawing/2014/main" id="{27433D9B-9C88-41A4-9B8E-4BFBF0A8095D}"/>
              </a:ext>
            </a:extLst>
          </p:cNvPr>
          <p:cNvGrpSpPr/>
          <p:nvPr/>
        </p:nvGrpSpPr>
        <p:grpSpPr>
          <a:xfrm>
            <a:off x="9402992" y="2133947"/>
            <a:ext cx="1244412" cy="1244412"/>
            <a:chOff x="8568965" y="2184588"/>
            <a:chExt cx="1244412" cy="1244412"/>
          </a:xfrm>
        </p:grpSpPr>
        <p:pic>
          <p:nvPicPr>
            <p:cNvPr id="10" name="Afbeelding 9">
              <a:extLst>
                <a:ext uri="{FF2B5EF4-FFF2-40B4-BE49-F238E27FC236}">
                  <a16:creationId xmlns:a16="http://schemas.microsoft.com/office/drawing/2014/main" id="{893ABDB4-364B-4E4C-A8B1-3799C521A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926" y="2286000"/>
              <a:ext cx="1174458" cy="1143000"/>
            </a:xfrm>
            <a:prstGeom prst="rect">
              <a:avLst/>
            </a:prstGeom>
          </p:spPr>
        </p:pic>
        <p:sp>
          <p:nvSpPr>
            <p:cNvPr id="13" name="Ovaal 12">
              <a:extLst>
                <a:ext uri="{FF2B5EF4-FFF2-40B4-BE49-F238E27FC236}">
                  <a16:creationId xmlns:a16="http://schemas.microsoft.com/office/drawing/2014/main" id="{16FB3A47-D3EA-498E-94FA-9285848B0207}"/>
                </a:ext>
              </a:extLst>
            </p:cNvPr>
            <p:cNvSpPr/>
            <p:nvPr/>
          </p:nvSpPr>
          <p:spPr>
            <a:xfrm>
              <a:off x="8568965" y="2184588"/>
              <a:ext cx="1244412" cy="12444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15" name="Rechte verbindingslijn 14">
            <a:extLst>
              <a:ext uri="{FF2B5EF4-FFF2-40B4-BE49-F238E27FC236}">
                <a16:creationId xmlns:a16="http://schemas.microsoft.com/office/drawing/2014/main" id="{D0D6140D-5563-417D-AB68-29AA5D4E5432}"/>
              </a:ext>
            </a:extLst>
          </p:cNvPr>
          <p:cNvCxnSpPr>
            <a:cxnSpLocks/>
          </p:cNvCxnSpPr>
          <p:nvPr/>
        </p:nvCxnSpPr>
        <p:spPr>
          <a:xfrm>
            <a:off x="1989326" y="3760116"/>
            <a:ext cx="1319753"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5CB440AF-CEAD-44A4-BDBB-DC3F26CD7FD4}"/>
              </a:ext>
            </a:extLst>
          </p:cNvPr>
          <p:cNvCxnSpPr>
            <a:cxnSpLocks/>
          </p:cNvCxnSpPr>
          <p:nvPr/>
        </p:nvCxnSpPr>
        <p:spPr>
          <a:xfrm>
            <a:off x="5778620" y="3760116"/>
            <a:ext cx="1319753"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154FEE05-787F-4D9B-930A-B4A0AA348BAE}"/>
              </a:ext>
            </a:extLst>
          </p:cNvPr>
          <p:cNvCxnSpPr>
            <a:cxnSpLocks/>
          </p:cNvCxnSpPr>
          <p:nvPr/>
        </p:nvCxnSpPr>
        <p:spPr>
          <a:xfrm>
            <a:off x="9365322" y="3760116"/>
            <a:ext cx="1319753" cy="0"/>
          </a:xfrm>
          <a:prstGeom prst="line">
            <a:avLst/>
          </a:prstGeom>
          <a:ln w="57150">
            <a:solidFill>
              <a:srgbClr val="FFE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04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17283" y="2702878"/>
            <a:ext cx="11974717" cy="1143000"/>
          </a:xfrm>
        </p:spPr>
        <p:txBody>
          <a:bodyPr/>
          <a:lstStyle/>
          <a:p>
            <a:pPr algn="ctr"/>
            <a:r>
              <a:rPr lang="nl-BE" altLang="nl-BE" sz="6000" dirty="0">
                <a:solidFill>
                  <a:schemeClr val="tx1"/>
                </a:solidFill>
              </a:rPr>
              <a:t>Deel 2</a:t>
            </a:r>
            <a:br>
              <a:rPr lang="nl-BE" altLang="nl-BE" sz="6000" dirty="0">
                <a:solidFill>
                  <a:schemeClr val="tx1"/>
                </a:solidFill>
              </a:rPr>
            </a:br>
            <a:r>
              <a:rPr lang="nl-BE" altLang="nl-BE" sz="4800" dirty="0">
                <a:solidFill>
                  <a:schemeClr val="tx1"/>
                </a:solidFill>
              </a:rPr>
              <a:t>Kennis en beoordeling </a:t>
            </a:r>
            <a:br>
              <a:rPr lang="nl-BE" altLang="nl-BE" sz="4800" dirty="0">
                <a:solidFill>
                  <a:schemeClr val="tx1"/>
                </a:solidFill>
              </a:rPr>
            </a:br>
            <a:r>
              <a:rPr lang="nl-BE" altLang="nl-BE" sz="4800" dirty="0">
                <a:solidFill>
                  <a:schemeClr val="tx1"/>
                </a:solidFill>
              </a:rPr>
              <a:t>van Vlaamse en Brusselse </a:t>
            </a:r>
            <a:br>
              <a:rPr lang="nl-BE" altLang="nl-BE" sz="4800" dirty="0">
                <a:solidFill>
                  <a:schemeClr val="tx1"/>
                </a:solidFill>
              </a:rPr>
            </a:br>
            <a:r>
              <a:rPr lang="nl-BE" altLang="nl-BE" sz="4800" dirty="0">
                <a:solidFill>
                  <a:schemeClr val="tx1"/>
                </a:solidFill>
              </a:rPr>
              <a:t>producten, natuur, cultuur,</a:t>
            </a:r>
            <a:br>
              <a:rPr lang="nl-BE" altLang="nl-BE" sz="4800" dirty="0">
                <a:solidFill>
                  <a:schemeClr val="tx1"/>
                </a:solidFill>
              </a:rPr>
            </a:br>
            <a:r>
              <a:rPr lang="nl-BE" altLang="nl-BE" sz="4800" dirty="0">
                <a:solidFill>
                  <a:schemeClr val="tx1"/>
                </a:solidFill>
              </a:rPr>
              <a:t>Wandel- en fietsroutes …</a:t>
            </a:r>
            <a:endParaRPr lang="nl-BE" altLang="nl-BE" sz="6000" dirty="0">
              <a:solidFill>
                <a:schemeClr val="tx1"/>
              </a:solidFill>
            </a:endParaRPr>
          </a:p>
        </p:txBody>
      </p:sp>
    </p:spTree>
    <p:extLst>
      <p:ext uri="{BB962C8B-B14F-4D97-AF65-F5344CB8AC3E}">
        <p14:creationId xmlns:p14="http://schemas.microsoft.com/office/powerpoint/2010/main" val="35690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4291951" y="1491368"/>
            <a:ext cx="7900049"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BE" sz="1800" dirty="0">
                <a:latin typeface="FlandersArtSans-Regular" panose="00000500000000000000" pitchFamily="2" charset="0"/>
              </a:rPr>
              <a:t>Welke van de volgende schilders kent u? </a:t>
            </a:r>
          </a:p>
        </p:txBody>
      </p:sp>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7872324" y="613584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r">
              <a:lnSpc>
                <a:spcPct val="100000"/>
              </a:lnSpc>
            </a:pPr>
            <a:r>
              <a:rPr lang="nl-NL" sz="1000" dirty="0">
                <a:solidFill>
                  <a:schemeClr val="bg1">
                    <a:lumMod val="50000"/>
                  </a:schemeClr>
                </a:solidFill>
                <a:latin typeface="FlandersArtSans-Regular" panose="00000500000000000000" pitchFamily="2" charset="0"/>
              </a:rPr>
              <a:t>Filter: Geen</a:t>
            </a:r>
          </a:p>
          <a:p>
            <a:pPr algn="r">
              <a:lnSpc>
                <a:spcPct val="100000"/>
              </a:lnSpc>
            </a:pPr>
            <a:r>
              <a:rPr lang="nl-NL" sz="1000" dirty="0">
                <a:solidFill>
                  <a:schemeClr val="bg1">
                    <a:lumMod val="50000"/>
                  </a:schemeClr>
                </a:solidFill>
                <a:latin typeface="FlandersArtSans-Regular" panose="00000500000000000000" pitchFamily="2" charset="0"/>
              </a:rPr>
              <a:t>N: 1500</a:t>
            </a:r>
          </a:p>
        </p:txBody>
      </p:sp>
      <p:graphicFrame>
        <p:nvGraphicFramePr>
          <p:cNvPr id="4" name="DBR KD">
            <a:extLst>
              <a:ext uri="{FF2B5EF4-FFF2-40B4-BE49-F238E27FC236}">
                <a16:creationId xmlns:a16="http://schemas.microsoft.com/office/drawing/2014/main" id="{314B05AA-7174-D2C3-73B5-BCB3DC5A12A0}"/>
              </a:ext>
            </a:extLst>
          </p:cNvPr>
          <p:cNvGraphicFramePr/>
          <p:nvPr/>
        </p:nvGraphicFramePr>
        <p:xfrm>
          <a:off x="2298227" y="1794617"/>
          <a:ext cx="8714330" cy="451841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el 1">
            <a:extLst>
              <a:ext uri="{FF2B5EF4-FFF2-40B4-BE49-F238E27FC236}">
                <a16:creationId xmlns:a16="http://schemas.microsoft.com/office/drawing/2014/main" id="{EFB4C970-C081-224B-7695-4DCDDD1D8F1D}"/>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SCHILDERKUNST</a:t>
            </a:r>
          </a:p>
        </p:txBody>
      </p:sp>
    </p:spTree>
    <p:extLst>
      <p:ext uri="{BB962C8B-B14F-4D97-AF65-F5344CB8AC3E}">
        <p14:creationId xmlns:p14="http://schemas.microsoft.com/office/powerpoint/2010/main" val="394663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E1D943-E876-4019-AE4A-AD9099F13ED7}"/>
              </a:ext>
            </a:extLst>
          </p:cNvPr>
          <p:cNvSpPr txBox="1">
            <a:spLocks/>
          </p:cNvSpPr>
          <p:nvPr/>
        </p:nvSpPr>
        <p:spPr bwMode="auto">
          <a:xfrm>
            <a:off x="771074" y="1212084"/>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nl-BE" sz="1800" dirty="0">
                <a:latin typeface="FlandersArtSans-Regular" panose="00000500000000000000" pitchFamily="2" charset="0"/>
              </a:rPr>
              <a:t>Bezoekt u wel eens erfgoedsites (bijv kerk, kasteel, abdij, …)?</a:t>
            </a:r>
            <a:endParaRPr lang="nl-NL" altLang="nl-BE" sz="1800" i="1" dirty="0">
              <a:latin typeface="FlandersArtSans-Regular" panose="00000500000000000000" pitchFamily="2" charset="0"/>
            </a:endParaRPr>
          </a:p>
        </p:txBody>
      </p:sp>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7936441" y="2763899"/>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r">
              <a:lnSpc>
                <a:spcPct val="100000"/>
              </a:lnSpc>
            </a:pPr>
            <a:r>
              <a:rPr lang="nl-NL" sz="1000" dirty="0">
                <a:solidFill>
                  <a:schemeClr val="bg1">
                    <a:lumMod val="50000"/>
                  </a:schemeClr>
                </a:solidFill>
                <a:latin typeface="FlandersArtSans-Regular" panose="00000500000000000000" pitchFamily="2" charset="0"/>
              </a:rPr>
              <a:t>Filter: Geen</a:t>
            </a:r>
          </a:p>
          <a:p>
            <a:pPr algn="r">
              <a:lnSpc>
                <a:spcPct val="100000"/>
              </a:lnSpc>
            </a:pPr>
            <a:r>
              <a:rPr lang="nl-NL" sz="1000" dirty="0">
                <a:solidFill>
                  <a:schemeClr val="bg1">
                    <a:lumMod val="50000"/>
                  </a:schemeClr>
                </a:solidFill>
                <a:latin typeface="FlandersArtSans-Regular" panose="00000500000000000000" pitchFamily="2" charset="0"/>
              </a:rPr>
              <a:t>N: 1500</a:t>
            </a:r>
          </a:p>
        </p:txBody>
      </p:sp>
      <p:graphicFrame>
        <p:nvGraphicFramePr>
          <p:cNvPr id="4" name="DBR KD">
            <a:extLst>
              <a:ext uri="{FF2B5EF4-FFF2-40B4-BE49-F238E27FC236}">
                <a16:creationId xmlns:a16="http://schemas.microsoft.com/office/drawing/2014/main" id="{85378A20-E1B1-A3DD-BE40-4213A6C25C29}"/>
              </a:ext>
            </a:extLst>
          </p:cNvPr>
          <p:cNvGraphicFramePr/>
          <p:nvPr>
            <p:extLst>
              <p:ext uri="{D42A27DB-BD31-4B8C-83A1-F6EECF244321}">
                <p14:modId xmlns:p14="http://schemas.microsoft.com/office/powerpoint/2010/main" val="1161555647"/>
              </p:ext>
            </p:extLst>
          </p:nvPr>
        </p:nvGraphicFramePr>
        <p:xfrm>
          <a:off x="918252" y="1655421"/>
          <a:ext cx="7700429" cy="159911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83AC0E27-B171-62DC-142C-65BB3C6E58EA}"/>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ERFGOED</a:t>
            </a:r>
          </a:p>
        </p:txBody>
      </p:sp>
      <p:sp>
        <p:nvSpPr>
          <p:cNvPr id="7" name="Tekstvak 6">
            <a:extLst>
              <a:ext uri="{FF2B5EF4-FFF2-40B4-BE49-F238E27FC236}">
                <a16:creationId xmlns:a16="http://schemas.microsoft.com/office/drawing/2014/main" id="{F82C7897-775E-4558-80E2-DA0E1032AF94}"/>
              </a:ext>
            </a:extLst>
          </p:cNvPr>
          <p:cNvSpPr txBox="1"/>
          <p:nvPr/>
        </p:nvSpPr>
        <p:spPr>
          <a:xfrm>
            <a:off x="881070" y="3328731"/>
            <a:ext cx="9529762" cy="369332"/>
          </a:xfrm>
          <a:prstGeom prst="rect">
            <a:avLst/>
          </a:prstGeom>
          <a:noFill/>
        </p:spPr>
        <p:txBody>
          <a:bodyPr wrap="square">
            <a:spAutoFit/>
          </a:bodyPr>
          <a:lstStyle/>
          <a:p>
            <a:pPr marL="0" marR="0" lvl="0" indent="0" algn="l" defTabSz="719138" rtl="0" eaLnBrk="0" fontAlgn="base" latinLnBrk="0" hangingPunct="0">
              <a:lnSpc>
                <a:spcPct val="100000"/>
              </a:lnSpc>
              <a:spcBef>
                <a:spcPts val="100"/>
              </a:spcBef>
              <a:spcAft>
                <a:spcPct val="0"/>
              </a:spcAft>
              <a:buClr>
                <a:srgbClr val="262626"/>
              </a:buClr>
              <a:buSzTx/>
              <a:buFont typeface="Arial" panose="020B0604020202020204" pitchFamily="34" charset="0"/>
              <a:buNone/>
              <a:tabLst>
                <a:tab pos="180975" algn="l"/>
              </a:tabLst>
              <a:defRPr/>
            </a:pPr>
            <a:r>
              <a:rPr kumimoji="0" lang="nl-NL" altLang="nl-BE" sz="1800" b="0" i="0" u="none" strike="noStrike" kern="1200" cap="none" spc="0" normalizeH="0" baseline="0" noProof="0" dirty="0">
                <a:ln>
                  <a:noFill/>
                </a:ln>
                <a:solidFill>
                  <a:prstClr val="black"/>
                </a:solidFill>
                <a:effectLst/>
                <a:uLnTx/>
                <a:uFillTx/>
                <a:latin typeface="FlandersArtSans-Regular" panose="00000500000000000000" pitchFamily="2" charset="0"/>
                <a:ea typeface="+mn-ea"/>
                <a:cs typeface="Arial" panose="020B0604020202020204" pitchFamily="34" charset="0"/>
              </a:rPr>
              <a:t>In welke mate zijn volgende aspecten van belang wanneer u een erfgoedsite bezoekt?</a:t>
            </a:r>
          </a:p>
        </p:txBody>
      </p:sp>
      <p:graphicFrame>
        <p:nvGraphicFramePr>
          <p:cNvPr id="9" name="Grafiek 8">
            <a:extLst>
              <a:ext uri="{FF2B5EF4-FFF2-40B4-BE49-F238E27FC236}">
                <a16:creationId xmlns:a16="http://schemas.microsoft.com/office/drawing/2014/main" id="{CA803A4B-9158-4A16-9307-4710E42D3CF9}"/>
              </a:ext>
            </a:extLst>
          </p:cNvPr>
          <p:cNvGraphicFramePr/>
          <p:nvPr>
            <p:extLst>
              <p:ext uri="{D42A27DB-BD31-4B8C-83A1-F6EECF244321}">
                <p14:modId xmlns:p14="http://schemas.microsoft.com/office/powerpoint/2010/main" val="1259120369"/>
              </p:ext>
            </p:extLst>
          </p:nvPr>
        </p:nvGraphicFramePr>
        <p:xfrm>
          <a:off x="1781168" y="3745432"/>
          <a:ext cx="5067301" cy="267738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vak 10">
            <a:extLst>
              <a:ext uri="{FF2B5EF4-FFF2-40B4-BE49-F238E27FC236}">
                <a16:creationId xmlns:a16="http://schemas.microsoft.com/office/drawing/2014/main" id="{D4CCCD62-B43A-41C0-9B6A-D887190AAA88}"/>
              </a:ext>
            </a:extLst>
          </p:cNvPr>
          <p:cNvSpPr txBox="1"/>
          <p:nvPr/>
        </p:nvSpPr>
        <p:spPr>
          <a:xfrm>
            <a:off x="9248686" y="6082198"/>
            <a:ext cx="2562314" cy="400110"/>
          </a:xfrm>
          <a:prstGeom prst="rect">
            <a:avLst/>
          </a:prstGeom>
          <a:noFill/>
        </p:spPr>
        <p:txBody>
          <a:bodyPr wrap="square" rtlCol="0">
            <a:spAutoFit/>
          </a:bodyPr>
          <a:lstStyle/>
          <a:p>
            <a:r>
              <a:rPr lang="nl-BE" sz="1000" dirty="0">
                <a:solidFill>
                  <a:schemeClr val="tx1">
                    <a:lumMod val="50000"/>
                    <a:lumOff val="50000"/>
                  </a:schemeClr>
                </a:solidFill>
                <a:latin typeface="FlandersArtSans-Regular" panose="00000500000000000000" pitchFamily="2" charset="0"/>
              </a:rPr>
              <a:t>Filter: Ja, regelmatig of Ja, af en toe</a:t>
            </a:r>
          </a:p>
          <a:p>
            <a:r>
              <a:rPr lang="nl-BE" sz="1000" dirty="0">
                <a:solidFill>
                  <a:schemeClr val="tx1">
                    <a:lumMod val="50000"/>
                    <a:lumOff val="50000"/>
                  </a:schemeClr>
                </a:solidFill>
                <a:latin typeface="FlandersArtSans-Regular" panose="00000500000000000000" pitchFamily="2" charset="0"/>
              </a:rPr>
              <a:t>N: 1093</a:t>
            </a:r>
          </a:p>
        </p:txBody>
      </p:sp>
      <p:sp>
        <p:nvSpPr>
          <p:cNvPr id="12" name="Linkeraccolade 11">
            <a:extLst>
              <a:ext uri="{FF2B5EF4-FFF2-40B4-BE49-F238E27FC236}">
                <a16:creationId xmlns:a16="http://schemas.microsoft.com/office/drawing/2014/main" id="{F8CFD36B-CD58-468C-9CCF-20402DBEDFD8}"/>
              </a:ext>
            </a:extLst>
          </p:cNvPr>
          <p:cNvSpPr/>
          <p:nvPr/>
        </p:nvSpPr>
        <p:spPr>
          <a:xfrm>
            <a:off x="2238375" y="1856188"/>
            <a:ext cx="161925" cy="671255"/>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14" name="Rechte verbindingslijn met pijl 13">
            <a:extLst>
              <a:ext uri="{FF2B5EF4-FFF2-40B4-BE49-F238E27FC236}">
                <a16:creationId xmlns:a16="http://schemas.microsoft.com/office/drawing/2014/main" id="{563A3531-63A8-49E5-B4B2-7CE323A942F4}"/>
              </a:ext>
            </a:extLst>
          </p:cNvPr>
          <p:cNvCxnSpPr>
            <a:cxnSpLocks/>
          </p:cNvCxnSpPr>
          <p:nvPr/>
        </p:nvCxnSpPr>
        <p:spPr>
          <a:xfrm>
            <a:off x="1509640" y="2191815"/>
            <a:ext cx="0" cy="10819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218CC506-527A-4EF8-BA71-CB4C43BFF37F}"/>
              </a:ext>
            </a:extLst>
          </p:cNvPr>
          <p:cNvCxnSpPr>
            <a:cxnSpLocks/>
            <a:endCxn id="12" idx="1"/>
          </p:cNvCxnSpPr>
          <p:nvPr/>
        </p:nvCxnSpPr>
        <p:spPr>
          <a:xfrm>
            <a:off x="1500140" y="2191815"/>
            <a:ext cx="73823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9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10">
            <a:extLst>
              <a:ext uri="{FF2B5EF4-FFF2-40B4-BE49-F238E27FC236}">
                <a16:creationId xmlns:a16="http://schemas.microsoft.com/office/drawing/2014/main" id="{DB13E196-CE1A-4030-B123-9509870DE52E}"/>
              </a:ext>
            </a:extLst>
          </p:cNvPr>
          <p:cNvSpPr txBox="1">
            <a:spLocks/>
          </p:cNvSpPr>
          <p:nvPr/>
        </p:nvSpPr>
        <p:spPr>
          <a:xfrm>
            <a:off x="4166647" y="6031064"/>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r">
              <a:lnSpc>
                <a:spcPct val="100000"/>
              </a:lnSpc>
            </a:pPr>
            <a:endParaRPr lang="nl-NL" sz="1000" dirty="0">
              <a:solidFill>
                <a:schemeClr val="bg1">
                  <a:lumMod val="50000"/>
                </a:schemeClr>
              </a:solidFill>
              <a:latin typeface="FlandersArtSans-Regular" panose="00000500000000000000" pitchFamily="2" charset="0"/>
            </a:endParaRPr>
          </a:p>
          <a:p>
            <a:pPr algn="r">
              <a:lnSpc>
                <a:spcPct val="100000"/>
              </a:lnSpc>
            </a:pPr>
            <a:r>
              <a:rPr lang="nl-NL" sz="1000" dirty="0">
                <a:solidFill>
                  <a:schemeClr val="bg1">
                    <a:lumMod val="50000"/>
                  </a:schemeClr>
                </a:solidFill>
                <a:latin typeface="FlandersArtSans-Regular" panose="00000500000000000000" pitchFamily="2" charset="0"/>
              </a:rPr>
              <a:t>N: 1089</a:t>
            </a:r>
          </a:p>
        </p:txBody>
      </p:sp>
      <p:graphicFrame>
        <p:nvGraphicFramePr>
          <p:cNvPr id="4" name="DBR KD">
            <a:extLst>
              <a:ext uri="{FF2B5EF4-FFF2-40B4-BE49-F238E27FC236}">
                <a16:creationId xmlns:a16="http://schemas.microsoft.com/office/drawing/2014/main" id="{314B05AA-7174-D2C3-73B5-BCB3DC5A12A0}"/>
              </a:ext>
            </a:extLst>
          </p:cNvPr>
          <p:cNvGraphicFramePr/>
          <p:nvPr>
            <p:extLst>
              <p:ext uri="{D42A27DB-BD31-4B8C-83A1-F6EECF244321}">
                <p14:modId xmlns:p14="http://schemas.microsoft.com/office/powerpoint/2010/main" val="480467492"/>
              </p:ext>
            </p:extLst>
          </p:nvPr>
        </p:nvGraphicFramePr>
        <p:xfrm>
          <a:off x="1498815" y="2059065"/>
          <a:ext cx="7306959" cy="15666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4456A5C3-866F-4A46-B554-9AE8537B78A3}"/>
              </a:ext>
            </a:extLst>
          </p:cNvPr>
          <p:cNvSpPr txBox="1">
            <a:spLocks/>
          </p:cNvSpPr>
          <p:nvPr/>
        </p:nvSpPr>
        <p:spPr>
          <a:xfrm>
            <a:off x="217283" y="544969"/>
            <a:ext cx="11974717" cy="1143000"/>
          </a:xfrm>
          <a:prstGeom prst="rect">
            <a:avLst/>
          </a:prstGeom>
        </p:spPr>
        <p:txBody>
          <a:bodyPr/>
          <a:lstStyle>
            <a:lvl1pPr algn="l" rtl="0" eaLnBrk="0" fontAlgn="base" hangingPunct="0">
              <a:spcBef>
                <a:spcPct val="0"/>
              </a:spcBef>
              <a:spcAft>
                <a:spcPct val="0"/>
              </a:spcAft>
              <a:defRPr sz="2800" b="0" kern="1200" cap="all" baseline="0">
                <a:solidFill>
                  <a:srgbClr val="262626"/>
                </a:solidFill>
                <a:latin typeface="FlandersArtSans-Medium" panose="00000600000000000000" pitchFamily="2" charset="0"/>
                <a:ea typeface="+mj-ea"/>
                <a:cs typeface="Arial" panose="020B0604020202020204" pitchFamily="34" charset="0"/>
              </a:defRPr>
            </a:lvl1pPr>
            <a:lvl2pPr algn="l" rtl="0" eaLnBrk="0" fontAlgn="base" hangingPunct="0">
              <a:spcBef>
                <a:spcPct val="0"/>
              </a:spcBef>
              <a:spcAft>
                <a:spcPct val="0"/>
              </a:spcAft>
              <a:defRPr sz="2400" b="1">
                <a:solidFill>
                  <a:srgbClr val="262626"/>
                </a:solidFill>
                <a:latin typeface="Arial" charset="0"/>
                <a:cs typeface="Arial" charset="0"/>
              </a:defRPr>
            </a:lvl2pPr>
            <a:lvl3pPr algn="l" rtl="0" eaLnBrk="0" fontAlgn="base" hangingPunct="0">
              <a:spcBef>
                <a:spcPct val="0"/>
              </a:spcBef>
              <a:spcAft>
                <a:spcPct val="0"/>
              </a:spcAft>
              <a:defRPr sz="2400" b="1">
                <a:solidFill>
                  <a:srgbClr val="262626"/>
                </a:solidFill>
                <a:latin typeface="Arial" charset="0"/>
                <a:cs typeface="Arial" charset="0"/>
              </a:defRPr>
            </a:lvl3pPr>
            <a:lvl4pPr algn="l" rtl="0" eaLnBrk="0" fontAlgn="base" hangingPunct="0">
              <a:spcBef>
                <a:spcPct val="0"/>
              </a:spcBef>
              <a:spcAft>
                <a:spcPct val="0"/>
              </a:spcAft>
              <a:defRPr sz="2400" b="1">
                <a:solidFill>
                  <a:srgbClr val="262626"/>
                </a:solidFill>
                <a:latin typeface="Arial" charset="0"/>
                <a:cs typeface="Arial" charset="0"/>
              </a:defRPr>
            </a:lvl4pPr>
            <a:lvl5pPr algn="l" rtl="0" eaLnBrk="0" fontAlgn="base" hangingPunct="0">
              <a:spcBef>
                <a:spcPct val="0"/>
              </a:spcBef>
              <a:spcAft>
                <a:spcPct val="0"/>
              </a:spcAft>
              <a:defRPr sz="2400" b="1">
                <a:solidFill>
                  <a:srgbClr val="262626"/>
                </a:solidFill>
                <a:latin typeface="Arial" charset="0"/>
                <a:cs typeface="Arial" charset="0"/>
              </a:defRPr>
            </a:lvl5pPr>
            <a:lvl6pPr marL="457200" algn="l" rtl="0" fontAlgn="base">
              <a:spcBef>
                <a:spcPct val="0"/>
              </a:spcBef>
              <a:spcAft>
                <a:spcPct val="0"/>
              </a:spcAft>
              <a:defRPr sz="2800" b="1">
                <a:solidFill>
                  <a:srgbClr val="262626"/>
                </a:solidFill>
                <a:latin typeface="Calibri" pitchFamily="34" charset="0"/>
              </a:defRPr>
            </a:lvl6pPr>
            <a:lvl7pPr marL="914400" algn="l" rtl="0" fontAlgn="base">
              <a:spcBef>
                <a:spcPct val="0"/>
              </a:spcBef>
              <a:spcAft>
                <a:spcPct val="0"/>
              </a:spcAft>
              <a:defRPr sz="2800" b="1">
                <a:solidFill>
                  <a:srgbClr val="262626"/>
                </a:solidFill>
                <a:latin typeface="Calibri" pitchFamily="34" charset="0"/>
              </a:defRPr>
            </a:lvl7pPr>
            <a:lvl8pPr marL="1371600" algn="l" rtl="0" fontAlgn="base">
              <a:spcBef>
                <a:spcPct val="0"/>
              </a:spcBef>
              <a:spcAft>
                <a:spcPct val="0"/>
              </a:spcAft>
              <a:defRPr sz="2800" b="1">
                <a:solidFill>
                  <a:srgbClr val="262626"/>
                </a:solidFill>
                <a:latin typeface="Calibri" pitchFamily="34" charset="0"/>
              </a:defRPr>
            </a:lvl8pPr>
            <a:lvl9pPr marL="1828800" algn="l" rtl="0" fontAlgn="base">
              <a:spcBef>
                <a:spcPct val="0"/>
              </a:spcBef>
              <a:spcAft>
                <a:spcPct val="0"/>
              </a:spcAft>
              <a:defRPr sz="2800" b="1">
                <a:solidFill>
                  <a:srgbClr val="262626"/>
                </a:solidFill>
                <a:latin typeface="Calibri" pitchFamily="34" charset="0"/>
              </a:defRPr>
            </a:lvl9pPr>
          </a:lstStyle>
          <a:p>
            <a:pPr algn="ctr"/>
            <a:r>
              <a:rPr lang="nl-BE" altLang="nl-BE" dirty="0">
                <a:solidFill>
                  <a:schemeClr val="tx1"/>
                </a:solidFill>
              </a:rPr>
              <a:t>ERFGOED</a:t>
            </a:r>
          </a:p>
        </p:txBody>
      </p:sp>
      <p:sp>
        <p:nvSpPr>
          <p:cNvPr id="5" name="Tijdelijke aanduiding voor inhoud 2">
            <a:extLst>
              <a:ext uri="{FF2B5EF4-FFF2-40B4-BE49-F238E27FC236}">
                <a16:creationId xmlns:a16="http://schemas.microsoft.com/office/drawing/2014/main" id="{9A559540-724A-76FE-1F90-6185E06F469D}"/>
              </a:ext>
            </a:extLst>
          </p:cNvPr>
          <p:cNvSpPr txBox="1">
            <a:spLocks/>
          </p:cNvSpPr>
          <p:nvPr/>
        </p:nvSpPr>
        <p:spPr bwMode="auto">
          <a:xfrm>
            <a:off x="494177" y="1320602"/>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nl-BE" sz="1800" dirty="0">
                <a:latin typeface="FlandersArtSans-Regular" panose="00000500000000000000" pitchFamily="2" charset="0"/>
              </a:rPr>
              <a:t>Hebt u interesse om kastelen in Vlaanderen en/of Brussel te bezoeken?</a:t>
            </a:r>
            <a:endParaRPr lang="nl-NL" altLang="nl-BE" sz="1800" i="1" dirty="0">
              <a:latin typeface="FlandersArtSans-Regular" panose="00000500000000000000" pitchFamily="2" charset="0"/>
            </a:endParaRPr>
          </a:p>
        </p:txBody>
      </p:sp>
      <p:sp>
        <p:nvSpPr>
          <p:cNvPr id="8" name="Tijdelijke aanduiding voor inhoud 2">
            <a:extLst>
              <a:ext uri="{FF2B5EF4-FFF2-40B4-BE49-F238E27FC236}">
                <a16:creationId xmlns:a16="http://schemas.microsoft.com/office/drawing/2014/main" id="{6213A100-56B8-4FD2-AC08-9C3D006C016E}"/>
              </a:ext>
            </a:extLst>
          </p:cNvPr>
          <p:cNvSpPr txBox="1">
            <a:spLocks/>
          </p:cNvSpPr>
          <p:nvPr/>
        </p:nvSpPr>
        <p:spPr bwMode="auto">
          <a:xfrm>
            <a:off x="988357" y="3838320"/>
            <a:ext cx="11203643" cy="17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719138" rtl="0" eaLnBrk="0" fontAlgn="base" hangingPunct="0">
              <a:spcBef>
                <a:spcPts val="100"/>
              </a:spcBef>
              <a:spcAft>
                <a:spcPct val="0"/>
              </a:spcAft>
              <a:buClr>
                <a:srgbClr val="262626"/>
              </a:buClr>
              <a:buFont typeface="Arial" panose="020B0604020202020204" pitchFamily="34" charset="0"/>
              <a:buChar char="•"/>
              <a:tabLst>
                <a:tab pos="180975" algn="l"/>
              </a:tabLst>
              <a:defRPr sz="2000" b="0" kern="1200">
                <a:solidFill>
                  <a:schemeClr val="tx1"/>
                </a:solidFill>
                <a:latin typeface="Flanders Art Sans Medium" panose="00000600000000000000" pitchFamily="50" charset="0"/>
                <a:ea typeface="+mn-ea"/>
                <a:cs typeface="Arial" panose="020B0604020202020204" pitchFamily="34" charset="0"/>
              </a:defRPr>
            </a:lvl1pPr>
            <a:lvl2pPr marL="800100" indent="-342900" algn="l" defTabSz="719138" rtl="0" eaLnBrk="0" fontAlgn="base" hangingPunct="0">
              <a:spcBef>
                <a:spcPts val="100"/>
              </a:spcBef>
              <a:spcAft>
                <a:spcPct val="0"/>
              </a:spcAft>
              <a:buClr>
                <a:srgbClr val="262626"/>
              </a:buClr>
              <a:buFont typeface="Arial" panose="020B0604020202020204" pitchFamily="34" charset="0"/>
              <a:buChar char="•"/>
              <a:defRPr sz="2000" kern="1200">
                <a:solidFill>
                  <a:srgbClr val="373636"/>
                </a:solidFill>
                <a:latin typeface="FlandersArtSans-Regular" panose="00000500000000000000" pitchFamily="2" charset="0"/>
                <a:ea typeface="+mn-ea"/>
                <a:cs typeface="Arial" panose="020B0604020202020204" pitchFamily="34" charset="0"/>
              </a:defRPr>
            </a:lvl2pPr>
            <a:lvl3pPr marL="1200150" indent="-285750" algn="l" defTabSz="719138" rtl="0" eaLnBrk="0" fontAlgn="base" hangingPunct="0">
              <a:spcBef>
                <a:spcPts val="100"/>
              </a:spcBef>
              <a:spcAft>
                <a:spcPct val="0"/>
              </a:spcAft>
              <a:buClr>
                <a:srgbClr val="262626"/>
              </a:buClr>
              <a:buFont typeface="Arial" panose="020B0604020202020204" pitchFamily="34" charset="0"/>
              <a:buChar char="•"/>
              <a:defRPr kern="1200">
                <a:solidFill>
                  <a:srgbClr val="373636"/>
                </a:solidFill>
                <a:latin typeface="FlandersArtSans-Regular" panose="00000500000000000000" pitchFamily="2"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nl-BE" sz="1800" dirty="0">
                <a:latin typeface="FlandersArtSans-Regular" panose="00000500000000000000" pitchFamily="2" charset="0"/>
              </a:rPr>
              <a:t>Waarom zou u een kasteel in Vlaanderen/Brussel bezoeken? </a:t>
            </a:r>
            <a:endParaRPr lang="nl-NL" altLang="nl-BE" sz="1800" i="1" dirty="0">
              <a:latin typeface="FlandersArtSans-Regular" panose="00000500000000000000" pitchFamily="2" charset="0"/>
            </a:endParaRPr>
          </a:p>
        </p:txBody>
      </p:sp>
      <p:graphicFrame>
        <p:nvGraphicFramePr>
          <p:cNvPr id="9" name="DBR KD">
            <a:extLst>
              <a:ext uri="{FF2B5EF4-FFF2-40B4-BE49-F238E27FC236}">
                <a16:creationId xmlns:a16="http://schemas.microsoft.com/office/drawing/2014/main" id="{D0852DE5-8ED2-479A-B1B2-DEAC55234B25}"/>
              </a:ext>
            </a:extLst>
          </p:cNvPr>
          <p:cNvGraphicFramePr/>
          <p:nvPr>
            <p:extLst>
              <p:ext uri="{D42A27DB-BD31-4B8C-83A1-F6EECF244321}">
                <p14:modId xmlns:p14="http://schemas.microsoft.com/office/powerpoint/2010/main" val="3754314158"/>
              </p:ext>
            </p:extLst>
          </p:nvPr>
        </p:nvGraphicFramePr>
        <p:xfrm>
          <a:off x="1123950" y="4534308"/>
          <a:ext cx="8714330" cy="1736974"/>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Verbindingslijn: gebogen 10">
            <a:extLst>
              <a:ext uri="{FF2B5EF4-FFF2-40B4-BE49-F238E27FC236}">
                <a16:creationId xmlns:a16="http://schemas.microsoft.com/office/drawing/2014/main" id="{CEEAEC64-B1F6-4230-817F-3EF4727847F0}"/>
              </a:ext>
            </a:extLst>
          </p:cNvPr>
          <p:cNvCxnSpPr>
            <a:cxnSpLocks/>
          </p:cNvCxnSpPr>
          <p:nvPr/>
        </p:nvCxnSpPr>
        <p:spPr>
          <a:xfrm>
            <a:off x="2105025" y="2505075"/>
            <a:ext cx="1" cy="114300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Rechte verbindingslijn 23">
            <a:extLst>
              <a:ext uri="{FF2B5EF4-FFF2-40B4-BE49-F238E27FC236}">
                <a16:creationId xmlns:a16="http://schemas.microsoft.com/office/drawing/2014/main" id="{162BF0FF-B54F-4DF1-908D-22428021CC5A}"/>
              </a:ext>
            </a:extLst>
          </p:cNvPr>
          <p:cNvCxnSpPr/>
          <p:nvPr/>
        </p:nvCxnSpPr>
        <p:spPr>
          <a:xfrm>
            <a:off x="2105025" y="2505075"/>
            <a:ext cx="135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tekst 10">
            <a:extLst>
              <a:ext uri="{FF2B5EF4-FFF2-40B4-BE49-F238E27FC236}">
                <a16:creationId xmlns:a16="http://schemas.microsoft.com/office/drawing/2014/main" id="{F1C2E077-5356-4416-AA36-20BB348AFF7D}"/>
              </a:ext>
            </a:extLst>
          </p:cNvPr>
          <p:cNvSpPr txBox="1">
            <a:spLocks/>
          </p:cNvSpPr>
          <p:nvPr/>
        </p:nvSpPr>
        <p:spPr>
          <a:xfrm>
            <a:off x="4353757" y="3421900"/>
            <a:ext cx="3484485" cy="480435"/>
          </a:xfrm>
          <a:prstGeom prst="rect">
            <a:avLst/>
          </a:prstGeom>
        </p:spPr>
        <p:txBody>
          <a:bodyPr/>
          <a:lstStyle>
            <a:lvl1pPr marL="0" indent="0" algn="l" defTabSz="342900" rtl="0" eaLnBrk="1" latinLnBrk="0" hangingPunct="1">
              <a:lnSpc>
                <a:spcPts val="2400"/>
              </a:lnSpc>
              <a:spcBef>
                <a:spcPct val="20000"/>
              </a:spcBef>
              <a:buFont typeface="Arial"/>
              <a:buNone/>
              <a:defRPr sz="2100" kern="1200" baseline="0">
                <a:solidFill>
                  <a:schemeClr val="tx2"/>
                </a:solidFill>
                <a:latin typeface="Franklin Gothic Medium" panose="020B0603020102020204" pitchFamily="34" charset="0"/>
                <a:ea typeface="+mn-ea"/>
                <a:cs typeface="+mn-cs"/>
              </a:defRPr>
            </a:lvl1pPr>
            <a:lvl2pPr marL="0" indent="-162000" algn="l" defTabSz="342900" rtl="0" eaLnBrk="1" latinLnBrk="0" hangingPunct="1">
              <a:spcBef>
                <a:spcPct val="20000"/>
              </a:spcBef>
              <a:buClr>
                <a:schemeClr val="tx2"/>
              </a:buClr>
              <a:buSzPct val="80000"/>
              <a:buFont typeface="Calibri Light" pitchFamily="34" charset="0"/>
              <a:buChar char="•"/>
              <a:defRPr sz="2100" kern="1200">
                <a:solidFill>
                  <a:schemeClr val="tx1"/>
                </a:solidFill>
                <a:latin typeface="Franklin Gothic Medium" panose="020B0603020102020204" pitchFamily="34" charset="0"/>
                <a:ea typeface="+mn-ea"/>
                <a:cs typeface="+mn-cs"/>
              </a:defRPr>
            </a:lvl2pPr>
            <a:lvl3pPr marL="405000" indent="-135000" algn="l" defTabSz="342900" rtl="0" eaLnBrk="1" latinLnBrk="0" hangingPunct="1">
              <a:spcBef>
                <a:spcPct val="20000"/>
              </a:spcBef>
              <a:buClr>
                <a:schemeClr val="tx2"/>
              </a:buClr>
              <a:buSzPct val="80000"/>
              <a:buFont typeface="Calibri Light" pitchFamily="34" charset="0"/>
              <a:buChar char="•"/>
              <a:defRPr sz="1500" kern="1200" baseline="0">
                <a:solidFill>
                  <a:schemeClr val="tx1"/>
                </a:solidFill>
                <a:latin typeface="Franklin Gothic Book" panose="020B0503020102020204" pitchFamily="34" charset="0"/>
                <a:ea typeface="+mn-ea"/>
                <a:cs typeface="+mn-cs"/>
              </a:defRPr>
            </a:lvl3pPr>
            <a:lvl4pPr marL="675000" indent="-135000" algn="l" defTabSz="342900" rtl="0" eaLnBrk="1" latinLnBrk="0" hangingPunct="1">
              <a:spcBef>
                <a:spcPct val="20000"/>
              </a:spcBef>
              <a:buClr>
                <a:schemeClr val="tx2"/>
              </a:buClr>
              <a:buSzPct val="80000"/>
              <a:buFont typeface="Arial" pitchFamily="34" charset="0"/>
              <a:buChar char="•"/>
              <a:defRPr sz="1500" kern="1200">
                <a:solidFill>
                  <a:schemeClr val="tx1">
                    <a:lumMod val="65000"/>
                    <a:lumOff val="35000"/>
                  </a:schemeClr>
                </a:solidFill>
                <a:latin typeface="Franklin Gothic Book" panose="020B0503020102020204" pitchFamily="34" charset="0"/>
                <a:ea typeface="+mn-ea"/>
                <a:cs typeface="+mn-cs"/>
              </a:defRPr>
            </a:lvl4pPr>
            <a:lvl5pPr marL="945000" indent="-135000" algn="l" defTabSz="342900" rtl="0" eaLnBrk="1" latinLnBrk="0" hangingPunct="1">
              <a:spcBef>
                <a:spcPct val="20000"/>
              </a:spcBef>
              <a:buClr>
                <a:schemeClr val="tx2"/>
              </a:buClr>
              <a:buSzPct val="80000"/>
              <a:buFont typeface="Arial" pitchFamily="34" charset="0"/>
              <a:buChar char="•"/>
              <a:defRPr sz="1500" kern="1200">
                <a:solidFill>
                  <a:schemeClr val="bg1">
                    <a:lumMod val="50000"/>
                  </a:schemeClr>
                </a:solidFill>
                <a:latin typeface="Franklin Gothic Book" panose="020B05030201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r">
              <a:lnSpc>
                <a:spcPct val="100000"/>
              </a:lnSpc>
            </a:pPr>
            <a:r>
              <a:rPr lang="nl-NL" sz="1000" dirty="0">
                <a:solidFill>
                  <a:schemeClr val="bg1">
                    <a:lumMod val="50000"/>
                  </a:schemeClr>
                </a:solidFill>
                <a:latin typeface="FlandersArtSans-Regular" panose="00000500000000000000" pitchFamily="2" charset="0"/>
              </a:rPr>
              <a:t>N: 1500</a:t>
            </a:r>
          </a:p>
        </p:txBody>
      </p:sp>
    </p:spTree>
    <p:extLst>
      <p:ext uri="{BB962C8B-B14F-4D97-AF65-F5344CB8AC3E}">
        <p14:creationId xmlns:p14="http://schemas.microsoft.com/office/powerpoint/2010/main" val="2216010871"/>
      </p:ext>
    </p:extLst>
  </p:cSld>
  <p:clrMapOvr>
    <a:masterClrMapping/>
  </p:clrMapOvr>
</p:sld>
</file>

<file path=ppt/theme/theme1.xml><?xml version="1.0" encoding="utf-8"?>
<a:theme xmlns:a="http://schemas.openxmlformats.org/drawingml/2006/main" name="VISITFLANDERS">
  <a:themeElements>
    <a:clrScheme name="Aangepast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leuren Ivox">
    <a:dk1>
      <a:sysClr val="windowText" lastClr="000000"/>
    </a:dk1>
    <a:lt1>
      <a:sysClr val="window" lastClr="FFFFFF"/>
    </a:lt1>
    <a:dk2>
      <a:srgbClr val="00AE9A"/>
    </a:dk2>
    <a:lt2>
      <a:srgbClr val="E7E6E6"/>
    </a:lt2>
    <a:accent1>
      <a:srgbClr val="FF9933"/>
    </a:accent1>
    <a:accent2>
      <a:srgbClr val="00AE9A"/>
    </a:accent2>
    <a:accent3>
      <a:srgbClr val="FF3333"/>
    </a:accent3>
    <a:accent4>
      <a:srgbClr val="3399CC"/>
    </a:accent4>
    <a:accent5>
      <a:srgbClr val="AD6A24"/>
    </a:accent5>
    <a:accent6>
      <a:srgbClr val="6C635A"/>
    </a:accent6>
    <a:hlink>
      <a:srgbClr val="FF3333"/>
    </a:hlink>
    <a:folHlink>
      <a:srgbClr val="000000"/>
    </a:folHlink>
  </a:clrScheme>
  <a:fontScheme name="iVOX 2016">
    <a:majorFont>
      <a:latin typeface="Franklin Gothic Book"/>
      <a:ea typeface=""/>
      <a:cs typeface=""/>
    </a:majorFont>
    <a:minorFont>
      <a:latin typeface="Franklin Gothi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96EC65A011440AB9CC537084C79FF" ma:contentTypeVersion="42" ma:contentTypeDescription="Een nieuw document maken." ma:contentTypeScope="" ma:versionID="45934de99148952e42ceab91a9c6fbf2">
  <xsd:schema xmlns:xsd="http://www.w3.org/2001/XMLSchema" xmlns:xs="http://www.w3.org/2001/XMLSchema" xmlns:p="http://schemas.microsoft.com/office/2006/metadata/properties" xmlns:ns2="c83250c0-b06e-43b8-aa1e-38f9e1d211f0" xmlns:ns3="071b04ae-6511-4c5c-987f-a5c8e8697188" xmlns:ns4="aa7dacaa-5128-4598-be33-dd1157aa3b68" xmlns:ns5="2b728aaa-8c91-4529-a988-c81a1010329e" targetNamespace="http://schemas.microsoft.com/office/2006/metadata/properties" ma:root="true" ma:fieldsID="923d7f8c8cdfb58a37f1ccc5612b591c" ns2:_="" ns3:_="" ns4:_="" ns5:_="">
    <xsd:import namespace="c83250c0-b06e-43b8-aa1e-38f9e1d211f0"/>
    <xsd:import namespace="071b04ae-6511-4c5c-987f-a5c8e8697188"/>
    <xsd:import namespace="aa7dacaa-5128-4598-be33-dd1157aa3b68"/>
    <xsd:import namespace="2b728aaa-8c91-4529-a988-c81a1010329e"/>
    <xsd:element name="properties">
      <xsd:complexType>
        <xsd:sequence>
          <xsd:element name="documentManagement">
            <xsd:complexType>
              <xsd:all>
                <xsd:element ref="ns2:TaxCatchAll" minOccurs="0"/>
                <xsd:element ref="ns2:TaxCatchAllLabel" minOccurs="0"/>
                <xsd:element ref="ns2:Document_x0020_type" minOccurs="0"/>
                <xsd:element ref="ns2:_dlc_DocId" minOccurs="0"/>
                <xsd:element ref="ns2:_dlc_DocIdUrl" minOccurs="0"/>
                <xsd:element ref="ns2:_dlc_DocIdPersistId" minOccurs="0"/>
                <xsd:element ref="ns2:o6b187a2f769487ea44a5cbfb4e4db00" minOccurs="0"/>
                <xsd:element ref="ns2:d9a073102d99460185d2a527798db1a3" minOccurs="0"/>
                <xsd:element ref="ns2:e13e706a531a4775a289da51fc41e853" minOccurs="0"/>
                <xsd:element ref="ns2:ia202c6775d94d56a407de0f3d3a831f" minOccurs="0"/>
                <xsd:element ref="ns2:h5f48be477d94c348ae4b16f2bbd7764" minOccurs="0"/>
                <xsd:element ref="ns2:i1a0120ab196419586f355702bc63412" minOccurs="0"/>
                <xsd:element ref="ns3:MediaServiceMetadata" minOccurs="0"/>
                <xsd:element ref="ns3:MediaServiceFastMetadata" minOccurs="0"/>
                <xsd:element ref="ns4:MediaServiceOCR" minOccurs="0"/>
                <xsd:element ref="ns4:MediaServiceGenerationTime" minOccurs="0"/>
                <xsd:element ref="ns4:MediaServiceEventHashCode" minOccurs="0"/>
                <xsd:element ref="ns5:SharedWithUsers" minOccurs="0"/>
                <xsd:element ref="ns5:SharedWithDetails" minOccurs="0"/>
                <xsd:element ref="ns4:Thema" minOccurs="0"/>
                <xsd:element ref="ns4:MediaServiceAutoKeyPoints" minOccurs="0"/>
                <xsd:element ref="ns4:MediaServiceKeyPoints" minOccurs="0"/>
                <xsd:element ref="ns4:MediaServiceDateTaken" minOccurs="0"/>
                <xsd:element ref="ns4:MediaLengthInSeconds" minOccurs="0"/>
                <xsd:element ref="ns4:lcf76f155ced4ddcb4097134ff3c332f"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250c0-b06e-43b8-aa1e-38f9e1d211f0"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52276cc4-43ba-4e6c-abb2-cb57a0f6c28e}" ma:internalName="TaxCatchAll" ma:showField="CatchAllData" ma:web="c83250c0-b06e-43b8-aa1e-38f9e1d211f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52276cc4-43ba-4e6c-abb2-cb57a0f6c28e}" ma:internalName="TaxCatchAllLabel" ma:readOnly="true" ma:showField="CatchAllDataLabel" ma:web="c83250c0-b06e-43b8-aa1e-38f9e1d211f0">
      <xsd:complexType>
        <xsd:complexContent>
          <xsd:extension base="dms:MultiChoiceLookup">
            <xsd:sequence>
              <xsd:element name="Value" type="dms:Lookup" maxOccurs="unbounded" minOccurs="0" nillable="true"/>
            </xsd:sequence>
          </xsd:extension>
        </xsd:complexContent>
      </xsd:complexType>
    </xsd:element>
    <xsd:element name="Document_x0020_type" ma:index="10" nillable="true" ma:displayName="Document type" ma:default="Algemeen" ma:format="Dropdown" ma:internalName="Document_x0020_type">
      <xsd:simpleType>
        <xsd:restriction base="dms:Choice">
          <xsd:enumeration value="Algemeen"/>
          <xsd:enumeration value="Eindrapport"/>
          <xsd:enumeration value="Presentaties"/>
          <xsd:enumeration value="Tabellenrapport"/>
        </xsd:restriction>
      </xsd:simpleType>
    </xsd:element>
    <xsd:element name="_dlc_DocId" ma:index="17" nillable="true" ma:displayName="Waarde van de document-id" ma:description="De waarde van de document-id die aan dit item is toegewezen." ma:internalName="_dlc_DocId" ma:readOnly="true">
      <xsd:simpleType>
        <xsd:restriction base="dms:Text"/>
      </xsd:simpleType>
    </xsd:element>
    <xsd:element name="_dlc_DocIdUrl" ma:index="18"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o6b187a2f769487ea44a5cbfb4e4db00" ma:index="20" nillable="true" ma:taxonomy="true" ma:internalName="o6b187a2f769487ea44a5cbfb4e4db00" ma:taxonomyFieldName="bewaartermijn0" ma:displayName="Bewaartermijn" ma:readOnly="false" ma:default="" ma:fieldId="{86b187a2-f769-487e-a44a-5cbfb4e4db00}" ma:sspId="dc7f1770-a70f-49e5-b54c-bcd373ecb550" ma:termSetId="3083b170-f2e0-457e-94a1-178253ef116a" ma:anchorId="00000000-0000-0000-0000-000000000000" ma:open="false" ma:isKeyword="false">
      <xsd:complexType>
        <xsd:sequence>
          <xsd:element ref="pc:Terms" minOccurs="0" maxOccurs="1"/>
        </xsd:sequence>
      </xsd:complexType>
    </xsd:element>
    <xsd:element name="d9a073102d99460185d2a527798db1a3" ma:index="21" ma:taxonomy="true" ma:internalName="d9a073102d99460185d2a527798db1a3" ma:taxonomyFieldName="Vertrouwelijk0" ma:displayName="Vertrouwelijk" ma:default="23;#Nee|0600f0c8-084b-4f1d-a651-03e2befc4206" ma:fieldId="{d9a07310-2d99-4601-85d2-a527798db1a3}" ma:sspId="dc7f1770-a70f-49e5-b54c-bcd373ecb550" ma:termSetId="fb870e52-36ce-4787-8f6d-daaca7941d99" ma:anchorId="00000000-0000-0000-0000-000000000000" ma:open="false" ma:isKeyword="false">
      <xsd:complexType>
        <xsd:sequence>
          <xsd:element ref="pc:Terms" minOccurs="0" maxOccurs="1"/>
        </xsd:sequence>
      </xsd:complexType>
    </xsd:element>
    <xsd:element name="e13e706a531a4775a289da51fc41e853" ma:index="22" ma:taxonomy="true" ma:internalName="e13e706a531a4775a289da51fc41e853" ma:taxonomyFieldName="Taal_x002e_0" ma:displayName="Taal" ma:default="10;#Nederlands|9b99b39c-8acc-495e-9f29-fbf22be0ce46" ma:fieldId="{e13e706a-531a-4775-a289-da51fc41e853}" ma:sspId="dc7f1770-a70f-49e5-b54c-bcd373ecb550" ma:termSetId="66362ebe-7da6-4c2a-8c86-ef89fb5bebd3" ma:anchorId="00000000-0000-0000-0000-000000000000" ma:open="false" ma:isKeyword="false">
      <xsd:complexType>
        <xsd:sequence>
          <xsd:element ref="pc:Terms" minOccurs="0" maxOccurs="1"/>
        </xsd:sequence>
      </xsd:complexType>
    </xsd:element>
    <xsd:element name="ia202c6775d94d56a407de0f3d3a831f" ma:index="23" ma:taxonomy="true" ma:internalName="ia202c6775d94d56a407de0f3d3a831f" ma:taxonomyFieldName="publiek0" ma:displayName="Publiek" ma:default="11;#Iedereen|613499d3-92e7-4b79-bb95-13a095146a5e" ma:fieldId="{2a202c67-75d9-4d56-a407-de0f3d3a831f}" ma:sspId="dc7f1770-a70f-49e5-b54c-bcd373ecb550" ma:termSetId="fffb6cc6-ffdd-402a-bfa1-cba7dd0379a1" ma:anchorId="00000000-0000-0000-0000-000000000000" ma:open="false" ma:isKeyword="false">
      <xsd:complexType>
        <xsd:sequence>
          <xsd:element ref="pc:Terms" minOccurs="0" maxOccurs="1"/>
        </xsd:sequence>
      </xsd:complexType>
    </xsd:element>
    <xsd:element name="h5f48be477d94c348ae4b16f2bbd7764" ma:index="24" nillable="true" ma:taxonomy="true" ma:internalName="h5f48be477d94c348ae4b16f2bbd7764" ma:taxonomyFieldName="Document_x0020_status0" ma:displayName="Document status" ma:default="22;#Draft|d2c5986f-1c62-42af-b979-ee62ea3de0cf" ma:fieldId="{15f48be4-77d9-4c34-8ae4-b16f2bbd7764}" ma:sspId="dc7f1770-a70f-49e5-b54c-bcd373ecb550" ma:termSetId="95de886c-8a70-4964-81a5-1f8e3dedf852" ma:anchorId="00000000-0000-0000-0000-000000000000" ma:open="false" ma:isKeyword="false">
      <xsd:complexType>
        <xsd:sequence>
          <xsd:element ref="pc:Terms" minOccurs="0" maxOccurs="1"/>
        </xsd:sequence>
      </xsd:complexType>
    </xsd:element>
    <xsd:element name="i1a0120ab196419586f355702bc63412" ma:index="25" nillable="true" ma:taxonomy="true" ma:internalName="i1a0120ab196419586f355702bc63412" ma:taxonomyFieldName="Jaartal0" ma:displayName="Jaartal" ma:default="1212;#2023|66d6cf34-bda7-4e79-8223-90ced126d5fd" ma:fieldId="{21a0120a-b196-4195-86f3-55702bc63412}" ma:sspId="dc7f1770-a70f-49e5-b54c-bcd373ecb550" ma:termSetId="5ad05c0f-a645-404d-bd3b-45e6b3aef3b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1b04ae-6511-4c5c-987f-a5c8e8697188"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dacaa-5128-4598-be33-dd1157aa3b68" elementFormDefault="qualified">
    <xsd:import namespace="http://schemas.microsoft.com/office/2006/documentManagement/types"/>
    <xsd:import namespace="http://schemas.microsoft.com/office/infopath/2007/PartnerControls"/>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Thema" ma:index="33" nillable="true" ma:displayName="Thema" ma:description="voeg in één woord een thema toe: bv. familievriendelijkheid, fietsen,  ... " ma:format="Dropdown" ma:internalName="Thema">
      <xsd:simpleType>
        <xsd:restriction base="dms:Text">
          <xsd:maxLength value="255"/>
        </xsd:restriction>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Afbeeldingtags" ma:readOnly="false" ma:fieldId="{5cf76f15-5ced-4ddc-b409-7134ff3c332f}" ma:taxonomyMulti="true" ma:sspId="dc7f1770-a70f-49e5-b54c-bcd373ecb550" ma:termSetId="09814cd3-568e-fe90-9814-8d621ff8fb84" ma:anchorId="fba54fb3-c3e1-fe81-a776-ca4b69148c4d" ma:open="true" ma:isKeyword="false">
      <xsd:complexType>
        <xsd:sequence>
          <xsd:element ref="pc:Terms" minOccurs="0" maxOccurs="1"/>
        </xsd:sequence>
      </xsd:complex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28aaa-8c91-4529-a988-c81a1010329e" elementFormDefault="qualified">
    <xsd:import namespace="http://schemas.microsoft.com/office/2006/documentManagement/types"/>
    <xsd:import namespace="http://schemas.microsoft.com/office/infopath/2007/PartnerControls"/>
    <xsd:element name="SharedWithUsers" ma:index="3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c83250c0-b06e-43b8-aa1e-38f9e1d211f0">
      <Value>11</Value>
      <Value>102</Value>
      <Value>10</Value>
      <Value>23</Value>
      <Value>22</Value>
    </TaxCatchAll>
    <lcf76f155ced4ddcb4097134ff3c332f xmlns="aa7dacaa-5128-4598-be33-dd1157aa3b68">
      <Terms xmlns="http://schemas.microsoft.com/office/infopath/2007/PartnerControls"/>
    </lcf76f155ced4ddcb4097134ff3c332f>
    <ia202c6775d94d56a407de0f3d3a831f xmlns="c83250c0-b06e-43b8-aa1e-38f9e1d211f0">
      <Terms xmlns="http://schemas.microsoft.com/office/infopath/2007/PartnerControls">
        <TermInfo xmlns="http://schemas.microsoft.com/office/infopath/2007/PartnerControls">
          <TermName xmlns="http://schemas.microsoft.com/office/infopath/2007/PartnerControls">Iedereen</TermName>
          <TermId xmlns="http://schemas.microsoft.com/office/infopath/2007/PartnerControls">613499d3-92e7-4b79-bb95-13a095146a5e</TermId>
        </TermInfo>
      </Terms>
    </ia202c6775d94d56a407de0f3d3a831f>
    <Document_x0020_type xmlns="c83250c0-b06e-43b8-aa1e-38f9e1d211f0">Algemeen</Document_x0020_type>
    <e13e706a531a4775a289da51fc41e853 xmlns="c83250c0-b06e-43b8-aa1e-38f9e1d211f0">
      <Terms xmlns="http://schemas.microsoft.com/office/infopath/2007/PartnerControls">
        <TermInfo xmlns="http://schemas.microsoft.com/office/infopath/2007/PartnerControls">
          <TermName xmlns="http://schemas.microsoft.com/office/infopath/2007/PartnerControls">Nederlands</TermName>
          <TermId xmlns="http://schemas.microsoft.com/office/infopath/2007/PartnerControls">9b99b39c-8acc-495e-9f29-fbf22be0ce46</TermId>
        </TermInfo>
      </Terms>
    </e13e706a531a4775a289da51fc41e853>
    <d9a073102d99460185d2a527798db1a3 xmlns="c83250c0-b06e-43b8-aa1e-38f9e1d211f0">
      <Terms xmlns="http://schemas.microsoft.com/office/infopath/2007/PartnerControls">
        <TermInfo xmlns="http://schemas.microsoft.com/office/infopath/2007/PartnerControls">
          <TermName xmlns="http://schemas.microsoft.com/office/infopath/2007/PartnerControls">Nee</TermName>
          <TermId xmlns="http://schemas.microsoft.com/office/infopath/2007/PartnerControls">0600f0c8-084b-4f1d-a651-03e2befc4206</TermId>
        </TermInfo>
      </Terms>
    </d9a073102d99460185d2a527798db1a3>
    <i1a0120ab196419586f355702bc63412 xmlns="c83250c0-b06e-43b8-aa1e-38f9e1d211f0">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58cf3bdf-4293-44e6-b6ad-c0318b8f212d</TermId>
        </TermInfo>
      </Terms>
    </i1a0120ab196419586f355702bc63412>
    <o6b187a2f769487ea44a5cbfb4e4db00 xmlns="c83250c0-b06e-43b8-aa1e-38f9e1d211f0">
      <Terms xmlns="http://schemas.microsoft.com/office/infopath/2007/PartnerControls"/>
    </o6b187a2f769487ea44a5cbfb4e4db00>
    <h5f48be477d94c348ae4b16f2bbd7764 xmlns="c83250c0-b06e-43b8-aa1e-38f9e1d211f0">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d2c5986f-1c62-42af-b979-ee62ea3de0cf</TermId>
        </TermInfo>
      </Terms>
    </h5f48be477d94c348ae4b16f2bbd7764>
    <Thema xmlns="aa7dacaa-5128-4598-be33-dd1157aa3b68" xsi:nil="true"/>
    <SharedWithUsers xmlns="2b728aaa-8c91-4529-a988-c81a1010329e">
      <UserInfo>
        <DisplayName/>
        <AccountId xsi:nil="true"/>
        <AccountType/>
      </UserInfo>
    </SharedWithUser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DDE4C-3731-4167-960B-5AA44DEEE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250c0-b06e-43b8-aa1e-38f9e1d211f0"/>
    <ds:schemaRef ds:uri="071b04ae-6511-4c5c-987f-a5c8e8697188"/>
    <ds:schemaRef ds:uri="aa7dacaa-5128-4598-be33-dd1157aa3b68"/>
    <ds:schemaRef ds:uri="2b728aaa-8c91-4529-a988-c81a101032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E7F6FC-CDE7-4C05-B68D-68C976E661BB}">
  <ds:schemaRefs>
    <ds:schemaRef ds:uri="http://schemas.microsoft.com/office/2006/metadata/longProperties"/>
  </ds:schemaRefs>
</ds:datastoreItem>
</file>

<file path=customXml/itemProps3.xml><?xml version="1.0" encoding="utf-8"?>
<ds:datastoreItem xmlns:ds="http://schemas.openxmlformats.org/officeDocument/2006/customXml" ds:itemID="{391BBAD7-47E9-4F69-8168-D599824199B1}">
  <ds:schemaRefs>
    <ds:schemaRef ds:uri="http://schemas.microsoft.com/sharepoint/events"/>
  </ds:schemaRefs>
</ds:datastoreItem>
</file>

<file path=customXml/itemProps4.xml><?xml version="1.0" encoding="utf-8"?>
<ds:datastoreItem xmlns:ds="http://schemas.openxmlformats.org/officeDocument/2006/customXml" ds:itemID="{0742D41B-D8D3-49C6-9094-DAF191793234}">
  <ds:schemaRefs>
    <ds:schemaRef ds:uri="http://purl.org/dc/elements/1.1/"/>
    <ds:schemaRef ds:uri="5860b63f-2185-4a38-aaad-6a51316dbe80"/>
    <ds:schemaRef ds:uri="5f163078-1fc6-4a68-9c21-61e75fca540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c83250c0-b06e-43b8-aa1e-38f9e1d211f0"/>
    <ds:schemaRef ds:uri="aa7dacaa-5128-4598-be33-dd1157aa3b68"/>
    <ds:schemaRef ds:uri="2b728aaa-8c91-4529-a988-c81a1010329e"/>
  </ds:schemaRefs>
</ds:datastoreItem>
</file>

<file path=customXml/itemProps5.xml><?xml version="1.0" encoding="utf-8"?>
<ds:datastoreItem xmlns:ds="http://schemas.openxmlformats.org/officeDocument/2006/customXml" ds:itemID="{0D7F1E1C-3125-4E85-A558-B1DD8825B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2179</TotalTime>
  <Words>4196</Words>
  <Application>Microsoft Office PowerPoint</Application>
  <PresentationFormat>Widescreen</PresentationFormat>
  <Paragraphs>1227</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VISITFLANDERS</vt:lpstr>
      <vt:lpstr>PowerPoint Presentation</vt:lpstr>
      <vt:lpstr>Onderzoeksopzet</vt:lpstr>
      <vt:lpstr>Deel 1 VAKANTIE EN Vlaanderen en Brussel als vakantiebestemming</vt:lpstr>
      <vt:lpstr>houding ten aanzien van Vlaanderen en Brussel  als vakantiebestemming</vt:lpstr>
      <vt:lpstr>PowerPoint Presentation</vt:lpstr>
      <vt:lpstr>Deel 2 Kennis en beoordeling  van Vlaamse en Brusselse  producten, natuur, cultuur, Wandel- en fietsroutes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Gastronomie producten</vt:lpstr>
      <vt:lpstr>Gastronomie  producten</vt:lpstr>
      <vt:lpstr>PowerPoint Presentation</vt:lpstr>
      <vt:lpstr>PowerPoint Presentation</vt:lpstr>
      <vt:lpstr>PowerPoint Presentation</vt:lpstr>
      <vt:lpstr>Deel 3 AmbassadEUrsChAp  EN TOERISME VLAANDEREN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Algemene conclusies</vt:lpstr>
      <vt:lpstr>Algemene conclusies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Vandermeersch, Tine</dc:creator>
  <cp:lastModifiedBy>Annelien Poppe</cp:lastModifiedBy>
  <cp:revision>907</cp:revision>
  <dcterms:modified xsi:type="dcterms:W3CDTF">2023-06-19T12:42:04Z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file">
    <vt:lpwstr>Powerpoint file</vt:lpwstr>
  </property>
  <property fmtid="{D5CDD505-2E9C-101B-9397-08002B2CF9AE}" pid="3" name="SharedWithUsers">
    <vt:lpwstr/>
  </property>
  <property fmtid="{D5CDD505-2E9C-101B-9397-08002B2CF9AE}" pid="4" name="display_urn:schemas-microsoft-com:office:office#Editor">
    <vt:lpwstr>Steven Derthoo</vt:lpwstr>
  </property>
  <property fmtid="{D5CDD505-2E9C-101B-9397-08002B2CF9AE}" pid="5" name="display_urn:schemas-microsoft-com:office:office#Author">
    <vt:lpwstr>Steven Derthoo</vt:lpwstr>
  </property>
  <property fmtid="{D5CDD505-2E9C-101B-9397-08002B2CF9AE}" pid="6" name="ContentTypeId">
    <vt:lpwstr>0x0101000BC96EC65A011440AB9CC537084C79FF</vt:lpwstr>
  </property>
  <property fmtid="{D5CDD505-2E9C-101B-9397-08002B2CF9AE}" pid="7" name="Publiek">
    <vt:lpwstr>11;#Iedereen|613499d3-92e7-4b79-bb95-13a095146a5e</vt:lpwstr>
  </property>
  <property fmtid="{D5CDD505-2E9C-101B-9397-08002B2CF9AE}" pid="8" name="Document status">
    <vt:lpwstr>24;#Definitief|10695298-628a-4ed1-829b-d08f1c9cc887</vt:lpwstr>
  </property>
  <property fmtid="{D5CDD505-2E9C-101B-9397-08002B2CF9AE}" pid="9" name="Retention period">
    <vt:lpwstr/>
  </property>
  <property fmtid="{D5CDD505-2E9C-101B-9397-08002B2CF9AE}" pid="10" name="Jaartal">
    <vt:lpwstr>16;#2015|06eaf875-37c9-4c53-b120-2e501c50512e</vt:lpwstr>
  </property>
  <property fmtid="{D5CDD505-2E9C-101B-9397-08002B2CF9AE}" pid="11" name="Vertrouwelijk">
    <vt:lpwstr>23;#Nee|0600f0c8-084b-4f1d-a651-03e2befc4206</vt:lpwstr>
  </property>
  <property fmtid="{D5CDD505-2E9C-101B-9397-08002B2CF9AE}" pid="12" name="Taal.">
    <vt:lpwstr>10;#Nederlands|9b99b39c-8acc-495e-9f29-fbf22be0ce46</vt:lpwstr>
  </property>
  <property fmtid="{D5CDD505-2E9C-101B-9397-08002B2CF9AE}" pid="13" name="_dlc_DocIdItemGuid">
    <vt:lpwstr>328ec9cc-2809-4e6d-8e13-4dfc3e875287</vt:lpwstr>
  </property>
  <property fmtid="{D5CDD505-2E9C-101B-9397-08002B2CF9AE}" pid="14" name="AuthorIds_UIVersion_512">
    <vt:lpwstr>58</vt:lpwstr>
  </property>
  <property fmtid="{D5CDD505-2E9C-101B-9397-08002B2CF9AE}" pid="15" name="AuthorIds_UIVersion_1024">
    <vt:lpwstr>58</vt:lpwstr>
  </property>
  <property fmtid="{D5CDD505-2E9C-101B-9397-08002B2CF9AE}" pid="16" name="Jaartal0">
    <vt:lpwstr>102;#2022|58cf3bdf-4293-44e6-b6ad-c0318b8f212d</vt:lpwstr>
  </property>
  <property fmtid="{D5CDD505-2E9C-101B-9397-08002B2CF9AE}" pid="17" name="MediaServiceImageTags">
    <vt:lpwstr/>
  </property>
  <property fmtid="{D5CDD505-2E9C-101B-9397-08002B2CF9AE}" pid="18" name="Document status0">
    <vt:lpwstr>22;#Draft|d2c5986f-1c62-42af-b979-ee62ea3de0cf</vt:lpwstr>
  </property>
  <property fmtid="{D5CDD505-2E9C-101B-9397-08002B2CF9AE}" pid="19" name="publiek0">
    <vt:lpwstr>11</vt:lpwstr>
  </property>
  <property fmtid="{D5CDD505-2E9C-101B-9397-08002B2CF9AE}" pid="20" name="Taal.0">
    <vt:lpwstr>10</vt:lpwstr>
  </property>
  <property fmtid="{D5CDD505-2E9C-101B-9397-08002B2CF9AE}" pid="21" name="Vertrouwelijk0">
    <vt:lpwstr>23</vt:lpwstr>
  </property>
</Properties>
</file>