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34" r:id="rId5"/>
    <p:sldId id="522" r:id="rId6"/>
    <p:sldId id="419" r:id="rId7"/>
    <p:sldId id="350" r:id="rId8"/>
    <p:sldId id="423" r:id="rId9"/>
    <p:sldId id="536" r:id="rId10"/>
    <p:sldId id="538" r:id="rId11"/>
    <p:sldId id="523" r:id="rId12"/>
    <p:sldId id="537" r:id="rId13"/>
    <p:sldId id="543" r:id="rId14"/>
    <p:sldId id="364" r:id="rId15"/>
    <p:sldId id="539" r:id="rId16"/>
    <p:sldId id="540" r:id="rId17"/>
    <p:sldId id="366" r:id="rId18"/>
    <p:sldId id="544" r:id="rId19"/>
    <p:sldId id="541" r:id="rId20"/>
    <p:sldId id="528" r:id="rId21"/>
    <p:sldId id="367" r:id="rId22"/>
    <p:sldId id="434" r:id="rId23"/>
    <p:sldId id="504" r:id="rId24"/>
    <p:sldId id="506" r:id="rId25"/>
    <p:sldId id="482" r:id="rId26"/>
    <p:sldId id="545" r:id="rId27"/>
    <p:sldId id="430" r:id="rId28"/>
    <p:sldId id="439" r:id="rId29"/>
    <p:sldId id="546" r:id="rId30"/>
    <p:sldId id="441" r:id="rId31"/>
    <p:sldId id="443" r:id="rId32"/>
    <p:sldId id="547" r:id="rId33"/>
    <p:sldId id="548" r:id="rId34"/>
  </p:sldIdLst>
  <p:sldSz cx="9144000" cy="5143500" type="screen16x9"/>
  <p:notesSz cx="6794500" cy="9931400"/>
  <p:embeddedFontLst>
    <p:embeddedFont>
      <p:font typeface="Flanders Art Sans" panose="020B0604020202020204" charset="0"/>
      <p:regular r:id="rId37"/>
    </p:embeddedFont>
    <p:embeddedFont>
      <p:font typeface="Flanders Art Sans Medium" panose="020B0604020202020204" charset="0"/>
      <p:regular r:id="rId38"/>
      <p:italic r:id="rId39"/>
    </p:embeddedFont>
    <p:embeddedFont>
      <p:font typeface="FlandersArtSans-Bold" panose="00000800000000000000" pitchFamily="2" charset="0"/>
      <p:bold r:id="rId40"/>
    </p:embeddedFont>
    <p:embeddedFont>
      <p:font typeface="FlandersArtSans-Light" panose="00000400000000000000" pitchFamily="2" charset="0"/>
      <p:regular r:id="rId41"/>
    </p:embeddedFont>
    <p:embeddedFont>
      <p:font typeface="FlandersArtSans-Medium" panose="00000600000000000000" pitchFamily="2" charset="0"/>
      <p:regular r:id="rId42"/>
    </p:embeddedFont>
    <p:embeddedFont>
      <p:font typeface="FlandersArtSans-Regular" panose="00000500000000000000" pitchFamily="2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552D5-0C68-420E-A2C2-30865197DB2C}">
          <p14:sldIdLst>
            <p14:sldId id="534"/>
            <p14:sldId id="522"/>
          </p14:sldIdLst>
        </p14:section>
        <p14:section name="1. Background &amp; Objectives" id="{718725C0-4F0E-4097-8E6D-19EAA8CB6627}">
          <p14:sldIdLst>
            <p14:sldId id="419"/>
            <p14:sldId id="350"/>
          </p14:sldIdLst>
        </p14:section>
        <p14:section name="2. In Depth Results" id="{11B38314-DE3B-4118-AF9B-0C6721B587C3}">
          <p14:sldIdLst>
            <p14:sldId id="423"/>
            <p14:sldId id="536"/>
            <p14:sldId id="538"/>
            <p14:sldId id="523"/>
            <p14:sldId id="537"/>
            <p14:sldId id="543"/>
            <p14:sldId id="364"/>
            <p14:sldId id="539"/>
            <p14:sldId id="540"/>
            <p14:sldId id="366"/>
            <p14:sldId id="544"/>
            <p14:sldId id="541"/>
            <p14:sldId id="528"/>
            <p14:sldId id="367"/>
            <p14:sldId id="434"/>
            <p14:sldId id="504"/>
            <p14:sldId id="506"/>
            <p14:sldId id="482"/>
            <p14:sldId id="545"/>
            <p14:sldId id="430"/>
            <p14:sldId id="439"/>
            <p14:sldId id="546"/>
            <p14:sldId id="441"/>
            <p14:sldId id="443"/>
            <p14:sldId id="547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3117">
          <p15:clr>
            <a:srgbClr val="A4A3A4"/>
          </p15:clr>
        </p15:guide>
        <p15:guide id="4" orient="horz" pos="577">
          <p15:clr>
            <a:srgbClr val="A4A3A4"/>
          </p15:clr>
        </p15:guide>
        <p15:guide id="5" orient="horz" pos="2618">
          <p15:clr>
            <a:srgbClr val="A4A3A4"/>
          </p15:clr>
        </p15:guide>
        <p15:guide id="6" orient="horz" pos="2527">
          <p15:clr>
            <a:srgbClr val="A4A3A4"/>
          </p15:clr>
        </p15:guide>
        <p15:guide id="7" orient="horz" pos="2119">
          <p15:clr>
            <a:srgbClr val="A4A3A4"/>
          </p15:clr>
        </p15:guide>
        <p15:guide id="8" orient="horz" pos="2028">
          <p15:clr>
            <a:srgbClr val="A4A3A4"/>
          </p15:clr>
        </p15:guide>
        <p15:guide id="9" orient="horz" pos="1620">
          <p15:clr>
            <a:srgbClr val="A4A3A4"/>
          </p15:clr>
        </p15:guide>
        <p15:guide id="10" orient="horz" pos="1529">
          <p15:clr>
            <a:srgbClr val="A4A3A4"/>
          </p15:clr>
        </p15:guide>
        <p15:guide id="11" orient="horz" pos="1121">
          <p15:clr>
            <a:srgbClr val="A4A3A4"/>
          </p15:clr>
        </p15:guide>
        <p15:guide id="12" orient="horz" pos="1030">
          <p15:clr>
            <a:srgbClr val="A4A3A4"/>
          </p15:clr>
        </p15:guide>
        <p15:guide id="13" orient="horz" pos="486">
          <p15:clr>
            <a:srgbClr val="A4A3A4"/>
          </p15:clr>
        </p15:guide>
        <p15:guide id="14" orient="horz" pos="758">
          <p15:clr>
            <a:srgbClr val="A4A3A4"/>
          </p15:clr>
        </p15:guide>
        <p15:guide id="15" orient="horz" pos="123">
          <p15:clr>
            <a:srgbClr val="A4A3A4"/>
          </p15:clr>
        </p15:guide>
        <p15:guide id="16" orient="horz" pos="894">
          <p15:clr>
            <a:srgbClr val="A4A3A4"/>
          </p15:clr>
        </p15:guide>
        <p15:guide id="17" pos="2835">
          <p15:clr>
            <a:srgbClr val="A4A3A4"/>
          </p15:clr>
        </p15:guide>
        <p15:guide id="18" pos="2925">
          <p15:clr>
            <a:srgbClr val="A4A3A4"/>
          </p15:clr>
        </p15:guide>
        <p15:guide id="19" pos="3742">
          <p15:clr>
            <a:srgbClr val="A4A3A4"/>
          </p15:clr>
        </p15:guide>
        <p15:guide id="20" pos="3833">
          <p15:clr>
            <a:srgbClr val="A4A3A4"/>
          </p15:clr>
        </p15:guide>
        <p15:guide id="21" pos="4649">
          <p15:clr>
            <a:srgbClr val="A4A3A4"/>
          </p15:clr>
        </p15:guide>
        <p15:guide id="22" pos="4740">
          <p15:clr>
            <a:srgbClr val="A4A3A4"/>
          </p15:clr>
        </p15:guide>
        <p15:guide id="23" pos="2018">
          <p15:clr>
            <a:srgbClr val="A4A3A4"/>
          </p15:clr>
        </p15:guide>
        <p15:guide id="24" pos="1927">
          <p15:clr>
            <a:srgbClr val="A4A3A4"/>
          </p15:clr>
        </p15:guide>
        <p15:guide id="25" pos="1111">
          <p15:clr>
            <a:srgbClr val="A4A3A4"/>
          </p15:clr>
        </p15:guide>
        <p15:guide id="26" pos="1020">
          <p15:clr>
            <a:srgbClr val="A4A3A4"/>
          </p15:clr>
        </p15:guide>
        <p15:guide id="27" pos="204">
          <p15:clr>
            <a:srgbClr val="A4A3A4"/>
          </p15:clr>
        </p15:guide>
        <p15:guide id="28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4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pos="281" userDrawn="1">
          <p15:clr>
            <a:srgbClr val="A4A3A4"/>
          </p15:clr>
        </p15:guide>
        <p15:guide id="4" pos="39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90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DD"/>
    <a:srgbClr val="F6F5EE"/>
    <a:srgbClr val="BA84A4"/>
    <a:srgbClr val="F3A79C"/>
    <a:srgbClr val="DDDDDD"/>
    <a:srgbClr val="A8DD8E"/>
    <a:srgbClr val="7CBF33"/>
    <a:srgbClr val="FFED00"/>
    <a:srgbClr val="E5D1DD"/>
    <a:srgbClr val="FC61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4" autoAdjust="0"/>
    <p:restoredTop sz="78492" autoAdjust="0"/>
  </p:normalViewPr>
  <p:slideViewPr>
    <p:cSldViewPr showGuides="1">
      <p:cViewPr varScale="1">
        <p:scale>
          <a:sx n="135" d="100"/>
          <a:sy n="135" d="100"/>
        </p:scale>
        <p:origin x="534" y="120"/>
      </p:cViewPr>
      <p:guideLst>
        <p:guide orient="horz" pos="2981"/>
        <p:guide orient="horz" pos="3026"/>
        <p:guide orient="horz" pos="3117"/>
        <p:guide orient="horz" pos="577"/>
        <p:guide orient="horz" pos="2618"/>
        <p:guide orient="horz" pos="2527"/>
        <p:guide orient="horz" pos="2119"/>
        <p:guide orient="horz" pos="2028"/>
        <p:guide orient="horz" pos="1620"/>
        <p:guide orient="horz" pos="1529"/>
        <p:guide orient="horz" pos="1121"/>
        <p:guide orient="horz" pos="1030"/>
        <p:guide orient="horz" pos="486"/>
        <p:guide orient="horz" pos="758"/>
        <p:guide orient="horz" pos="123"/>
        <p:guide orient="horz" pos="894"/>
        <p:guide pos="2835"/>
        <p:guide pos="2925"/>
        <p:guide pos="3742"/>
        <p:guide pos="3833"/>
        <p:guide pos="4649"/>
        <p:guide pos="4740"/>
        <p:guide pos="2018"/>
        <p:guide pos="1927"/>
        <p:guide pos="1111"/>
        <p:guide pos="1020"/>
        <p:guide pos="20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570" y="-444"/>
      </p:cViewPr>
      <p:guideLst>
        <p:guide orient="horz" pos="5941"/>
        <p:guide orient="horz" pos="495"/>
        <p:guide pos="281"/>
        <p:guide pos="39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ED00"/>
            </a:solidFill>
          </c:spPr>
          <c:invertIfNegative val="0"/>
          <c:dPt>
            <c:idx val="11"/>
            <c:invertIfNegative val="0"/>
            <c:bubble3D val="0"/>
            <c:spPr>
              <a:pattFill prst="wdUpDiag">
                <a:fgClr>
                  <a:srgbClr val="FFED0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5C86-4499-8E64-9722F4AE0FC1}"/>
              </c:ext>
            </c:extLst>
          </c:dPt>
          <c:dPt>
            <c:idx val="12"/>
            <c:invertIfNegative val="0"/>
            <c:bubble3D val="0"/>
            <c:spPr>
              <a:pattFill prst="wdUpDiag">
                <a:fgClr>
                  <a:srgbClr val="FFED00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0-5C86-4499-8E64-9722F4AE0F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AT</c:v>
                </c:pt>
                <c:pt idx="1">
                  <c:v>NO</c:v>
                </c:pt>
                <c:pt idx="2">
                  <c:v>CH</c:v>
                </c:pt>
                <c:pt idx="3">
                  <c:v>NL</c:v>
                </c:pt>
                <c:pt idx="4">
                  <c:v>DE</c:v>
                </c:pt>
                <c:pt idx="5">
                  <c:v>DK</c:v>
                </c:pt>
                <c:pt idx="6">
                  <c:v>SE</c:v>
                </c:pt>
                <c:pt idx="7">
                  <c:v>IT</c:v>
                </c:pt>
                <c:pt idx="8">
                  <c:v>ES</c:v>
                </c:pt>
                <c:pt idx="9">
                  <c:v>UK</c:v>
                </c:pt>
                <c:pt idx="10">
                  <c:v>FR</c:v>
                </c:pt>
                <c:pt idx="11">
                  <c:v>US</c:v>
                </c:pt>
                <c:pt idx="12">
                  <c:v>JP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</c:v>
                </c:pt>
                <c:pt idx="1">
                  <c:v>0.84</c:v>
                </c:pt>
                <c:pt idx="2">
                  <c:v>0.83</c:v>
                </c:pt>
                <c:pt idx="3">
                  <c:v>0.78</c:v>
                </c:pt>
                <c:pt idx="4">
                  <c:v>0.74</c:v>
                </c:pt>
                <c:pt idx="5">
                  <c:v>0.74</c:v>
                </c:pt>
                <c:pt idx="6">
                  <c:v>0.69</c:v>
                </c:pt>
                <c:pt idx="7">
                  <c:v>0.68</c:v>
                </c:pt>
                <c:pt idx="8">
                  <c:v>0.66</c:v>
                </c:pt>
                <c:pt idx="9">
                  <c:v>0.64</c:v>
                </c:pt>
                <c:pt idx="10">
                  <c:v>0.59</c:v>
                </c:pt>
                <c:pt idx="11">
                  <c:v>0.36</c:v>
                </c:pt>
                <c:pt idx="1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A-4992-B764-68F913DD5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975296"/>
        <c:axId val="136122752"/>
      </c:barChart>
      <c:catAx>
        <c:axId val="1399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200">
                <a:latin typeface="FlandersArtSans-Regular" panose="00000500000000000000" pitchFamily="2" charset="0"/>
              </a:defRPr>
            </a:pPr>
            <a:endParaRPr lang="nl-BE"/>
          </a:p>
        </c:txPr>
        <c:crossAx val="136122752"/>
        <c:crosses val="autoZero"/>
        <c:auto val="1"/>
        <c:lblAlgn val="ctr"/>
        <c:lblOffset val="100"/>
        <c:noMultiLvlLbl val="0"/>
      </c:catAx>
      <c:valAx>
        <c:axId val="13612275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1399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9C-4324-9546-5F07BE81C40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B9C-4324-9546-5F07BE81C402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9C-4324-9546-5F07BE81C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E3F-474C-B110-4D151F9659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E3F-474C-B110-4D151F9659F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3F-474C-B110-4D151F965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98392868628633"/>
          <c:y val="4.1635362738535929E-2"/>
          <c:w val="0.49372218876265211"/>
          <c:h val="0.899381206715204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0.193</c:v>
                </c:pt>
                <c:pt idx="1">
                  <c:v>0.23899999999999999</c:v>
                </c:pt>
                <c:pt idx="2">
                  <c:v>0.14299999999999999</c:v>
                </c:pt>
                <c:pt idx="3">
                  <c:v>0.23300000000000001</c:v>
                </c:pt>
                <c:pt idx="4">
                  <c:v>0.17599999999999999</c:v>
                </c:pt>
                <c:pt idx="5">
                  <c:v>0.189</c:v>
                </c:pt>
                <c:pt idx="6">
                  <c:v>0.45500000000000002</c:v>
                </c:pt>
                <c:pt idx="7">
                  <c:v>0.27200000000000002</c:v>
                </c:pt>
                <c:pt idx="8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A-4F10-BE76-95C57A93F9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8.9999999999999993E-3</c:v>
                </c:pt>
                <c:pt idx="1">
                  <c:v>7.0000000000000001E-3</c:v>
                </c:pt>
                <c:pt idx="2">
                  <c:v>8.9999999999999993E-3</c:v>
                </c:pt>
                <c:pt idx="3">
                  <c:v>7.0000000000000001E-3</c:v>
                </c:pt>
                <c:pt idx="4">
                  <c:v>8.9999999999999993E-3</c:v>
                </c:pt>
                <c:pt idx="5">
                  <c:v>1.2E-2</c:v>
                </c:pt>
                <c:pt idx="6">
                  <c:v>8.9999999999999993E-3</c:v>
                </c:pt>
                <c:pt idx="7">
                  <c:v>0.01</c:v>
                </c:pt>
                <c:pt idx="8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A-4F10-BE76-95C57A93F9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3.2000000000000001E-2</c:v>
                </c:pt>
                <c:pt idx="1">
                  <c:v>3.2000000000000001E-2</c:v>
                </c:pt>
                <c:pt idx="2">
                  <c:v>5.2999999999999999E-2</c:v>
                </c:pt>
                <c:pt idx="3">
                  <c:v>2.5000000000000001E-2</c:v>
                </c:pt>
                <c:pt idx="4">
                  <c:v>5.3999999999999999E-2</c:v>
                </c:pt>
                <c:pt idx="5">
                  <c:v>7.8E-2</c:v>
                </c:pt>
                <c:pt idx="6">
                  <c:v>3.5999999999999997E-2</c:v>
                </c:pt>
                <c:pt idx="7">
                  <c:v>9.0999999999999998E-2</c:v>
                </c:pt>
                <c:pt idx="8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A-4F10-BE76-95C57A93F9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0.437</c:v>
                </c:pt>
                <c:pt idx="1">
                  <c:v>0.43099999999999999</c:v>
                </c:pt>
                <c:pt idx="2">
                  <c:v>0.45100000000000001</c:v>
                </c:pt>
                <c:pt idx="3">
                  <c:v>0.45900000000000002</c:v>
                </c:pt>
                <c:pt idx="4">
                  <c:v>0.435</c:v>
                </c:pt>
                <c:pt idx="5">
                  <c:v>0.44600000000000001</c:v>
                </c:pt>
                <c:pt idx="6">
                  <c:v>0.33200000000000002</c:v>
                </c:pt>
                <c:pt idx="7">
                  <c:v>0.438</c:v>
                </c:pt>
                <c:pt idx="8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A-4F10-BE76-95C57A93F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Hospitable</c:v>
                </c:pt>
                <c:pt idx="1">
                  <c:v>Familiy friendly</c:v>
                </c:pt>
                <c:pt idx="2">
                  <c:v>Easy to travel to</c:v>
                </c:pt>
                <c:pt idx="3">
                  <c:v>Offers good service/quality</c:v>
                </c:pt>
                <c:pt idx="4">
                  <c:v>Has a lot to offer</c:v>
                </c:pt>
                <c:pt idx="5">
                  <c:v>Safe</c:v>
                </c:pt>
                <c:pt idx="6">
                  <c:v>Accessible for people with disabilities</c:v>
                </c:pt>
                <c:pt idx="7">
                  <c:v>Offers good value for money</c:v>
                </c:pt>
                <c:pt idx="8">
                  <c:v>Busy/crowded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0.33</c:v>
                </c:pt>
                <c:pt idx="1">
                  <c:v>0.29199999999999998</c:v>
                </c:pt>
                <c:pt idx="2">
                  <c:v>0.34599999999999997</c:v>
                </c:pt>
                <c:pt idx="3">
                  <c:v>0.27600000000000002</c:v>
                </c:pt>
                <c:pt idx="4">
                  <c:v>0.32600000000000001</c:v>
                </c:pt>
                <c:pt idx="5">
                  <c:v>0.27500000000000002</c:v>
                </c:pt>
                <c:pt idx="6">
                  <c:v>0.16700000000000001</c:v>
                </c:pt>
                <c:pt idx="7">
                  <c:v>0.189</c:v>
                </c:pt>
                <c:pt idx="8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A-4F10-BE76-95C57A93F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27636736"/>
        <c:axId val="227638272"/>
      </c:barChart>
      <c:catAx>
        <c:axId val="227636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anchor="ctr" anchorCtr="0"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27638272"/>
        <c:crosses val="autoZero"/>
        <c:auto val="1"/>
        <c:lblAlgn val="ctr"/>
        <c:lblOffset val="100"/>
        <c:noMultiLvlLbl val="0"/>
      </c:catAx>
      <c:valAx>
        <c:axId val="227638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27636736"/>
        <c:crossesAt val="10"/>
        <c:crossBetween val="between"/>
      </c:valAx>
    </c:plotArea>
    <c:legend>
      <c:legendPos val="b"/>
      <c:layout>
        <c:manualLayout>
          <c:xMode val="edge"/>
          <c:yMode val="edge"/>
          <c:x val="9.8429518469579036E-2"/>
          <c:y val="0.92212757201646089"/>
          <c:w val="0.78625439371984673"/>
          <c:h val="7.7872427983539091E-2"/>
        </c:manualLayout>
      </c:layout>
      <c:overlay val="1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24838428302842"/>
          <c:y val="2.4287294930812626E-2"/>
          <c:w val="0.50145767612444858"/>
          <c:h val="0.909038995667148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Experience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9.0999999999999998E-2</c:v>
                </c:pt>
                <c:pt idx="1">
                  <c:v>0.14699999999999999</c:v>
                </c:pt>
                <c:pt idx="2">
                  <c:v>0.13600000000000001</c:v>
                </c:pt>
                <c:pt idx="3">
                  <c:v>0.16</c:v>
                </c:pt>
                <c:pt idx="4">
                  <c:v>0.16200000000000001</c:v>
                </c:pt>
                <c:pt idx="5">
                  <c:v>0.26100000000000001</c:v>
                </c:pt>
                <c:pt idx="6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5-4B3B-A8C7-16A0ADA67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8.0000000000000002E-3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8.9999999999999993E-3</c:v>
                </c:pt>
                <c:pt idx="4">
                  <c:v>8.0000000000000002E-3</c:v>
                </c:pt>
                <c:pt idx="5">
                  <c:v>8.9999999999999993E-3</c:v>
                </c:pt>
                <c:pt idx="6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5-4B3B-A8C7-16A0ADA67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pattFill prst="pct40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pattFill prst="pct40">
                <a:fgClr>
                  <a:srgbClr val="F3A79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3.1E-2</c:v>
                </c:pt>
                <c:pt idx="1">
                  <c:v>2.5999999999999999E-2</c:v>
                </c:pt>
                <c:pt idx="2">
                  <c:v>3.4000000000000002E-2</c:v>
                </c:pt>
                <c:pt idx="3">
                  <c:v>3.7999999999999999E-2</c:v>
                </c:pt>
                <c:pt idx="4">
                  <c:v>5.7000000000000002E-2</c:v>
                </c:pt>
                <c:pt idx="5">
                  <c:v>4.4999999999999998E-2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5-4B3B-A8C7-16A0ADA670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numFmt formatCode="[&lt;0.03]&quot;&quot;;[&gt;=0.03]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0.41699999999999998</c:v>
                </c:pt>
                <c:pt idx="1">
                  <c:v>0.42499999999999999</c:v>
                </c:pt>
                <c:pt idx="2">
                  <c:v>0.45400000000000001</c:v>
                </c:pt>
                <c:pt idx="3">
                  <c:v>0.46400000000000002</c:v>
                </c:pt>
                <c:pt idx="4">
                  <c:v>0.46899999999999997</c:v>
                </c:pt>
                <c:pt idx="5">
                  <c:v>0.41699999999999998</c:v>
                </c:pt>
                <c:pt idx="6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55-4B3B-A8C7-16A0ADA670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Restaurants</c:v>
                </c:pt>
                <c:pt idx="1">
                  <c:v>Museums and other attractions</c:v>
                </c:pt>
                <c:pt idx="2">
                  <c:v>Places to stay</c:v>
                </c:pt>
                <c:pt idx="3">
                  <c:v>Visitor information</c:v>
                </c:pt>
                <c:pt idx="4">
                  <c:v>Shopping</c:v>
                </c:pt>
                <c:pt idx="5">
                  <c:v>Transportation</c:v>
                </c:pt>
                <c:pt idx="6">
                  <c:v>Conference centers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0.45300000000000001</c:v>
                </c:pt>
                <c:pt idx="1">
                  <c:v>0.39500000000000002</c:v>
                </c:pt>
                <c:pt idx="2">
                  <c:v>0.36899999999999999</c:v>
                </c:pt>
                <c:pt idx="3">
                  <c:v>0.32900000000000001</c:v>
                </c:pt>
                <c:pt idx="4">
                  <c:v>0.30399999999999999</c:v>
                </c:pt>
                <c:pt idx="5">
                  <c:v>0.25800000000000001</c:v>
                </c:pt>
                <c:pt idx="6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55-4B3B-A8C7-16A0ADA67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31981056"/>
        <c:axId val="231982592"/>
      </c:barChart>
      <c:catAx>
        <c:axId val="231981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31982592"/>
        <c:crosses val="autoZero"/>
        <c:auto val="1"/>
        <c:lblAlgn val="ctr"/>
        <c:lblOffset val="100"/>
        <c:noMultiLvlLbl val="0"/>
      </c:catAx>
      <c:valAx>
        <c:axId val="231982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319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4269844803083125"/>
          <c:w val="0.99818441225828691"/>
          <c:h val="5.7301551969168724E-2"/>
        </c:manualLayout>
      </c:layout>
      <c:overlay val="0"/>
      <c:txPr>
        <a:bodyPr/>
        <a:lstStyle/>
        <a:p>
          <a:pPr>
            <a:defRPr sz="10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satisfied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8.9999999999999993E-3</c:v>
                </c:pt>
                <c:pt idx="1">
                  <c:v>1.7999999999999999E-2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B-4C11-8A76-040B0BDD39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satisfied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B-4C11-8A76-040B0BDD3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1.7000000000000001E-2</c:v>
                </c:pt>
                <c:pt idx="1">
                  <c:v>3.3000000000000002E-2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B-4C11-8A76-040B0BDD39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pattFill prst="dotDmnd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0.35399999999999998</c:v>
                </c:pt>
                <c:pt idx="1">
                  <c:v>0.38700000000000001</c:v>
                </c:pt>
                <c:pt idx="2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B-4C11-8A76-040B0BDD39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satisfied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0.47499999999999998</c:v>
                </c:pt>
                <c:pt idx="1">
                  <c:v>0.38300000000000001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B-4C11-8A76-040B0BDD39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Holiday</c:v>
                </c:pt>
                <c:pt idx="1">
                  <c:v>Meeting or congress</c:v>
                </c:pt>
                <c:pt idx="2">
                  <c:v>Business trip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0.14599999999999999</c:v>
                </c:pt>
                <c:pt idx="1">
                  <c:v>0.17899999999999999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1B-4C11-8A76-040B0BDD3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8425344"/>
        <c:axId val="208426880"/>
      </c:barChart>
      <c:catAx>
        <c:axId val="208425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8426880"/>
        <c:crosses val="autoZero"/>
        <c:auto val="1"/>
        <c:lblAlgn val="ctr"/>
        <c:lblOffset val="100"/>
        <c:noMultiLvlLbl val="0"/>
      </c:catAx>
      <c:valAx>
        <c:axId val="208426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842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8775349747464E-2"/>
          <c:y val="0.76426693330370699"/>
          <c:w val="0.92916513549776525"/>
          <c:h val="3.5476150798059443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satisfied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11E-4C12-9AD9-5419BE348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satisfied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11E-4C12-9AD9-5419BE3484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pattFill prst="dotDmnd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B11E-4C12-9AD9-5419BE3484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satisfied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11E-4C12-9AD9-5419BE3484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11E-4C12-9AD9-5419BE3484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8531840"/>
        <c:axId val="208533376"/>
      </c:barChart>
      <c:catAx>
        <c:axId val="208531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8533376"/>
        <c:crosses val="autoZero"/>
        <c:auto val="1"/>
        <c:lblAlgn val="ctr"/>
        <c:lblOffset val="100"/>
        <c:noMultiLvlLbl val="0"/>
      </c:catAx>
      <c:valAx>
        <c:axId val="208533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853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17508471280968782"/>
          <c:w val="0.98754561458983192"/>
          <c:h val="0.64854599488945675"/>
        </c:manualLayout>
      </c:layout>
      <c:overlay val="0"/>
      <c:txPr>
        <a:bodyPr/>
        <a:lstStyle/>
        <a:p>
          <a:pPr>
            <a:defRPr cap="all" baseline="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FlandersArtSans-Regular" panose="00000500000000000000" pitchFamily="2" charset="0"/>
        </a:defRPr>
      </a:pPr>
      <a:endParaRPr lang="nl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unattractive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3.2000000000000001E-2</c:v>
                </c:pt>
                <c:pt idx="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4F74-9848-49C915E00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Unattractive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9.9000000000000005E-2</c:v>
                </c:pt>
                <c:pt idx="1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4F74-9848-49C915E00D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Attractive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0.55800000000000005</c:v>
                </c:pt>
                <c:pt idx="1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4F74-9848-49C915E00D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attractive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0.311</c:v>
                </c:pt>
                <c:pt idx="1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EE-4F74-9848-49C915E00D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0412672"/>
        <c:axId val="210414208"/>
      </c:barChart>
      <c:catAx>
        <c:axId val="210412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landersArtSans-Regular" panose="00000500000000000000" pitchFamily="2" charset="0"/>
              </a:defRPr>
            </a:pPr>
            <a:endParaRPr lang="nl-BE"/>
          </a:p>
        </c:txPr>
        <c:crossAx val="210414208"/>
        <c:crosses val="autoZero"/>
        <c:auto val="1"/>
        <c:lblAlgn val="ctr"/>
        <c:lblOffset val="100"/>
        <c:noMultiLvlLbl val="0"/>
      </c:catAx>
      <c:valAx>
        <c:axId val="210414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0412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5822675612246"/>
          <c:y val="0.82323140451243548"/>
          <c:w val="0.65778379629629624"/>
          <c:h val="0.16613987334740582"/>
        </c:manualLayout>
      </c:layout>
      <c:overlay val="0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Definitely not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7.5999999999999998E-2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2-43B0-BA91-CA98781458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Probably not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0.22600000000000001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62-43B0-BA91-CA98781458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Maybe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0.36899999999999999</c:v>
                </c:pt>
                <c:pt idx="1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62-43B0-BA91-CA98781458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Probably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0.22900000000000001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62-43B0-BA91-CA98781458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Short break</c:v>
                </c:pt>
                <c:pt idx="1">
                  <c:v>Longer holiday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2-43B0-BA91-CA98781458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7102848"/>
        <c:axId val="137104384"/>
      </c:barChart>
      <c:catAx>
        <c:axId val="137102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landersArtSans-Regular" panose="00000500000000000000" pitchFamily="2" charset="0"/>
              </a:defRPr>
            </a:pPr>
            <a:endParaRPr lang="nl-BE"/>
          </a:p>
        </c:txPr>
        <c:crossAx val="137104384"/>
        <c:crosses val="autoZero"/>
        <c:auto val="1"/>
        <c:lblAlgn val="ctr"/>
        <c:lblOffset val="100"/>
        <c:noMultiLvlLbl val="0"/>
      </c:catAx>
      <c:valAx>
        <c:axId val="1371043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7102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07118451659407"/>
          <c:y val="0.81657373007481238"/>
          <c:w val="0.69303194444444449"/>
          <c:h val="0.16613987334740582"/>
        </c:manualLayout>
      </c:layout>
      <c:overlay val="0"/>
      <c:txPr>
        <a:bodyPr/>
        <a:lstStyle/>
        <a:p>
          <a:pPr>
            <a:defRPr sz="800" cap="all" baseline="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Historical heritage (historical buildings and monuments)</c:v>
                </c:pt>
                <c:pt idx="1">
                  <c:v>Good food and drinks </c:v>
                </c:pt>
                <c:pt idx="2">
                  <c:v>Art and artists (museums, exhibitions)</c:v>
                </c:pt>
                <c:pt idx="3">
                  <c:v>Fine dining/Haute cuisine (gastronomy)</c:v>
                </c:pt>
                <c:pt idx="4">
                  <c:v>Appealing destination for a cycling trip (recreational)</c:v>
                </c:pt>
                <c:pt idx="5">
                  <c:v>Appealing destination  for a cycling trip (amateur cyclist)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0.72399999999999998</c:v>
                </c:pt>
                <c:pt idx="1">
                  <c:v>0.56699999999999995</c:v>
                </c:pt>
                <c:pt idx="2">
                  <c:v>0.45400000000000001</c:v>
                </c:pt>
                <c:pt idx="3">
                  <c:v>0.28100000000000003</c:v>
                </c:pt>
                <c:pt idx="4">
                  <c:v>0.23200000000000001</c:v>
                </c:pt>
                <c:pt idx="5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8-4666-8F24-4FB4AE54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9797504"/>
        <c:axId val="209799040"/>
      </c:barChart>
      <c:catAx>
        <c:axId val="209797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FlandersArtSans-Regular" panose="00000500000000000000" pitchFamily="2" charset="0"/>
              </a:defRPr>
            </a:pPr>
            <a:endParaRPr lang="nl-BE"/>
          </a:p>
        </c:txPr>
        <c:crossAx val="209799040"/>
        <c:crosses val="autoZero"/>
        <c:auto val="1"/>
        <c:lblAlgn val="ctr"/>
        <c:lblOffset val="100"/>
        <c:noMultiLvlLbl val="0"/>
      </c:catAx>
      <c:valAx>
        <c:axId val="209799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979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Other destinations appeal to me more</c:v>
                </c:pt>
                <c:pt idx="1">
                  <c:v>I do not know Flanders well enough</c:v>
                </c:pt>
                <c:pt idx="2">
                  <c:v>No specific reason</c:v>
                </c:pt>
                <c:pt idx="3">
                  <c:v>Flanders' offers does not meet my requirements</c:v>
                </c:pt>
                <c:pt idx="4">
                  <c:v>Recently visited Flanders</c:v>
                </c:pt>
                <c:pt idx="5">
                  <c:v>Had a bad experience during previous visit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0.498</c:v>
                </c:pt>
                <c:pt idx="1">
                  <c:v>0.3</c:v>
                </c:pt>
                <c:pt idx="2">
                  <c:v>0.20499999999999999</c:v>
                </c:pt>
                <c:pt idx="3">
                  <c:v>0.13400000000000001</c:v>
                </c:pt>
                <c:pt idx="4">
                  <c:v>5.8000000000000003E-2</c:v>
                </c:pt>
                <c:pt idx="5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5-40DF-A006-2B419617A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10350080"/>
        <c:axId val="210351616"/>
      </c:barChart>
      <c:catAx>
        <c:axId val="210350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FlandersArtSans-Regular" panose="00000500000000000000" pitchFamily="2" charset="0"/>
              </a:defRPr>
            </a:pPr>
            <a:endParaRPr lang="nl-BE"/>
          </a:p>
        </c:txPr>
        <c:crossAx val="210351616"/>
        <c:crosses val="autoZero"/>
        <c:auto val="1"/>
        <c:lblAlgn val="ctr"/>
        <c:lblOffset val="100"/>
        <c:noMultiLvlLbl val="0"/>
      </c:catAx>
      <c:valAx>
        <c:axId val="210351616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035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B9-42BC-B5BB-0F4FF631D0C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CB9-42BC-B5BB-0F4FF631D0C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9-42BC-B5BB-0F4FF631D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CA-489C-9303-D9E36018CC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2CA-489C-9303-D9E36018CC65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20.6</c:v>
                </c:pt>
                <c:pt idx="1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A-489C-9303-D9E36018C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0DA-4584-BB2E-E95E33EB618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0DA-4584-BB2E-E95E33EB618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26.3</c:v>
                </c:pt>
                <c:pt idx="1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DA-4584-BB2E-E95E33EB6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5A-408B-B31F-A846A843E0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DD5A-408B-B31F-A846A843E08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20.6</c:v>
                </c:pt>
                <c:pt idx="1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A-408B-B31F-A846A843E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7D-4DCB-9251-D76BEB400B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57D-4DCB-9251-D76BEB400B1D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D-4DCB-9251-D76BEB400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A79C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7AA-4B2C-8E28-8563190EA3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B7AA-4B2C-8E28-8563190EA38A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A-4B2C-8E28-8563190EA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32905982905984E-2"/>
          <c:y val="0"/>
          <c:w val="0.86992521367521369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8DD8E"/>
              </a:solidFill>
              <a:ln w="95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04F-4D49-AF65-15A6AF9A903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D04F-4D49-AF65-15A6AF9A9031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F-4D49-AF65-15A6AF9A9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531383774798"/>
          <c:y val="4.3873864367261615E-2"/>
          <c:w val="0.86827458006678793"/>
          <c:h val="0.912252271265476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 heard of it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10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9.0999999999999998E-2</c:v>
                </c:pt>
                <c:pt idx="1">
                  <c:v>5.6000000000000001E-2</c:v>
                </c:pt>
                <c:pt idx="2">
                  <c:v>7.5999999999999998E-2</c:v>
                </c:pt>
                <c:pt idx="3">
                  <c:v>1.2E-2</c:v>
                </c:pt>
                <c:pt idx="4">
                  <c:v>0.187</c:v>
                </c:pt>
                <c:pt idx="5">
                  <c:v>0.35599999999999998</c:v>
                </c:pt>
                <c:pt idx="6">
                  <c:v>0.44</c:v>
                </c:pt>
                <c:pt idx="7">
                  <c:v>0.499</c:v>
                </c:pt>
                <c:pt idx="8">
                  <c:v>0.28399999999999997</c:v>
                </c:pt>
                <c:pt idx="1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778-8955-E9A2937163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by name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trike="noStrike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0.19</c:v>
                </c:pt>
                <c:pt idx="1">
                  <c:v>0.20499999999999999</c:v>
                </c:pt>
                <c:pt idx="2">
                  <c:v>0.16400000000000001</c:v>
                </c:pt>
                <c:pt idx="3">
                  <c:v>8.6999999999999994E-2</c:v>
                </c:pt>
                <c:pt idx="4">
                  <c:v>0.20399999999999999</c:v>
                </c:pt>
                <c:pt idx="5">
                  <c:v>0.24099999999999999</c:v>
                </c:pt>
                <c:pt idx="6">
                  <c:v>0.223</c:v>
                </c:pt>
                <c:pt idx="7">
                  <c:v>0.19600000000000001</c:v>
                </c:pt>
                <c:pt idx="8">
                  <c:v>0.23799999999999999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778-8955-E9A2937163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Heard or read about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0.318</c:v>
                </c:pt>
                <c:pt idx="1">
                  <c:v>0.53800000000000003</c:v>
                </c:pt>
                <c:pt idx="2">
                  <c:v>0.498</c:v>
                </c:pt>
                <c:pt idx="3">
                  <c:v>0.52600000000000002</c:v>
                </c:pt>
                <c:pt idx="4">
                  <c:v>0.46400000000000002</c:v>
                </c:pt>
                <c:pt idx="5">
                  <c:v>0.33800000000000002</c:v>
                </c:pt>
                <c:pt idx="6">
                  <c:v>0.28999999999999998</c:v>
                </c:pt>
                <c:pt idx="7">
                  <c:v>0.253</c:v>
                </c:pt>
                <c:pt idx="8">
                  <c:v>0.33200000000000002</c:v>
                </c:pt>
                <c:pt idx="10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3-4778-8955-E9A2937163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Visited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effectLst/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Flanders</c:v>
                </c:pt>
                <c:pt idx="1">
                  <c:v>Antwerp</c:v>
                </c:pt>
                <c:pt idx="2">
                  <c:v>Bruges</c:v>
                </c:pt>
                <c:pt idx="3">
                  <c:v>Brussels</c:v>
                </c:pt>
                <c:pt idx="4">
                  <c:v>Ghent</c:v>
                </c:pt>
                <c:pt idx="5">
                  <c:v>Leuven</c:v>
                </c:pt>
                <c:pt idx="6">
                  <c:v>Mechelen</c:v>
                </c:pt>
                <c:pt idx="7">
                  <c:v>Ypres</c:v>
                </c:pt>
                <c:pt idx="8">
                  <c:v>Ostend</c:v>
                </c:pt>
                <c:pt idx="10">
                  <c:v>Belgium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0.40200000000000002</c:v>
                </c:pt>
                <c:pt idx="1">
                  <c:v>0.20100000000000001</c:v>
                </c:pt>
                <c:pt idx="2">
                  <c:v>0.26200000000000001</c:v>
                </c:pt>
                <c:pt idx="3">
                  <c:v>0.375</c:v>
                </c:pt>
                <c:pt idx="4">
                  <c:v>0.14499999999999999</c:v>
                </c:pt>
                <c:pt idx="5">
                  <c:v>6.5000000000000002E-2</c:v>
                </c:pt>
                <c:pt idx="6">
                  <c:v>4.8000000000000001E-2</c:v>
                </c:pt>
                <c:pt idx="7">
                  <c:v>5.1999999999999998E-2</c:v>
                </c:pt>
                <c:pt idx="8">
                  <c:v>0.14599999999999999</c:v>
                </c:pt>
                <c:pt idx="10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3-4778-8955-E9A2937163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100"/>
        <c:axId val="142412032"/>
        <c:axId val="142426112"/>
      </c:barChart>
      <c:catAx>
        <c:axId val="142412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cap="all" baseline="0">
                <a:latin typeface="FlandersArtSans-Regular" panose="00000500000000000000" pitchFamily="2" charset="0"/>
              </a:defRPr>
            </a:pPr>
            <a:endParaRPr lang="nl-BE"/>
          </a:p>
        </c:txPr>
        <c:crossAx val="142426112"/>
        <c:crosses val="autoZero"/>
        <c:auto val="1"/>
        <c:lblAlgn val="ctr"/>
        <c:lblOffset val="100"/>
        <c:noMultiLvlLbl val="0"/>
      </c:catAx>
      <c:valAx>
        <c:axId val="142426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241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 heard of it (1)</c:v>
                </c:pt>
              </c:strCache>
            </c:strRef>
          </c:tx>
          <c:spPr>
            <a:solidFill>
              <a:srgbClr val="F3A79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C411-4406-8365-EAB813EC0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by name (2)</c:v>
                </c:pt>
              </c:strCache>
            </c:strRef>
          </c:tx>
          <c:spPr>
            <a:pattFill prst="pct40">
              <a:fgClr>
                <a:srgbClr val="F3A79C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C411-4406-8365-EAB813EC00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Heard or read about (3)</c:v>
                </c:pt>
              </c:strCache>
            </c:strRef>
          </c:tx>
          <c:spPr>
            <a:pattFill prst="pct40">
              <a:fgClr>
                <a:srgbClr val="A8DD8E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C411-4406-8365-EAB813EC00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Visited (4)</c:v>
                </c:pt>
              </c:strCache>
            </c:strRef>
          </c:tx>
          <c:spPr>
            <a:solidFill>
              <a:srgbClr val="A8DD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C411-4406-8365-EAB813EC00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2488320"/>
        <c:axId val="142489856"/>
      </c:barChart>
      <c:catAx>
        <c:axId val="142488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89856"/>
        <c:crosses val="autoZero"/>
        <c:auto val="1"/>
        <c:lblAlgn val="ctr"/>
        <c:lblOffset val="100"/>
        <c:noMultiLvlLbl val="0"/>
      </c:catAx>
      <c:valAx>
        <c:axId val="142489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2488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201365685736411E-2"/>
          <c:y val="0.35870782875976742"/>
          <c:w val="0.98579863431426362"/>
          <c:h val="0.16924426697687184"/>
        </c:manualLayout>
      </c:layout>
      <c:overlay val="0"/>
      <c:txPr>
        <a:bodyPr/>
        <a:lstStyle/>
        <a:p>
          <a:pPr>
            <a:defRPr sz="1000">
              <a:latin typeface="FlandersArtSans-Regular" panose="00000500000000000000" pitchFamily="2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FB9C-4EE8-B3C9-7A5933674075}"/>
              </c:ext>
            </c:extLst>
          </c:dPt>
          <c:dPt>
            <c:idx val="1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7858-4407-BFEF-C5E5BAF8598A}"/>
              </c:ext>
            </c:extLst>
          </c:dPt>
          <c:dPt>
            <c:idx val="2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B9C-4EE8-B3C9-7A5933674075}"/>
              </c:ext>
            </c:extLst>
          </c:dPt>
          <c:dPt>
            <c:idx val="3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E58D-421E-A7CF-EF6AEE7E48DB}"/>
              </c:ext>
            </c:extLst>
          </c:dPt>
          <c:dPt>
            <c:idx val="4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858-4407-BFEF-C5E5BAF8598A}"/>
              </c:ext>
            </c:extLst>
          </c:dPt>
          <c:dPt>
            <c:idx val="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7858-4407-BFEF-C5E5BAF8598A}"/>
              </c:ext>
            </c:extLst>
          </c:dPt>
          <c:dPt>
            <c:idx val="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858-4407-BFEF-C5E5BAF8598A}"/>
              </c:ext>
            </c:extLst>
          </c:dPt>
          <c:dPt>
            <c:idx val="7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B9C-4EE8-B3C9-7A5933674075}"/>
              </c:ext>
            </c:extLst>
          </c:dPt>
          <c:dPt>
            <c:idx val="8"/>
            <c:invertIfNegative val="0"/>
            <c:bubble3D val="0"/>
            <c:spPr>
              <a:solidFill>
                <a:srgbClr val="BA84A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7858-4407-BFEF-C5E5BAF8598A}"/>
              </c:ext>
            </c:extLst>
          </c:dPt>
          <c:dPt>
            <c:idx val="9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9C-4EE8-B3C9-7A5933674075}"/>
              </c:ext>
            </c:extLst>
          </c:dPt>
          <c:dPt>
            <c:idx val="1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B9C-4EE8-B3C9-7A5933674075}"/>
              </c:ext>
            </c:extLst>
          </c:dPt>
          <c:dPt>
            <c:idx val="11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B9C-4EE8-B3C9-7A5933674075}"/>
              </c:ext>
            </c:extLst>
          </c:dPt>
          <c:dPt>
            <c:idx val="12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858-4407-BFEF-C5E5BAF8598A}"/>
              </c:ext>
            </c:extLst>
          </c:dPt>
          <c:dPt>
            <c:idx val="13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7858-4407-BFEF-C5E5BAF8598A}"/>
              </c:ext>
            </c:extLst>
          </c:dPt>
          <c:dPt>
            <c:idx val="14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858-4407-BFEF-C5E5BAF8598A}"/>
              </c:ext>
            </c:extLst>
          </c:dPt>
          <c:dPt>
            <c:idx val="1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7858-4407-BFEF-C5E5BAF8598A}"/>
              </c:ext>
            </c:extLst>
          </c:dPt>
          <c:dPt>
            <c:idx val="1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858-4407-BFEF-C5E5BAF8598A}"/>
              </c:ext>
            </c:extLst>
          </c:dPt>
          <c:dPt>
            <c:idx val="17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7858-4407-BFEF-C5E5BAF8598A}"/>
              </c:ext>
            </c:extLst>
          </c:dPt>
          <c:dPt>
            <c:idx val="18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7858-4407-BFEF-C5E5BAF85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Historical heritage</c:v>
                </c:pt>
                <c:pt idx="1">
                  <c:v>Nature and beautiful landscapes</c:v>
                </c:pt>
                <c:pt idx="2">
                  <c:v>Chocolate and pralines </c:v>
                </c:pt>
                <c:pt idx="3">
                  <c:v>Good food and drinks</c:v>
                </c:pt>
                <c:pt idx="4">
                  <c:v>Beer</c:v>
                </c:pt>
                <c:pt idx="5">
                  <c:v>Architecture </c:v>
                </c:pt>
                <c:pt idx="6">
                  <c:v>Parks and gardens</c:v>
                </c:pt>
                <c:pt idx="7">
                  <c:v>Art and artists </c:v>
                </c:pt>
                <c:pt idx="8">
                  <c:v>Cycling/Cycle sport</c:v>
                </c:pt>
                <c:pt idx="9">
                  <c:v>World War I (WWI)</c:v>
                </c:pt>
                <c:pt idx="10">
                  <c:v>Must-see destination</c:v>
                </c:pt>
                <c:pt idx="11">
                  <c:v>Fine dining/Haute cuisine (gastronomy)</c:v>
                </c:pt>
                <c:pt idx="12">
                  <c:v>Hiking</c:v>
                </c:pt>
                <c:pt idx="13">
                  <c:v>Festivals (including music and other cultural festivals)</c:v>
                </c:pt>
                <c:pt idx="14">
                  <c:v>Meeting and conference destination</c:v>
                </c:pt>
                <c:pt idx="15">
                  <c:v>Shopping</c:v>
                </c:pt>
                <c:pt idx="16">
                  <c:v>Diamonds</c:v>
                </c:pt>
                <c:pt idx="17">
                  <c:v>Comics and comic art</c:v>
                </c:pt>
                <c:pt idx="18">
                  <c:v>Fashion and design 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0.81200000000000006</c:v>
                </c:pt>
                <c:pt idx="1">
                  <c:v>0.76</c:v>
                </c:pt>
                <c:pt idx="2">
                  <c:v>0.70799999999999996</c:v>
                </c:pt>
                <c:pt idx="3">
                  <c:v>0.70699999999999996</c:v>
                </c:pt>
                <c:pt idx="4">
                  <c:v>0.69599999999999995</c:v>
                </c:pt>
                <c:pt idx="5">
                  <c:v>0.68700000000000006</c:v>
                </c:pt>
                <c:pt idx="6">
                  <c:v>0.66</c:v>
                </c:pt>
                <c:pt idx="7">
                  <c:v>0.63700000000000001</c:v>
                </c:pt>
                <c:pt idx="8">
                  <c:v>0.61599999999999999</c:v>
                </c:pt>
                <c:pt idx="9">
                  <c:v>0.58199999999999996</c:v>
                </c:pt>
                <c:pt idx="10">
                  <c:v>0.56499999999999995</c:v>
                </c:pt>
                <c:pt idx="11">
                  <c:v>0.51700000000000002</c:v>
                </c:pt>
                <c:pt idx="12">
                  <c:v>0.501</c:v>
                </c:pt>
                <c:pt idx="13">
                  <c:v>0.47099999999999997</c:v>
                </c:pt>
                <c:pt idx="14">
                  <c:v>0.46300000000000002</c:v>
                </c:pt>
                <c:pt idx="15">
                  <c:v>0.45800000000000002</c:v>
                </c:pt>
                <c:pt idx="16">
                  <c:v>0.39900000000000002</c:v>
                </c:pt>
                <c:pt idx="17">
                  <c:v>0.32900000000000001</c:v>
                </c:pt>
                <c:pt idx="18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3-4752-82A1-C80432FE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3106176"/>
        <c:axId val="203107712"/>
      </c:barChart>
      <c:catAx>
        <c:axId val="2031061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3107712"/>
        <c:crosses val="autoZero"/>
        <c:auto val="1"/>
        <c:lblAlgn val="ctr"/>
        <c:lblOffset val="100"/>
        <c:noMultiLvlLbl val="0"/>
      </c:catAx>
      <c:valAx>
        <c:axId val="20310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31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4838428302842"/>
          <c:y val="2.4287294930812626E-2"/>
          <c:w val="0.55885517413587393"/>
          <c:h val="0.9548950236999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69-428C-AA40-02DEC65F8B98}"/>
              </c:ext>
            </c:extLst>
          </c:dPt>
          <c:dPt>
            <c:idx val="1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C2E7-44AE-9FD1-DD94D83643EE}"/>
              </c:ext>
            </c:extLst>
          </c:dPt>
          <c:dPt>
            <c:idx val="2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69-428C-AA40-02DEC65F8B98}"/>
              </c:ext>
            </c:extLst>
          </c:dPt>
          <c:dPt>
            <c:idx val="3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7A6-4CA1-8F39-B9FC60458CE6}"/>
              </c:ext>
            </c:extLst>
          </c:dPt>
          <c:dPt>
            <c:idx val="4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2E7-44AE-9FD1-DD94D83643EE}"/>
              </c:ext>
            </c:extLst>
          </c:dPt>
          <c:dPt>
            <c:idx val="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C2E7-44AE-9FD1-DD94D83643EE}"/>
              </c:ext>
            </c:extLst>
          </c:dPt>
          <c:dPt>
            <c:idx val="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C2E7-44AE-9FD1-DD94D83643EE}"/>
              </c:ext>
            </c:extLst>
          </c:dPt>
          <c:dPt>
            <c:idx val="7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669-428C-AA40-02DEC65F8B98}"/>
              </c:ext>
            </c:extLst>
          </c:dPt>
          <c:dPt>
            <c:idx val="8"/>
            <c:invertIfNegative val="0"/>
            <c:bubble3D val="0"/>
            <c:spPr>
              <a:solidFill>
                <a:srgbClr val="BA84A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2E7-44AE-9FD1-DD94D83643EE}"/>
              </c:ext>
            </c:extLst>
          </c:dPt>
          <c:dPt>
            <c:idx val="9"/>
            <c:invertIfNegative val="0"/>
            <c:bubble3D val="0"/>
            <c:spPr>
              <a:solidFill>
                <a:srgbClr val="A8DD8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669-428C-AA40-02DEC65F8B9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669-428C-AA40-02DEC65F8B98}"/>
              </c:ext>
            </c:extLst>
          </c:dPt>
          <c:dPt>
            <c:idx val="11"/>
            <c:invertIfNegative val="0"/>
            <c:bubble3D val="0"/>
            <c:spPr>
              <a:solidFill>
                <a:srgbClr val="F3A79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669-428C-AA40-02DEC65F8B98}"/>
              </c:ext>
            </c:extLst>
          </c:dPt>
          <c:dPt>
            <c:idx val="12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C2E7-44AE-9FD1-DD94D83643EE}"/>
              </c:ext>
            </c:extLst>
          </c:dPt>
          <c:dPt>
            <c:idx val="13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2E7-44AE-9FD1-DD94D83643EE}"/>
              </c:ext>
            </c:extLst>
          </c:dPt>
          <c:dPt>
            <c:idx val="14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2E7-44AE-9FD1-DD94D83643EE}"/>
              </c:ext>
            </c:extLst>
          </c:dPt>
          <c:dPt>
            <c:idx val="15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2E7-44AE-9FD1-DD94D83643EE}"/>
              </c:ext>
            </c:extLst>
          </c:dPt>
          <c:dPt>
            <c:idx val="16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C2E7-44AE-9FD1-DD94D83643EE}"/>
              </c:ext>
            </c:extLst>
          </c:dPt>
          <c:dPt>
            <c:idx val="17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C2E7-44AE-9FD1-DD94D83643EE}"/>
              </c:ext>
            </c:extLst>
          </c:dPt>
          <c:dPt>
            <c:idx val="18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2E7-44AE-9FD1-DD94D83643E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69-428C-AA40-02DEC65F8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landersArtSans-Medium" panose="00000600000000000000" pitchFamily="2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Historical heritage</c:v>
                </c:pt>
                <c:pt idx="1">
                  <c:v>Nature and beautiful landscapes</c:v>
                </c:pt>
                <c:pt idx="2">
                  <c:v>Chocolate and pralines </c:v>
                </c:pt>
                <c:pt idx="3">
                  <c:v>Good food and drinks</c:v>
                </c:pt>
                <c:pt idx="4">
                  <c:v>Beer</c:v>
                </c:pt>
                <c:pt idx="5">
                  <c:v>Architecture </c:v>
                </c:pt>
                <c:pt idx="6">
                  <c:v>Parks and gardens</c:v>
                </c:pt>
                <c:pt idx="7">
                  <c:v>Art and artists </c:v>
                </c:pt>
                <c:pt idx="8">
                  <c:v>Cycling/Cycle sport</c:v>
                </c:pt>
                <c:pt idx="9">
                  <c:v>World War I (WWI)</c:v>
                </c:pt>
                <c:pt idx="10">
                  <c:v>Must-see destination</c:v>
                </c:pt>
                <c:pt idx="11">
                  <c:v>Fine dining/Haute cuisine (gastronomy)</c:v>
                </c:pt>
                <c:pt idx="12">
                  <c:v>Hiking</c:v>
                </c:pt>
                <c:pt idx="13">
                  <c:v>Festivals (including music and other cultural festivals)</c:v>
                </c:pt>
                <c:pt idx="14">
                  <c:v>Meeting and conference destination</c:v>
                </c:pt>
                <c:pt idx="15">
                  <c:v>Shopping</c:v>
                </c:pt>
                <c:pt idx="16">
                  <c:v>Diamonds</c:v>
                </c:pt>
                <c:pt idx="17">
                  <c:v>Comics and comic art</c:v>
                </c:pt>
                <c:pt idx="18">
                  <c:v>Fashion and design 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0.17</c:v>
                </c:pt>
                <c:pt idx="1">
                  <c:v>0.15</c:v>
                </c:pt>
                <c:pt idx="2">
                  <c:v>0.09</c:v>
                </c:pt>
                <c:pt idx="3">
                  <c:v>0.11</c:v>
                </c:pt>
                <c:pt idx="4">
                  <c:v>0.14000000000000001</c:v>
                </c:pt>
                <c:pt idx="5">
                  <c:v>7.0000000000000007E-2</c:v>
                </c:pt>
                <c:pt idx="6">
                  <c:v>5.0000000000000001E-3</c:v>
                </c:pt>
                <c:pt idx="7">
                  <c:v>0.13</c:v>
                </c:pt>
                <c:pt idx="8">
                  <c:v>0.05</c:v>
                </c:pt>
                <c:pt idx="9">
                  <c:v>0.14000000000000001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0.02</c:v>
                </c:pt>
                <c:pt idx="14">
                  <c:v>2E-3</c:v>
                </c:pt>
                <c:pt idx="15">
                  <c:v>0.02</c:v>
                </c:pt>
                <c:pt idx="16">
                  <c:v>0.05</c:v>
                </c:pt>
                <c:pt idx="17">
                  <c:v>4.0000000000000001E-3</c:v>
                </c:pt>
                <c:pt idx="1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69-428C-AA40-02DEC65F8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0"/>
        <c:axId val="203106176"/>
        <c:axId val="203107712"/>
      </c:barChart>
      <c:catAx>
        <c:axId val="2031061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FlandersArtSans-Regular" panose="00000500000000000000" pitchFamily="2" charset="0"/>
              </a:defRPr>
            </a:pPr>
            <a:endParaRPr lang="nl-BE"/>
          </a:p>
        </c:txPr>
        <c:crossAx val="203107712"/>
        <c:crosses val="autoZero"/>
        <c:auto val="1"/>
        <c:lblAlgn val="ctr"/>
        <c:lblOffset val="100"/>
        <c:noMultiLvlLbl val="0"/>
      </c:catAx>
      <c:valAx>
        <c:axId val="203107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031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3600" dirty="0">
              <a:latin typeface="FlandersArtSans-Bold" panose="00000800000000000000" pitchFamily="2" charset="0"/>
            </a:rPr>
            <a:t>50</a:t>
          </a:r>
          <a:r>
            <a:rPr lang="en-US" sz="20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3600" dirty="0">
              <a:latin typeface="FlandersArtSans-Bold" panose="00000800000000000000" pitchFamily="2" charset="0"/>
            </a:rPr>
            <a:t>94</a:t>
          </a:r>
          <a:r>
            <a:rPr lang="en-US" sz="20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2000" dirty="0">
              <a:latin typeface="FlandersArtSans-Bold" panose="00000800000000000000" pitchFamily="2" charset="0"/>
            </a:rPr>
            <a:t>94</a:t>
          </a:r>
          <a:r>
            <a:rPr lang="en-US" sz="16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2000" dirty="0">
              <a:latin typeface="FlandersArtSans-Bold" panose="00000800000000000000" pitchFamily="2" charset="0"/>
            </a:rPr>
            <a:t>50</a:t>
          </a:r>
          <a:r>
            <a:rPr lang="en-US" sz="16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000" dirty="0">
              <a:latin typeface="FlandersArtSans-Medium" panose="00000600000000000000" pitchFamily="2" charset="0"/>
            </a:rPr>
            <a:t>94%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000" dirty="0">
              <a:latin typeface="FlandersArtSans-Medium" panose="00000600000000000000" pitchFamily="2" charset="0"/>
            </a:rPr>
            <a:t>50%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21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26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0.29414</cdr:x>
      <cdr:y>0.21739</cdr:y>
    </cdr:from>
    <cdr:to>
      <cdr:x>0.70586</cdr:x>
      <cdr:y>0.82602</cdr:y>
    </cdr:to>
    <cdr:sp macro="" textlink="">
      <cdr:nvSpPr>
        <cdr:cNvPr id="2" name="Rechteck 53"/>
        <cdr:cNvSpPr/>
      </cdr:nvSpPr>
      <cdr:spPr bwMode="gray">
        <a:xfrm xmlns:a="http://schemas.openxmlformats.org/drawingml/2006/main">
          <a:off x="720136" y="360040"/>
          <a:ext cx="1008000" cy="10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en-US" sz="1600" dirty="0">
              <a:latin typeface="FlandersArtSans-Medium" panose="00000600000000000000" pitchFamily="2" charset="0"/>
            </a:rPr>
            <a:t>21</a:t>
          </a:r>
          <a:r>
            <a:rPr lang="en-US" sz="1200" dirty="0">
              <a:latin typeface="FlandersArtSans-Medium" panose="00000600000000000000" pitchFamily="2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5700493" y="9432462"/>
            <a:ext cx="647787" cy="28817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‹nr.›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2913" y="7874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5879" y="4317299"/>
            <a:ext cx="5902742" cy="48269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80" y="9432462"/>
            <a:ext cx="4966708" cy="288138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0B798607-B8D6-44E8-B6BA-DA2D673578FB}" type="datetime4">
              <a:rPr lang="en-US" smtClean="0"/>
              <a:t>October 15, 2019</a:t>
            </a:fld>
            <a:r>
              <a:rPr lang="en-US" dirty="0"/>
              <a:t> | Title of presentation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00493" y="9432462"/>
            <a:ext cx="647787" cy="288178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‹nr.›</a:t>
            </a:fld>
            <a:endParaRPr lang="de-DE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87" indent="-172787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71E69-B0FE-4A11-B458-E7B72B523DC1}" type="slidenum">
              <a:rPr lang="nl-BE" altLang="nl-BE" smtClean="0"/>
              <a:pPr>
                <a:defRPr/>
              </a:pPr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4941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63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56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476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193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388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</p:spTree>
    <p:extLst>
      <p:ext uri="{BB962C8B-B14F-4D97-AF65-F5344CB8AC3E}">
        <p14:creationId xmlns:p14="http://schemas.microsoft.com/office/powerpoint/2010/main" val="324046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6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334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660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0245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698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422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10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7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5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114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4717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1884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</p:spTree>
    <p:extLst>
      <p:ext uri="{BB962C8B-B14F-4D97-AF65-F5344CB8AC3E}">
        <p14:creationId xmlns:p14="http://schemas.microsoft.com/office/powerpoint/2010/main" val="3791433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501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071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9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920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2913" y="787400"/>
            <a:ext cx="5908675" cy="3324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321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43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376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127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4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323850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37363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00" b="1">
                <a:solidFill>
                  <a:srgbClr val="373636"/>
                </a:solidFill>
                <a:latin typeface="FlandersArtSans-Bold" panose="00000800000000000000" pitchFamily="2" charset="0"/>
              </a:defRPr>
            </a:lvl1pPr>
            <a:lvl2pPr>
              <a:defRPr>
                <a:solidFill>
                  <a:srgbClr val="373636"/>
                </a:solidFill>
                <a:latin typeface="FlandersArtSans-Medium" panose="00000600000000000000" pitchFamily="2" charset="0"/>
              </a:defRPr>
            </a:lvl2pPr>
            <a:lvl3pPr>
              <a:defRPr>
                <a:solidFill>
                  <a:srgbClr val="373636"/>
                </a:solidFill>
                <a:latin typeface="FlandersArtSans-Medium" panose="00000600000000000000" pitchFamily="2" charset="0"/>
              </a:defRPr>
            </a:lvl3pPr>
          </a:lstStyle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098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3008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637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46723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740352" y="4878526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FlandersArtSans-Regular" panose="00000500000000000000" pitchFamily="2" charset="0"/>
              </a:rPr>
              <a:t>‹nr.›</a:t>
            </a:fld>
            <a:endParaRPr lang="en-US" sz="8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5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84" r:id="rId3"/>
    <p:sldLayoutId id="2147483659" r:id="rId4"/>
    <p:sldLayoutId id="2147483675" r:id="rId5"/>
    <p:sldLayoutId id="2147483677" r:id="rId6"/>
    <p:sldLayoutId id="2147483654" r:id="rId7"/>
    <p:sldLayoutId id="2147483650" r:id="rId8"/>
    <p:sldLayoutId id="2147483652" r:id="rId9"/>
    <p:sldLayoutId id="2147483678" r:id="rId10"/>
    <p:sldLayoutId id="2147483685" r:id="rId11"/>
    <p:sldLayoutId id="2147483686" r:id="rId12"/>
    <p:sldLayoutId id="2147483680" r:id="rId13"/>
    <p:sldLayoutId id="2147483664" r:id="rId14"/>
    <p:sldLayoutId id="2147483673" r:id="rId15"/>
    <p:sldLayoutId id="2147483665" r:id="rId16"/>
    <p:sldLayoutId id="2147483668" r:id="rId17"/>
    <p:sldLayoutId id="2147483670" r:id="rId18"/>
    <p:sldLayoutId id="2147483671" r:id="rId19"/>
    <p:sldLayoutId id="214748369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5.png"/><Relationship Id="rId18" Type="http://schemas.openxmlformats.org/officeDocument/2006/relationships/image" Target="../media/image17.png"/><Relationship Id="rId3" Type="http://schemas.openxmlformats.org/officeDocument/2006/relationships/image" Target="../media/image42.png"/><Relationship Id="rId21" Type="http://schemas.openxmlformats.org/officeDocument/2006/relationships/image" Target="../media/image24.png"/><Relationship Id="rId7" Type="http://schemas.openxmlformats.org/officeDocument/2006/relationships/image" Target="../media/image50.png"/><Relationship Id="rId12" Type="http://schemas.openxmlformats.org/officeDocument/2006/relationships/image" Target="../media/image22.png"/><Relationship Id="rId17" Type="http://schemas.openxmlformats.org/officeDocument/2006/relationships/image" Target="../media/image5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4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0.png"/><Relationship Id="rId24" Type="http://schemas.openxmlformats.org/officeDocument/2006/relationships/image" Target="../media/image28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52.pn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6" Type="http://schemas.openxmlformats.org/officeDocument/2006/relationships/chart" Target="../charts/chart11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5" Type="http://schemas.openxmlformats.org/officeDocument/2006/relationships/chart" Target="../charts/chart10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4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4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56.png"/><Relationship Id="rId5" Type="http://schemas.openxmlformats.org/officeDocument/2006/relationships/tags" Target="../tags/tag45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.png"/><Relationship Id="rId5" Type="http://schemas.openxmlformats.org/officeDocument/2006/relationships/image" Target="../media/image58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53.xml"/><Relationship Id="rId21" Type="http://schemas.openxmlformats.org/officeDocument/2006/relationships/chart" Target="../charts/chart2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52.xml"/><Relationship Id="rId16" Type="http://schemas.openxmlformats.org/officeDocument/2006/relationships/image" Target="../media/image27.png"/><Relationship Id="rId20" Type="http://schemas.openxmlformats.org/officeDocument/2006/relationships/chart" Target="../charts/chart21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9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chart" Target="../charts/chart2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6" Type="http://schemas.openxmlformats.org/officeDocument/2006/relationships/image" Target="../media/image1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6.xml"/><Relationship Id="rId7" Type="http://schemas.openxmlformats.org/officeDocument/2006/relationships/image" Target="../media/image4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1.png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.png"/><Relationship Id="rId5" Type="http://schemas.openxmlformats.org/officeDocument/2006/relationships/tags" Target="../tags/tag22.xml"/><Relationship Id="rId10" Type="http://schemas.openxmlformats.org/officeDocument/2006/relationships/image" Target="../media/image11.png"/><Relationship Id="rId4" Type="http://schemas.openxmlformats.org/officeDocument/2006/relationships/tags" Target="../tags/tag2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image" Target="../media/image33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chart" Target="../charts/chart4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30.xml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chart" Target="../charts/chart5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647532"/>
            <a:ext cx="2592288" cy="30483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5562" y="633379"/>
            <a:ext cx="1700736" cy="89876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975562" y="1707094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Reputation Study</a:t>
            </a:r>
            <a:b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</a:br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Flanders 2017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gray">
          <a:xfrm>
            <a:off x="1975562" y="2862422"/>
            <a:ext cx="8496302" cy="1151823"/>
          </a:xfrm>
          <a:prstGeom prst="rect">
            <a:avLst/>
          </a:prstGeom>
        </p:spPr>
        <p:txBody>
          <a:bodyPr vert="horz" lIns="0" tIns="18000" rIns="0" bIns="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 kern="1200">
                <a:solidFill>
                  <a:srgbClr val="373636"/>
                </a:solidFill>
                <a:latin typeface="FlandersArtSans-Bold" panose="00000800000000000000" pitchFamily="2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373636"/>
                </a:solidFill>
                <a:latin typeface="FlandersArtSans-Medium" panose="00000600000000000000" pitchFamily="2" charset="0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373636"/>
                </a:solidFill>
                <a:latin typeface="FlandersArtSans-Medium" panose="00000600000000000000" pitchFamily="2" charset="0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Mature Markets</a:t>
            </a:r>
          </a:p>
          <a:p>
            <a:pPr>
              <a:lnSpc>
                <a:spcPts val="1500"/>
              </a:lnSpc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Europe + US &amp; Japan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5" name="Afbeelding 14"/>
          <p:cNvPicPr/>
          <p:nvPr/>
        </p:nvPicPr>
        <p:blipFill rotWithShape="1">
          <a:blip r:embed="rId9"/>
          <a:srcRect l="2699" t="22564" r="60634" b="21539"/>
          <a:stretch/>
        </p:blipFill>
        <p:spPr bwMode="auto">
          <a:xfrm>
            <a:off x="7452320" y="401137"/>
            <a:ext cx="1355708" cy="582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5C1546-C5A3-42BA-A1D6-68F64CA0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35" y="217933"/>
            <a:ext cx="7524896" cy="576080"/>
          </a:xfrm>
        </p:spPr>
        <p:txBody>
          <a:bodyPr anchor="ctr"/>
          <a:lstStyle/>
          <a:p>
            <a:pPr algn="ctr"/>
            <a:r>
              <a:rPr lang="en-US" dirty="0"/>
              <a:t>Familiarity with Belgium, Brussels, Flanders and the most important cities (</a:t>
            </a:r>
            <a:r>
              <a:rPr lang="en-US" sz="1600" dirty="0"/>
              <a:t>EUROPEAN MARKETS</a:t>
            </a:r>
            <a:r>
              <a:rPr lang="en-US" dirty="0"/>
              <a:t>)</a:t>
            </a:r>
            <a:endParaRPr lang="en-US" sz="14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697F1A-43E0-46D9-91DF-1E91BB6A1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AB56482-E76F-48DD-91B1-66A24879AF17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E0CD6C-DE11-41DA-A871-CE89E04E570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E4B9F4D-4C9D-4D07-8D60-35297E04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139" y="1358546"/>
            <a:ext cx="5601168" cy="2941396"/>
          </a:xfrm>
          <a:prstGeom prst="rect">
            <a:avLst/>
          </a:prstGeom>
        </p:spPr>
      </p:pic>
      <p:grpSp>
        <p:nvGrpSpPr>
          <p:cNvPr id="78" name="Groep 77">
            <a:extLst>
              <a:ext uri="{FF2B5EF4-FFF2-40B4-BE49-F238E27FC236}">
                <a16:creationId xmlns:a16="http://schemas.microsoft.com/office/drawing/2014/main" id="{1B8F8218-F73B-4F8B-86F8-1EF0F94E073F}"/>
              </a:ext>
            </a:extLst>
          </p:cNvPr>
          <p:cNvGrpSpPr/>
          <p:nvPr/>
        </p:nvGrpSpPr>
        <p:grpSpPr>
          <a:xfrm>
            <a:off x="5035588" y="1951975"/>
            <a:ext cx="796493" cy="614718"/>
            <a:chOff x="5035588" y="1814087"/>
            <a:chExt cx="796493" cy="614718"/>
          </a:xfrm>
        </p:grpSpPr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E4BFF97-FBF6-4B07-92E5-5D16FA631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644" y="2251369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CD5A95B9-030C-4407-8824-F6399FD41DB7}"/>
                </a:ext>
              </a:extLst>
            </p:cNvPr>
            <p:cNvGrpSpPr/>
            <p:nvPr/>
          </p:nvGrpSpPr>
          <p:grpSpPr>
            <a:xfrm>
              <a:off x="5035588" y="1814087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F4E55DB5-0ADC-4FBE-8EC3-7515BA8F46C0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D027FB0-ADA3-46E0-9D9E-829BEBCDD39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34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6C78F9BA-5DAA-42CC-9724-CF983925BB37}"/>
              </a:ext>
            </a:extLst>
          </p:cNvPr>
          <p:cNvGrpSpPr/>
          <p:nvPr/>
        </p:nvGrpSpPr>
        <p:grpSpPr>
          <a:xfrm>
            <a:off x="4378824" y="1471890"/>
            <a:ext cx="796493" cy="582043"/>
            <a:chOff x="4378824" y="1334002"/>
            <a:chExt cx="796493" cy="582043"/>
          </a:xfrm>
        </p:grpSpPr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303B63A8-5E3F-4B70-BCE5-26C465660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5966" y="1738609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4872A4A0-CC2C-49EE-AD69-73FABA87332E}"/>
                </a:ext>
              </a:extLst>
            </p:cNvPr>
            <p:cNvGrpSpPr/>
            <p:nvPr/>
          </p:nvGrpSpPr>
          <p:grpSpPr>
            <a:xfrm>
              <a:off x="4378824" y="1334002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78229DC9-94BE-4036-976E-7C698829EB0C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26C1444-4FE0-4B51-BA15-3F5BF3375B17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74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52D8469E-BF20-4305-AF96-2F67011293F5}"/>
              </a:ext>
            </a:extLst>
          </p:cNvPr>
          <p:cNvGrpSpPr/>
          <p:nvPr/>
        </p:nvGrpSpPr>
        <p:grpSpPr>
          <a:xfrm>
            <a:off x="5175317" y="2917952"/>
            <a:ext cx="796493" cy="626379"/>
            <a:chOff x="5175317" y="2780064"/>
            <a:chExt cx="796493" cy="626379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6A4D62CA-44A1-4C2C-A626-3E66DA7C11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2080" y="2780064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74D831D-B789-497C-B35D-D046B16865F6}"/>
                </a:ext>
              </a:extLst>
            </p:cNvPr>
            <p:cNvGrpSpPr/>
            <p:nvPr/>
          </p:nvGrpSpPr>
          <p:grpSpPr>
            <a:xfrm>
              <a:off x="5175317" y="288940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8655095A-5CE7-453B-B5E9-A7BC8158D2B8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029ECE3-47D2-4063-86B8-F330F8C072A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40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5C5A1F44-AA1E-436D-8AFE-6225FA3D5CA5}"/>
              </a:ext>
            </a:extLst>
          </p:cNvPr>
          <p:cNvGrpSpPr/>
          <p:nvPr/>
        </p:nvGrpSpPr>
        <p:grpSpPr>
          <a:xfrm>
            <a:off x="4132608" y="2345137"/>
            <a:ext cx="796493" cy="612830"/>
            <a:chOff x="4132608" y="2207249"/>
            <a:chExt cx="796493" cy="612830"/>
          </a:xfrm>
        </p:grpSpPr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381777EB-861D-4B30-8A44-168BF4F55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1919" y="2642643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B74FA99C-0103-41C7-89C6-BAD1945639AD}"/>
                </a:ext>
              </a:extLst>
            </p:cNvPr>
            <p:cNvGrpSpPr/>
            <p:nvPr/>
          </p:nvGrpSpPr>
          <p:grpSpPr>
            <a:xfrm>
              <a:off x="4132608" y="220724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06D6D3A6-8499-48C5-AD44-B06EB594F9B9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996ADDE3-2D4A-4442-8012-B04481B6A890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90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08B7ADC4-8695-491F-B39F-EA2349F7CA24}"/>
              </a:ext>
            </a:extLst>
          </p:cNvPr>
          <p:cNvGrpSpPr/>
          <p:nvPr/>
        </p:nvGrpSpPr>
        <p:grpSpPr>
          <a:xfrm>
            <a:off x="3776071" y="1632825"/>
            <a:ext cx="796493" cy="598544"/>
            <a:chOff x="3776071" y="1494937"/>
            <a:chExt cx="796493" cy="598544"/>
          </a:xfrm>
        </p:grpSpPr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A6E91B98-443C-446B-A884-71A85BE6D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8685" y="1916045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BF48177F-D20F-4B56-8B50-C1AB499E8126}"/>
                </a:ext>
              </a:extLst>
            </p:cNvPr>
            <p:cNvGrpSpPr/>
            <p:nvPr/>
          </p:nvGrpSpPr>
          <p:grpSpPr>
            <a:xfrm>
              <a:off x="3776071" y="1494937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D35A6D6B-4F37-4133-8587-FB56F4F02963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C8EC265E-DC81-4972-98D9-634F81ECAEB7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61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8B8FAF30-D060-4A67-A1D7-D083C1F15AB8}"/>
              </a:ext>
            </a:extLst>
          </p:cNvPr>
          <p:cNvGrpSpPr/>
          <p:nvPr/>
        </p:nvGrpSpPr>
        <p:grpSpPr>
          <a:xfrm>
            <a:off x="3031517" y="1811488"/>
            <a:ext cx="796493" cy="582043"/>
            <a:chOff x="3031517" y="1673600"/>
            <a:chExt cx="796493" cy="582043"/>
          </a:xfrm>
        </p:grpSpPr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B2B3A1DB-1862-478B-838F-D365BB0BAB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3820" y="1673600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EE1A8092-EB4F-4D30-AF2E-6AE9E720E744}"/>
                </a:ext>
              </a:extLst>
            </p:cNvPr>
            <p:cNvGrpSpPr/>
            <p:nvPr/>
          </p:nvGrpSpPr>
          <p:grpSpPr>
            <a:xfrm>
              <a:off x="3031517" y="1738609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Ovaal 61">
                <a:extLst>
                  <a:ext uri="{FF2B5EF4-FFF2-40B4-BE49-F238E27FC236}">
                    <a16:creationId xmlns:a16="http://schemas.microsoft.com/office/drawing/2014/main" id="{E4F80632-3AB6-4B4E-AA48-35E5739F2CE2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68840232-A4EF-4ED3-AA46-D140C84C54A5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76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F586455E-FF22-46FE-A561-003884FE3E43}"/>
              </a:ext>
            </a:extLst>
          </p:cNvPr>
          <p:cNvGrpSpPr/>
          <p:nvPr/>
        </p:nvGrpSpPr>
        <p:grpSpPr>
          <a:xfrm>
            <a:off x="2109833" y="1035778"/>
            <a:ext cx="796493" cy="627160"/>
            <a:chOff x="2109833" y="897890"/>
            <a:chExt cx="796493" cy="627160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7F14AA2-0D16-48B9-90B5-3A14153BE9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9168" y="1347614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003BF1B5-9A5A-4E09-8456-80B7AB787133}"/>
                </a:ext>
              </a:extLst>
            </p:cNvPr>
            <p:cNvGrpSpPr/>
            <p:nvPr/>
          </p:nvGrpSpPr>
          <p:grpSpPr>
            <a:xfrm>
              <a:off x="2109833" y="897890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9FADA3F4-177C-4271-AB8E-CBA798BDFA70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DAA485AD-3FA7-485A-93BA-EF6DDC42A858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48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074715D4-77C1-41FF-A2F6-E960018B96EE}"/>
              </a:ext>
            </a:extLst>
          </p:cNvPr>
          <p:cNvGrpSpPr/>
          <p:nvPr/>
        </p:nvGrpSpPr>
        <p:grpSpPr>
          <a:xfrm>
            <a:off x="1834843" y="1972852"/>
            <a:ext cx="796493" cy="583872"/>
            <a:chOff x="1834843" y="1834964"/>
            <a:chExt cx="796493" cy="583872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E54F79E7-D4F4-4833-8F42-09EE56CE99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7945" y="2241400"/>
              <a:ext cx="177436" cy="177436"/>
            </a:xfrm>
            <a:prstGeom prst="line">
              <a:avLst/>
            </a:prstGeom>
            <a:ln>
              <a:solidFill>
                <a:srgbClr val="FC611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355EA9C-23BB-4073-BC9E-9FF252C09D98}"/>
                </a:ext>
              </a:extLst>
            </p:cNvPr>
            <p:cNvGrpSpPr/>
            <p:nvPr/>
          </p:nvGrpSpPr>
          <p:grpSpPr>
            <a:xfrm>
              <a:off x="1834843" y="1834964"/>
              <a:ext cx="796493" cy="517034"/>
              <a:chOff x="6193393" y="509908"/>
              <a:chExt cx="504056" cy="327201"/>
            </a:xfr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97E195C5-3B4E-4F1A-8FD4-1EEA3C59C318}"/>
                  </a:ext>
                </a:extLst>
              </p:cNvPr>
              <p:cNvSpPr/>
              <p:nvPr/>
            </p:nvSpPr>
            <p:spPr>
              <a:xfrm>
                <a:off x="6281820" y="509908"/>
                <a:ext cx="327202" cy="32720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C61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ln>
                    <a:solidFill>
                      <a:sysClr val="windowText" lastClr="000000"/>
                    </a:solidFill>
                  </a:ln>
                  <a:solidFill>
                    <a:srgbClr val="FFED00"/>
                  </a:solidFill>
                </a:endParaRPr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D1A2B9A-B0BE-4135-8072-A20D012F0C3A}"/>
                  </a:ext>
                </a:extLst>
              </p:cNvPr>
              <p:cNvSpPr txBox="1"/>
              <p:nvPr/>
            </p:nvSpPr>
            <p:spPr>
              <a:xfrm>
                <a:off x="6193393" y="566382"/>
                <a:ext cx="504056" cy="214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l-BE" sz="16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30</a:t>
                </a:r>
                <a:r>
                  <a:rPr lang="nl-BE" sz="900" dirty="0">
                    <a:solidFill>
                      <a:srgbClr val="FC611F"/>
                    </a:solidFill>
                    <a:latin typeface="Flanders Art Sans Medium" panose="00000600000000000000" pitchFamily="50" charset="0"/>
                  </a:rPr>
                  <a:t>%</a:t>
                </a:r>
              </a:p>
            </p:txBody>
          </p:sp>
        </p:grp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5904FF03-D6FE-45EF-AD76-BCD93C9EBF1D}"/>
              </a:ext>
            </a:extLst>
          </p:cNvPr>
          <p:cNvGrpSpPr/>
          <p:nvPr/>
        </p:nvGrpSpPr>
        <p:grpSpPr>
          <a:xfrm>
            <a:off x="4285054" y="3501726"/>
            <a:ext cx="796493" cy="517034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01A603D3-8908-4859-B071-232DAFF6C49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C61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rgbClr val="FFED00"/>
                </a:solidFill>
              </a:endParaRP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8AF1BEB0-29AB-4024-82A2-CF6F4E1270D2}"/>
                </a:ext>
              </a:extLst>
            </p:cNvPr>
            <p:cNvSpPr txBox="1"/>
            <p:nvPr/>
          </p:nvSpPr>
          <p:spPr>
            <a:xfrm>
              <a:off x="6193393" y="566382"/>
              <a:ext cx="504056" cy="214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600" dirty="0">
                  <a:solidFill>
                    <a:srgbClr val="FC611F"/>
                  </a:solidFill>
                  <a:latin typeface="Flanders Art Sans Medium" panose="00000600000000000000" pitchFamily="50" charset="0"/>
                </a:rPr>
                <a:t>72</a:t>
              </a:r>
              <a:r>
                <a:rPr lang="nl-BE" sz="900" dirty="0">
                  <a:solidFill>
                    <a:srgbClr val="FC611F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5648CA35-A2D1-4441-AF91-9898E9B4FD4B}"/>
              </a:ext>
            </a:extLst>
          </p:cNvPr>
          <p:cNvGrpSpPr/>
          <p:nvPr/>
        </p:nvGrpSpPr>
        <p:grpSpPr>
          <a:xfrm>
            <a:off x="7297248" y="1158411"/>
            <a:ext cx="1363748" cy="828000"/>
            <a:chOff x="6184760" y="509908"/>
            <a:chExt cx="504056" cy="306037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00B18750-3CFB-46FC-8546-AEA18FA9FE2D}"/>
                </a:ext>
              </a:extLst>
            </p:cNvPr>
            <p:cNvSpPr/>
            <p:nvPr/>
          </p:nvSpPr>
          <p:spPr>
            <a:xfrm>
              <a:off x="6281820" y="509908"/>
              <a:ext cx="306038" cy="30603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BA8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rgbClr val="FFED00"/>
                </a:solidFill>
              </a:endParaRP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6A84D7BA-C583-460D-9D4A-C964E14B39EF}"/>
                </a:ext>
              </a:extLst>
            </p:cNvPr>
            <p:cNvSpPr txBox="1"/>
            <p:nvPr/>
          </p:nvSpPr>
          <p:spPr>
            <a:xfrm>
              <a:off x="6184760" y="554857"/>
              <a:ext cx="504056" cy="216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3200" dirty="0">
                  <a:solidFill>
                    <a:srgbClr val="BA84A4"/>
                  </a:solidFill>
                  <a:latin typeface="Flanders Art Sans Medium" panose="00000600000000000000" pitchFamily="50" charset="0"/>
                </a:rPr>
                <a:t>93</a:t>
              </a:r>
              <a:r>
                <a:rPr lang="nl-BE" dirty="0">
                  <a:solidFill>
                    <a:srgbClr val="BA84A4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sp>
        <p:nvSpPr>
          <p:cNvPr id="84" name="Rectangle 12">
            <a:extLst>
              <a:ext uri="{FF2B5EF4-FFF2-40B4-BE49-F238E27FC236}">
                <a16:creationId xmlns:a16="http://schemas.microsoft.com/office/drawing/2014/main" id="{4145B922-6D90-4D60-88FB-9D0CCF367E7B}"/>
              </a:ext>
            </a:extLst>
          </p:cNvPr>
          <p:cNvSpPr/>
          <p:nvPr/>
        </p:nvSpPr>
        <p:spPr bwMode="gray">
          <a:xfrm>
            <a:off x="7408883" y="2115512"/>
            <a:ext cx="1129931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dirty="0">
                <a:solidFill>
                  <a:srgbClr val="BA84A4"/>
                </a:solidFill>
                <a:latin typeface="FlandersArtSans-Medium" panose="00000600000000000000" pitchFamily="2" charset="0"/>
                <a:cs typeface="Arial" pitchFamily="34" charset="0"/>
              </a:rPr>
              <a:t>Belgium</a:t>
            </a:r>
            <a:endParaRPr lang="en-US" sz="2000" dirty="0">
              <a:solidFill>
                <a:srgbClr val="BA84A4"/>
              </a:solidFill>
              <a:latin typeface="FlandersArtSans-Regular" panose="00000500000000000000" pitchFamily="2" charset="0"/>
              <a:cs typeface="Arial" pitchFamily="34" charset="0"/>
            </a:endParaRPr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F16C2E8F-29EB-4015-B460-102D0C18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3" y="941480"/>
            <a:ext cx="705628" cy="7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26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11">
            <a:extLst>
              <a:ext uri="{FF2B5EF4-FFF2-40B4-BE49-F238E27FC236}">
                <a16:creationId xmlns:a16="http://schemas.microsoft.com/office/drawing/2014/main" id="{2228CCC4-9B01-4490-86D4-9E36F37A4999}"/>
              </a:ext>
            </a:extLst>
          </p:cNvPr>
          <p:cNvSpPr/>
          <p:nvPr/>
        </p:nvSpPr>
        <p:spPr bwMode="gray">
          <a:xfrm>
            <a:off x="7563193" y="1181544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6EDD205E-5883-45E1-9EE9-A4AC2E2A7C53}"/>
              </a:ext>
            </a:extLst>
          </p:cNvPr>
          <p:cNvSpPr/>
          <p:nvPr/>
        </p:nvSpPr>
        <p:spPr bwMode="gray">
          <a:xfrm>
            <a:off x="7563193" y="1917008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E4C51782-D1A1-4D65-AFA1-661CC68FBDF1}"/>
              </a:ext>
            </a:extLst>
          </p:cNvPr>
          <p:cNvSpPr/>
          <p:nvPr/>
        </p:nvSpPr>
        <p:spPr bwMode="gray">
          <a:xfrm>
            <a:off x="7563193" y="3669011"/>
            <a:ext cx="312979" cy="216024"/>
          </a:xfrm>
          <a:prstGeom prst="ellipse">
            <a:avLst/>
          </a:prstGeom>
          <a:solidFill>
            <a:srgbClr val="FFED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195420"/>
            <a:ext cx="9000551" cy="576080"/>
          </a:xfrm>
        </p:spPr>
        <p:txBody>
          <a:bodyPr anchor="t"/>
          <a:lstStyle/>
          <a:p>
            <a:pPr algn="ctr"/>
            <a:r>
              <a:rPr lang="en-US" sz="1600" dirty="0"/>
              <a:t>Familiarity is highest with Belgium, Brussels and Flanders. </a:t>
            </a:r>
            <a:br>
              <a:rPr lang="en-US" sz="1600" dirty="0"/>
            </a:br>
            <a:r>
              <a:rPr lang="en-US" sz="1600" dirty="0" err="1"/>
              <a:t>Mechelen</a:t>
            </a:r>
            <a:r>
              <a:rPr lang="en-US" sz="1600" dirty="0"/>
              <a:t> and Ypres are the least known. </a:t>
            </a:r>
            <a:br>
              <a:rPr lang="en-US" dirty="0"/>
            </a:br>
            <a:r>
              <a:rPr lang="en-US" sz="1200" dirty="0">
                <a:solidFill>
                  <a:schemeClr val="bg2"/>
                </a:solidFill>
                <a:latin typeface="FlandersArtSans-Regular" panose="00000500000000000000" pitchFamily="2" charset="0"/>
              </a:rPr>
              <a:t>(results for European markets)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2757672"/>
              </p:ext>
            </p:extLst>
          </p:nvPr>
        </p:nvGraphicFramePr>
        <p:xfrm>
          <a:off x="755576" y="1027137"/>
          <a:ext cx="6448180" cy="298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7247112"/>
              </p:ext>
            </p:extLst>
          </p:nvPr>
        </p:nvGraphicFramePr>
        <p:xfrm>
          <a:off x="1014157" y="4012047"/>
          <a:ext cx="6048672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 bwMode="gray">
          <a:xfrm>
            <a:off x="7248143" y="4129736"/>
            <a:ext cx="927144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7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The knowledge score is an average </a:t>
            </a:r>
            <a:r>
              <a:rPr lang="en-US" sz="70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calculated from </a:t>
            </a:r>
            <a:r>
              <a:rPr lang="en-US" sz="7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the answer scale (used scores mentioned next to the legend points)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307"/>
              </p:ext>
            </p:extLst>
          </p:nvPr>
        </p:nvGraphicFramePr>
        <p:xfrm>
          <a:off x="7431830" y="725456"/>
          <a:ext cx="558143" cy="3142801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558143">
                  <a:extLst>
                    <a:ext uri="{9D8B030D-6E8A-4147-A177-3AD203B41FA5}">
                      <a16:colId xmlns:a16="http://schemas.microsoft.com/office/drawing/2014/main" val="4161541813"/>
                    </a:ext>
                  </a:extLst>
                </a:gridCol>
              </a:tblGrid>
              <a:tr h="424604"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644011"/>
                  </a:ext>
                </a:extLst>
              </a:tr>
              <a:tr h="26956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3,0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459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8889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3135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995201"/>
                  </a:ext>
                </a:extLst>
              </a:tr>
              <a:tr h="2466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2,6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80394"/>
                  </a:ext>
                </a:extLst>
              </a:tr>
              <a:tr h="2420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2,1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94562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1,9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947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1,9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9059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2,3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240157"/>
                  </a:ext>
                </a:extLst>
              </a:tr>
              <a:tr h="308013"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622716"/>
                  </a:ext>
                </a:extLst>
              </a:tr>
              <a:tr h="19640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041552"/>
                  </a:ext>
                </a:extLst>
              </a:tr>
            </a:tbl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1C62B14-049D-4746-A517-B78BA35E8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63F6CDD-0086-4A0B-900E-9C9DB2EC3524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ACE64D1-A101-4A4C-802D-92F74A512C93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CFA9BAD-129A-4E9D-B40C-B51C17CC3861}"/>
              </a:ext>
            </a:extLst>
          </p:cNvPr>
          <p:cNvSpPr/>
          <p:nvPr/>
        </p:nvSpPr>
        <p:spPr>
          <a:xfrm>
            <a:off x="7250678" y="746941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knowledge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score </a:t>
            </a:r>
            <a:r>
              <a:rPr lang="nl-BE" sz="900" dirty="0">
                <a:latin typeface="FlandersArtSans-Regular" panose="00000500000000000000" pitchFamily="2" charset="0"/>
              </a:rPr>
              <a:t>(max=4)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6ABA9AD9-B46A-449C-A3D8-F78A24C63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45" y="227374"/>
            <a:ext cx="704233" cy="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Graphic spid="5" grpId="0">
        <p:bldAsOne/>
      </p:bldGraphic>
      <p:bldGraphic spid="10" grpId="0">
        <p:bldAsOne/>
      </p:bldGraphic>
      <p:bldP spid="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85071"/>
              </p:ext>
            </p:extLst>
          </p:nvPr>
        </p:nvGraphicFramePr>
        <p:xfrm>
          <a:off x="547716" y="1442773"/>
          <a:ext cx="8116608" cy="2857169"/>
        </p:xfrm>
        <a:graphic>
          <a:graphicData uri="http://schemas.openxmlformats.org/drawingml/2006/table">
            <a:tbl>
              <a:tblPr firstRow="1"/>
              <a:tblGrid>
                <a:gridCol w="770388">
                  <a:extLst>
                    <a:ext uri="{9D8B030D-6E8A-4147-A177-3AD203B41FA5}">
                      <a16:colId xmlns:a16="http://schemas.microsoft.com/office/drawing/2014/main" val="2393301093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207505017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60987099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725503537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928052830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282465506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230772523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991873914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19914911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08688501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45525585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66361498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834393562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328904797"/>
                    </a:ext>
                  </a:extLst>
                </a:gridCol>
                <a:gridCol w="524730">
                  <a:extLst>
                    <a:ext uri="{9D8B030D-6E8A-4147-A177-3AD203B41FA5}">
                      <a16:colId xmlns:a16="http://schemas.microsoft.com/office/drawing/2014/main" val="4289989877"/>
                    </a:ext>
                  </a:extLst>
                </a:gridCol>
              </a:tblGrid>
              <a:tr h="483045">
                <a:tc>
                  <a:txBody>
                    <a:bodyPr/>
                    <a:lstStyle/>
                    <a:p>
                      <a:pPr algn="l" fontAlgn="t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9" marR="8149" marT="8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755625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8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E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345751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Antwerp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C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2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1C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6B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117825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Bruges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C3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0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8B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7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B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49280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6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87170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Ghent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9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D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A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F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21138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Leuven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1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4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D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444488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Mechelen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9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6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F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9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5557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Ypres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4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7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2D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0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E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91307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Ostend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6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B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B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7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245544"/>
                  </a:ext>
                </a:extLst>
              </a:tr>
              <a:tr h="318604"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11643"/>
                  </a:ext>
                </a:extLst>
              </a:tr>
              <a:tr h="205552">
                <a:tc>
                  <a:txBody>
                    <a:bodyPr/>
                    <a:lstStyle/>
                    <a:p>
                      <a:pPr algn="r" rtl="0" fontAlgn="b"/>
                      <a:r>
                        <a:rPr lang="nl-BE" sz="8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Belgium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1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2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2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1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06284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</a:t>
            </a:r>
            <a:r>
              <a:rPr lang="en-US">
                <a:latin typeface="FlandersArtSans-Regular" panose="00000500000000000000" pitchFamily="2" charset="0"/>
              </a:rPr>
              <a:t>cities?</a:t>
            </a:r>
            <a:endParaRPr lang="en-US" dirty="0">
              <a:latin typeface="FlandersArtSans-Regular" panose="00000500000000000000" pitchFamily="2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% that </a:t>
            </a:r>
            <a:r>
              <a:rPr lang="en-US" sz="1600" dirty="0">
                <a:solidFill>
                  <a:srgbClr val="007DC3"/>
                </a:solidFill>
              </a:rPr>
              <a:t>KNOWS</a:t>
            </a:r>
            <a:r>
              <a:rPr lang="en-US" sz="1600" dirty="0"/>
              <a:t> </a:t>
            </a:r>
            <a:r>
              <a:rPr lang="en-US" sz="1600" cap="none" dirty="0">
                <a:latin typeface="FlandersArtSans-Regular" panose="00000500000000000000" pitchFamily="2" charset="0"/>
              </a:rPr>
              <a:t>(is familiar with) </a:t>
            </a:r>
            <a:r>
              <a:rPr lang="en-US" sz="1600" dirty="0"/>
              <a:t>Flanders, Brussels or one of the (art) cities 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(heard/read about it, or visited)</a:t>
            </a:r>
            <a:endParaRPr lang="en-US" sz="1600" dirty="0"/>
          </a:p>
        </p:txBody>
      </p:sp>
      <p:sp>
        <p:nvSpPr>
          <p:cNvPr id="10" name="Rechthoek 9"/>
          <p:cNvSpPr/>
          <p:nvPr/>
        </p:nvSpPr>
        <p:spPr>
          <a:xfrm>
            <a:off x="3519057" y="942231"/>
            <a:ext cx="2249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landersArtSans-Medium" panose="00000600000000000000" pitchFamily="2" charset="0"/>
              </a:rPr>
              <a:t>separate scores/city or region:</a:t>
            </a:r>
            <a:endParaRPr lang="nl-BE" sz="1200" dirty="0">
              <a:latin typeface="FlandersArtSans-Medium" panose="00000600000000000000" pitchFamily="2" charset="0"/>
            </a:endParaRPr>
          </a:p>
        </p:txBody>
      </p:sp>
      <p:cxnSp>
        <p:nvCxnSpPr>
          <p:cNvPr id="12" name="Rechte verbindingslijn 7"/>
          <p:cNvCxnSpPr/>
          <p:nvPr/>
        </p:nvCxnSpPr>
        <p:spPr>
          <a:xfrm>
            <a:off x="7617614" y="1347614"/>
            <a:ext cx="0" cy="30693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21" y="1347614"/>
            <a:ext cx="183696" cy="1836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04" y="1347614"/>
            <a:ext cx="183696" cy="1836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85" y="1347614"/>
            <a:ext cx="183696" cy="1836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402" y="1347614"/>
            <a:ext cx="183696" cy="1836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719" y="1347614"/>
            <a:ext cx="183696" cy="18369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768" y="1347614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036" y="1347614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8252" y="1347614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451" y="1347614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353" y="1347614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2987" y="1347614"/>
            <a:ext cx="183696" cy="1836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1938" y="1347614"/>
            <a:ext cx="183696" cy="1836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6670" y="1347614"/>
            <a:ext cx="183696" cy="18369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1BB9971-14A5-48BE-8409-9E06490971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832" y="728067"/>
            <a:ext cx="704233" cy="7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5410"/>
              </p:ext>
            </p:extLst>
          </p:nvPr>
        </p:nvGraphicFramePr>
        <p:xfrm>
          <a:off x="323528" y="1538009"/>
          <a:ext cx="8404616" cy="2652616"/>
        </p:xfrm>
        <a:graphic>
          <a:graphicData uri="http://schemas.openxmlformats.org/drawingml/2006/table">
            <a:tbl>
              <a:tblPr firstRow="1"/>
              <a:tblGrid>
                <a:gridCol w="671016">
                  <a:extLst>
                    <a:ext uri="{9D8B030D-6E8A-4147-A177-3AD203B41FA5}">
                      <a16:colId xmlns:a16="http://schemas.microsoft.com/office/drawing/2014/main" val="424070727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821217073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486105591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721879014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533848624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205367378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705848920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97792289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138364352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714962025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596178347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3306309036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632121052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1708247387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205863812"/>
                    </a:ext>
                  </a:extLst>
                </a:gridCol>
              </a:tblGrid>
              <a:tr h="448462">
                <a:tc>
                  <a:txBody>
                    <a:bodyPr/>
                    <a:lstStyle/>
                    <a:p>
                      <a:pPr algn="l" fontAlgn="t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49" marR="8149" marT="81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63458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cap="all" baseline="0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7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40%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0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77524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Antwerp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1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9300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Bruges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FC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3D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E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64399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F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C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3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3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13006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Ghent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5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E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03260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Leuven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3075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Mechelen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641496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Ypres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15B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A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88691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Ostend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D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5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B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B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C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117222"/>
                  </a:ext>
                </a:extLst>
              </a:tr>
              <a:tr h="295794">
                <a:tc>
                  <a:txBody>
                    <a:bodyPr/>
                    <a:lstStyle/>
                    <a:p>
                      <a:pPr algn="r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 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65307"/>
                  </a:ext>
                </a:extLst>
              </a:tr>
              <a:tr h="190836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Belgium</a:t>
                      </a:r>
                    </a:p>
                  </a:txBody>
                  <a:tcPr marL="8149" marR="72000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50%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DD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D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1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41%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37%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33%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0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42%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149" marR="8149" marT="81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906214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Did you visit one of the following regions/cities?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% that </a:t>
            </a:r>
            <a:r>
              <a:rPr lang="en-US" sz="1600" dirty="0">
                <a:solidFill>
                  <a:srgbClr val="007DC3"/>
                </a:solidFill>
              </a:rPr>
              <a:t>VISITED</a:t>
            </a:r>
            <a:r>
              <a:rPr lang="en-US" sz="1600" dirty="0"/>
              <a:t> Flanders, Brussels or one of the (art) cities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(heard/read about it, or visited)</a:t>
            </a:r>
            <a:endParaRPr lang="en-US" sz="1600" dirty="0"/>
          </a:p>
        </p:txBody>
      </p:sp>
      <p:cxnSp>
        <p:nvCxnSpPr>
          <p:cNvPr id="10" name="Rechte verbindingslijn 7"/>
          <p:cNvCxnSpPr/>
          <p:nvPr/>
        </p:nvCxnSpPr>
        <p:spPr>
          <a:xfrm>
            <a:off x="7613622" y="1722512"/>
            <a:ext cx="0" cy="27039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69" y="1423878"/>
            <a:ext cx="183696" cy="1836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842" y="1423878"/>
            <a:ext cx="183696" cy="1836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53" y="1423878"/>
            <a:ext cx="183696" cy="1836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080" y="1423878"/>
            <a:ext cx="183696" cy="1836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07" y="1423878"/>
            <a:ext cx="183696" cy="1836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826" y="1423878"/>
            <a:ext cx="183696" cy="1836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334" y="1423878"/>
            <a:ext cx="183696" cy="18369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224" y="1423878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8699" y="1423878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3461" y="1423878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1715" y="1423878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4096" y="1423878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7588" y="1423878"/>
            <a:ext cx="183696" cy="183696"/>
          </a:xfrm>
          <a:prstGeom prst="rect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0302380F-C24C-4584-89F6-85F8EF7ED647}"/>
              </a:ext>
            </a:extLst>
          </p:cNvPr>
          <p:cNvSpPr/>
          <p:nvPr/>
        </p:nvSpPr>
        <p:spPr>
          <a:xfrm>
            <a:off x="3519057" y="942231"/>
            <a:ext cx="2249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landersArtSans-Medium" panose="00000600000000000000" pitchFamily="2" charset="0"/>
              </a:rPr>
              <a:t>separate scores/city or region:</a:t>
            </a:r>
            <a:endParaRPr lang="nl-BE" sz="1200" dirty="0">
              <a:latin typeface="FlandersArtSans-Medium" panose="00000600000000000000" pitchFamily="2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6F173A2-4F71-42A2-B666-14B3FFD36C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832" y="726700"/>
            <a:ext cx="7056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37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6BBC63-69C0-4FC3-BB99-977C1C23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59"/>
          <a:stretch/>
        </p:blipFill>
        <p:spPr>
          <a:xfrm>
            <a:off x="0" y="-1178910"/>
            <a:ext cx="9144000" cy="390092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37D57ED-81C9-4BE7-910A-5F4F8F526631}"/>
              </a:ext>
            </a:extLst>
          </p:cNvPr>
          <p:cNvSpPr/>
          <p:nvPr/>
        </p:nvSpPr>
        <p:spPr bwMode="gray">
          <a:xfrm>
            <a:off x="2123728" y="1419622"/>
            <a:ext cx="4752528" cy="2160240"/>
          </a:xfrm>
          <a:prstGeom prst="rect">
            <a:avLst/>
          </a:prstGeom>
          <a:solidFill>
            <a:srgbClr val="EDEB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627784" y="1779626"/>
            <a:ext cx="3204356" cy="648108"/>
          </a:xfrm>
        </p:spPr>
        <p:txBody>
          <a:bodyPr/>
          <a:lstStyle/>
          <a:p>
            <a:pPr algn="ctr"/>
            <a:r>
              <a:rPr lang="en-US" sz="1800" dirty="0"/>
              <a:t>Following results are based on people who are </a:t>
            </a:r>
            <a:r>
              <a:rPr lang="en-US" sz="2400" cap="all" dirty="0">
                <a:solidFill>
                  <a:srgbClr val="007DC3"/>
                </a:solidFill>
                <a:latin typeface="FlandersArtSans-Medium" panose="00000600000000000000" pitchFamily="2" charset="0"/>
              </a:rPr>
              <a:t>familiar</a:t>
            </a:r>
            <a:r>
              <a:rPr lang="en-US" sz="1800" dirty="0"/>
              <a:t> with Flanders or a city in Flanders.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964" y="987610"/>
            <a:ext cx="1944216" cy="288032"/>
          </a:xfrm>
          <a:solidFill>
            <a:srgbClr val="FFED00"/>
          </a:solidFill>
        </p:spPr>
        <p:txBody>
          <a:bodyPr lIns="36000" tIns="36000" rIns="36000" bIns="36000" anchor="ctr"/>
          <a:lstStyle/>
          <a:p>
            <a:pPr algn="ctr"/>
            <a:r>
              <a:rPr lang="nl-BE" sz="1600" dirty="0"/>
              <a:t>Important </a:t>
            </a:r>
            <a:r>
              <a:rPr lang="nl-BE" sz="1600" dirty="0" err="1"/>
              <a:t>remark</a:t>
            </a:r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BF475E-1352-49F8-9B25-C9DB4CFD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00" y="771550"/>
            <a:ext cx="1277731" cy="1277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63A91E7-172C-4C11-9645-7DF1734B8E3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56DE03-F27A-4F66-9B2A-7EE2ED420E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D0ADA4-A8A3-4286-ABC3-CBC5822C6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245897"/>
            <a:ext cx="6547073" cy="6503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50B7D1-C90A-4726-837D-30014159E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876232"/>
            <a:ext cx="2160240" cy="23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5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63A91E7-172C-4C11-9645-7DF1734B8E3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56DE03-F27A-4F66-9B2A-7EE2ED420E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B1673CE-C64A-4F6F-B21C-52EC355A6A51}"/>
              </a:ext>
            </a:extLst>
          </p:cNvPr>
          <p:cNvSpPr/>
          <p:nvPr/>
        </p:nvSpPr>
        <p:spPr>
          <a:xfrm>
            <a:off x="1288875" y="228647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Harbour</a:t>
            </a:r>
            <a:r>
              <a:rPr lang="nl-BE" sz="900" cap="all" dirty="0">
                <a:latin typeface="FlandersArtSans-Medium" panose="00000600000000000000" pitchFamily="2" charset="0"/>
              </a:rPr>
              <a:t>,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ship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45A1E33-F168-4560-AE9B-1D0BF508DDDD}"/>
              </a:ext>
            </a:extLst>
          </p:cNvPr>
          <p:cNvSpPr/>
          <p:nvPr/>
        </p:nvSpPr>
        <p:spPr>
          <a:xfrm>
            <a:off x="2266892" y="2286476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Heritage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(</a:t>
            </a:r>
            <a:r>
              <a:rPr lang="nl-BE" sz="900" cap="all" dirty="0" err="1">
                <a:latin typeface="FlandersArtSans-Medium" panose="00000600000000000000" pitchFamily="2" charset="0"/>
              </a:rPr>
              <a:t>historic</a:t>
            </a:r>
            <a:r>
              <a:rPr lang="nl-BE" sz="900" cap="all" dirty="0">
                <a:latin typeface="FlandersArtSans-Medium" panose="00000600000000000000" pitchFamily="2" charset="0"/>
              </a:rPr>
              <a:t> buildings)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C24AF78-B244-42E1-96F5-9EC294780493}"/>
              </a:ext>
            </a:extLst>
          </p:cNvPr>
          <p:cNvSpPr/>
          <p:nvPr/>
        </p:nvSpPr>
        <p:spPr>
          <a:xfrm>
            <a:off x="3596206" y="2286476"/>
            <a:ext cx="100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City (</a:t>
            </a:r>
            <a:r>
              <a:rPr lang="nl-BE" sz="900" cap="all" dirty="0" err="1">
                <a:latin typeface="FlandersArtSans-Medium" panose="00000600000000000000" pitchFamily="2" charset="0"/>
              </a:rPr>
              <a:t>general</a:t>
            </a:r>
            <a:r>
              <a:rPr lang="nl-BE" sz="900" cap="all" dirty="0">
                <a:latin typeface="FlandersArtSans-Medium" panose="00000600000000000000" pitchFamily="2" charset="0"/>
              </a:rPr>
              <a:t>),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old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r>
              <a:rPr lang="nl-BE" sz="900" cap="all" dirty="0" err="1">
                <a:latin typeface="FlandersArtSans-Medium" panose="00000600000000000000" pitchFamily="2" charset="0"/>
              </a:rPr>
              <a:t>cities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424C6B7-E8F2-49E1-8DD6-D80C75EB1977}"/>
              </a:ext>
            </a:extLst>
          </p:cNvPr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Spontaneous associations with “Flanders”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(</a:t>
            </a:r>
            <a:r>
              <a:rPr lang="en-US" sz="1600" dirty="0">
                <a:latin typeface="FlandersArtSans-Regular" panose="00000500000000000000" pitchFamily="2" charset="0"/>
              </a:rPr>
              <a:t>total Europe</a:t>
            </a:r>
            <a:r>
              <a:rPr lang="en-US" sz="1600" cap="none" dirty="0">
                <a:latin typeface="FlandersArtSans-Regular" panose="00000500000000000000" pitchFamily="2" charset="0"/>
              </a:rPr>
              <a:t>)</a:t>
            </a:r>
            <a:endParaRPr lang="en-US" sz="1600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2C518E7-9712-43D9-8A8D-4AE696A2744E}"/>
              </a:ext>
            </a:extLst>
          </p:cNvPr>
          <p:cNvSpPr/>
          <p:nvPr/>
        </p:nvSpPr>
        <p:spPr>
          <a:xfrm>
            <a:off x="4613941" y="2286476"/>
            <a:ext cx="13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Nature &amp;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beautiful</a:t>
            </a:r>
            <a:r>
              <a:rPr lang="nl-BE" sz="900" cap="all" dirty="0">
                <a:latin typeface="FlandersArtSans-Medium" panose="00000600000000000000" pitchFamily="2" charset="0"/>
              </a:rPr>
              <a:t> landscapes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30A269C-2FE9-4474-81B7-37074A3FD7AB}"/>
              </a:ext>
            </a:extLst>
          </p:cNvPr>
          <p:cNvSpPr/>
          <p:nvPr/>
        </p:nvSpPr>
        <p:spPr>
          <a:xfrm>
            <a:off x="5971614" y="228647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(First and second)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world war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D4981DEA-A68B-4468-955A-A13F443394F5}"/>
              </a:ext>
            </a:extLst>
          </p:cNvPr>
          <p:cNvSpPr/>
          <p:nvPr/>
        </p:nvSpPr>
        <p:spPr>
          <a:xfrm>
            <a:off x="7594473" y="2355726"/>
            <a:ext cx="4283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Beer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6540CF8-C1C9-4532-8238-DA200E53E3E4}"/>
              </a:ext>
            </a:extLst>
          </p:cNvPr>
          <p:cNvSpPr/>
          <p:nvPr/>
        </p:nvSpPr>
        <p:spPr>
          <a:xfrm>
            <a:off x="660615" y="407462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Art </a:t>
            </a:r>
            <a:r>
              <a:rPr lang="nl-BE" sz="900" cap="all" dirty="0" err="1">
                <a:latin typeface="FlandersArtSans-Medium" panose="00000600000000000000" pitchFamily="2" charset="0"/>
              </a:rPr>
              <a:t>and</a:t>
            </a:r>
            <a:r>
              <a:rPr lang="nl-BE" sz="900" cap="all" dirty="0">
                <a:latin typeface="FlandersArtSans-Medium" panose="00000600000000000000" pitchFamily="2" charset="0"/>
              </a:rPr>
              <a:t> 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artists</a:t>
            </a:r>
            <a:r>
              <a:rPr lang="nl-BE" sz="900" cap="all" dirty="0">
                <a:latin typeface="FlandersArtSans-Medium" panose="00000600000000000000" pitchFamily="2" charset="0"/>
              </a:rPr>
              <a:t>, museum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A1E5B4A-4F45-4144-AA6A-8E21C27390DE}"/>
              </a:ext>
            </a:extLst>
          </p:cNvPr>
          <p:cNvSpPr/>
          <p:nvPr/>
        </p:nvSpPr>
        <p:spPr>
          <a:xfrm>
            <a:off x="2021768" y="4074626"/>
            <a:ext cx="67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 err="1">
                <a:latin typeface="FlandersArtSans-Medium" panose="00000600000000000000" pitchFamily="2" charset="0"/>
              </a:rPr>
              <a:t>History</a:t>
            </a:r>
            <a:r>
              <a:rPr lang="nl-BE" sz="900" cap="all" dirty="0">
                <a:latin typeface="FlandersArtSans-Medium" panose="00000600000000000000" pitchFamily="2" charset="0"/>
              </a:rPr>
              <a:t>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culture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3937736-67F3-411D-AE1C-0DE2AA5C2FDE}"/>
              </a:ext>
            </a:extLst>
          </p:cNvPr>
          <p:cNvSpPr/>
          <p:nvPr/>
        </p:nvSpPr>
        <p:spPr>
          <a:xfrm>
            <a:off x="3236068" y="407462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Beach/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 err="1">
                <a:latin typeface="FlandersArtSans-Medium" panose="00000600000000000000" pitchFamily="2" charset="0"/>
              </a:rPr>
              <a:t>coast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1164B67-F71A-4B0C-920D-BD239CFE0782}"/>
              </a:ext>
            </a:extLst>
          </p:cNvPr>
          <p:cNvSpPr/>
          <p:nvPr/>
        </p:nvSpPr>
        <p:spPr>
          <a:xfrm>
            <a:off x="4134610" y="407462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nl-BE" sz="900" cap="all" dirty="0">
                <a:latin typeface="FlandersArtSans-Medium" panose="00000600000000000000" pitchFamily="2" charset="0"/>
              </a:rPr>
              <a:t>Language/</a:t>
            </a:r>
            <a:br>
              <a:rPr lang="nl-BE" sz="900" cap="all" dirty="0">
                <a:latin typeface="FlandersArtSans-Medium" panose="00000600000000000000" pitchFamily="2" charset="0"/>
              </a:rPr>
            </a:br>
            <a:r>
              <a:rPr lang="nl-BE" sz="900" cap="all" dirty="0">
                <a:latin typeface="FlandersArtSans-Medium" panose="00000600000000000000" pitchFamily="2" charset="0"/>
              </a:rPr>
              <a:t>accent (Dutch)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CA885C2-D683-4A46-98E1-DC709ED5C8FC}"/>
              </a:ext>
            </a:extLst>
          </p:cNvPr>
          <p:cNvSpPr/>
          <p:nvPr/>
        </p:nvSpPr>
        <p:spPr>
          <a:xfrm>
            <a:off x="5378086" y="407462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Tasty food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&amp; drinks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825092F-587F-40CC-B3D9-E056BA305F7E}"/>
              </a:ext>
            </a:extLst>
          </p:cNvPr>
          <p:cNvSpPr/>
          <p:nvPr/>
        </p:nvSpPr>
        <p:spPr>
          <a:xfrm>
            <a:off x="6534054" y="407462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Chocolate </a:t>
            </a:r>
            <a:br>
              <a:rPr lang="en-US" sz="900" cap="all" dirty="0">
                <a:latin typeface="FlandersArtSans-Medium" panose="00000600000000000000" pitchFamily="2" charset="0"/>
              </a:rPr>
            </a:br>
            <a:r>
              <a:rPr lang="en-US" sz="900" cap="all" dirty="0">
                <a:latin typeface="FlandersArtSans-Medium" panose="00000600000000000000" pitchFamily="2" charset="0"/>
              </a:rPr>
              <a:t>&amp; pralines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B1B472D2-5F29-4405-8A46-F79D3E946EE2}"/>
              </a:ext>
            </a:extLst>
          </p:cNvPr>
          <p:cNvSpPr/>
          <p:nvPr/>
        </p:nvSpPr>
        <p:spPr>
          <a:xfrm>
            <a:off x="7617291" y="4143876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900" cap="all" dirty="0">
                <a:latin typeface="FlandersArtSans-Medium" panose="00000600000000000000" pitchFamily="2" charset="0"/>
              </a:rPr>
              <a:t>Architecture</a:t>
            </a:r>
            <a:endParaRPr lang="nl-BE" sz="900" dirty="0">
              <a:solidFill>
                <a:srgbClr val="000000"/>
              </a:solidFill>
              <a:latin typeface="FlandersArtSans-Regular" panose="00000500000000000000" pitchFamily="2" charset="0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9C8008DC-8322-4D75-BC40-41D59CCD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19" y="3110641"/>
            <a:ext cx="882192" cy="88573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224B949A-4656-4022-A1EC-35893580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90" y="3110641"/>
            <a:ext cx="882192" cy="88573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A37FB4B-8C33-4A85-922C-6EDC13C1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538" y="1342200"/>
            <a:ext cx="882192" cy="88573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8CC2DEF-2F3D-4FFC-9BF1-16965991A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990" y="1342200"/>
            <a:ext cx="882192" cy="88573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711DA903-A292-4E06-B454-F5B5E3E8B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480" y="3110641"/>
            <a:ext cx="882192" cy="885735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4203AC29-5258-4B09-A4FF-EED0D5728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210" y="1342200"/>
            <a:ext cx="882192" cy="885735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B93F7D35-5E05-4FBF-AE5C-CB31B48B1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666" y="3110641"/>
            <a:ext cx="882192" cy="885735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AFB4488-C848-4502-A44C-6050A370D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542" y="3110641"/>
            <a:ext cx="882192" cy="885735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264B100-4C98-42B7-9550-A059920072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9100" y="1342200"/>
            <a:ext cx="882192" cy="885735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BA27008-5A91-472E-9404-6DD3DD5D3A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3320" y="1342200"/>
            <a:ext cx="882192" cy="88573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876A0587-1D28-45FC-AB9D-C5BF9C0140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9604" y="3110641"/>
            <a:ext cx="882192" cy="885735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73870B5E-A650-4809-9159-342F919FE7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9728" y="3110641"/>
            <a:ext cx="882192" cy="88573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0545DD32-2FAE-42C7-ADF6-85DB00C3A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5430" y="1342200"/>
            <a:ext cx="882192" cy="885735"/>
          </a:xfrm>
          <a:prstGeom prst="rect">
            <a:avLst/>
          </a:prstGeom>
        </p:spPr>
      </p:pic>
      <p:grpSp>
        <p:nvGrpSpPr>
          <p:cNvPr id="58" name="Groep 57">
            <a:extLst>
              <a:ext uri="{FF2B5EF4-FFF2-40B4-BE49-F238E27FC236}">
                <a16:creationId xmlns:a16="http://schemas.microsoft.com/office/drawing/2014/main" id="{8A5F1397-CF32-4EBB-AF9A-5E7055D32F14}"/>
              </a:ext>
            </a:extLst>
          </p:cNvPr>
          <p:cNvGrpSpPr/>
          <p:nvPr/>
        </p:nvGrpSpPr>
        <p:grpSpPr>
          <a:xfrm>
            <a:off x="1692987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39E22078-68B8-4A53-8D04-10CA64C32919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6E5A22B-CC51-4D3D-90C6-91BC83544CB0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18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908A570B-D1F5-4BE1-906E-3F17A6941AD0}"/>
              </a:ext>
            </a:extLst>
          </p:cNvPr>
          <p:cNvGrpSpPr/>
          <p:nvPr/>
        </p:nvGrpSpPr>
        <p:grpSpPr>
          <a:xfrm>
            <a:off x="2922741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D2E066C7-4127-4223-87C8-C8A7BD0D652C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17355970-0981-4596-B1C7-8E4969FE2ADE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E26CE924-CE98-4264-B1E9-759DCDD40E55}"/>
              </a:ext>
            </a:extLst>
          </p:cNvPr>
          <p:cNvGrpSpPr/>
          <p:nvPr/>
        </p:nvGrpSpPr>
        <p:grpSpPr>
          <a:xfrm>
            <a:off x="4152495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1194B516-8C80-4A6C-B6F8-4A3F0FE036F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2E003A62-63AF-4CCE-AC20-866EE89AFE57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DD84D3B2-DC28-46A1-8F72-D38082FF9BA0}"/>
              </a:ext>
            </a:extLst>
          </p:cNvPr>
          <p:cNvGrpSpPr/>
          <p:nvPr/>
        </p:nvGrpSpPr>
        <p:grpSpPr>
          <a:xfrm>
            <a:off x="5382249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4BA26D55-C335-49FE-99DB-07190C74548A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0A47AAA8-45FD-4253-843F-E53EF96AFB62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15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8BF7DE14-E2BC-4CAD-AEA5-FD024CCD8B9A}"/>
              </a:ext>
            </a:extLst>
          </p:cNvPr>
          <p:cNvGrpSpPr/>
          <p:nvPr/>
        </p:nvGrpSpPr>
        <p:grpSpPr>
          <a:xfrm>
            <a:off x="6612003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DB11C6BB-AEA0-4AE1-9F4B-4244A4C44022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F11DD817-97E2-4012-A84A-8722298598FC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14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A54C6BC3-0BF6-4F40-8B70-3E907D783FA7}"/>
              </a:ext>
            </a:extLst>
          </p:cNvPr>
          <p:cNvGrpSpPr/>
          <p:nvPr/>
        </p:nvGrpSpPr>
        <p:grpSpPr>
          <a:xfrm>
            <a:off x="7841758" y="1227853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F8FB2273-4D06-43BD-947E-95E0CD44AFDB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841B49B7-FC6A-4119-B624-580BCD80C0B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14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81EF1AA8-B6EB-4E76-881C-05DB12024975}"/>
              </a:ext>
            </a:extLst>
          </p:cNvPr>
          <p:cNvGrpSpPr/>
          <p:nvPr/>
        </p:nvGrpSpPr>
        <p:grpSpPr>
          <a:xfrm>
            <a:off x="122764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D6F0503-6159-43DF-AD7F-5BC5C35D141E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B56409D2-C4C0-42FA-B7C6-515412CCB4FD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67DA55AF-EE88-40CB-A80C-64B8E819CEC2}"/>
              </a:ext>
            </a:extLst>
          </p:cNvPr>
          <p:cNvGrpSpPr/>
          <p:nvPr/>
        </p:nvGrpSpPr>
        <p:grpSpPr>
          <a:xfrm>
            <a:off x="237331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23BBA56C-0710-41DF-AAF5-5E8DFE8A4AAC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FDE14292-6968-4357-9DCF-18DCAE116A8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70ADA447-48FD-4A62-93A4-39C06CBB03F7}"/>
              </a:ext>
            </a:extLst>
          </p:cNvPr>
          <p:cNvGrpSpPr/>
          <p:nvPr/>
        </p:nvGrpSpPr>
        <p:grpSpPr>
          <a:xfrm>
            <a:off x="351898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099351F7-ACE0-48F3-9432-A7228B81FBDF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F9A5A11C-1577-46D8-9777-0EC61A4110C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13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2EC09C2C-1A07-44D2-A1FE-121838CC6679}"/>
              </a:ext>
            </a:extLst>
          </p:cNvPr>
          <p:cNvGrpSpPr/>
          <p:nvPr/>
        </p:nvGrpSpPr>
        <p:grpSpPr>
          <a:xfrm>
            <a:off x="466465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367BF-5FAA-491E-847B-96067D21B926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7" name="Tekstvak 86">
              <a:extLst>
                <a:ext uri="{FF2B5EF4-FFF2-40B4-BE49-F238E27FC236}">
                  <a16:creationId xmlns:a16="http://schemas.microsoft.com/office/drawing/2014/main" id="{8F8A0175-5813-4BBF-A982-E6857E3A55F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11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92C53344-FBB7-4122-B043-B1BAF99AD106}"/>
              </a:ext>
            </a:extLst>
          </p:cNvPr>
          <p:cNvGrpSpPr/>
          <p:nvPr/>
        </p:nvGrpSpPr>
        <p:grpSpPr>
          <a:xfrm>
            <a:off x="581032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E1B2ABFD-00CE-44C3-ACD0-E953F11339A5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42BD836F-080D-4E0B-ACEF-E3ED72071DB4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11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A46C2AB9-0807-40DD-979E-FB9DAEF463AA}"/>
              </a:ext>
            </a:extLst>
          </p:cNvPr>
          <p:cNvGrpSpPr/>
          <p:nvPr/>
        </p:nvGrpSpPr>
        <p:grpSpPr>
          <a:xfrm>
            <a:off x="6955991" y="3069812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7E00-2CC9-4B80-A67F-A1C2BA3C7CF9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690C8001-CC06-4F50-A893-4EB69B58B80F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9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582F239C-7697-429C-8874-B3B052B05FD1}"/>
              </a:ext>
            </a:extLst>
          </p:cNvPr>
          <p:cNvGrpSpPr/>
          <p:nvPr/>
        </p:nvGrpSpPr>
        <p:grpSpPr>
          <a:xfrm>
            <a:off x="8101662" y="3074675"/>
            <a:ext cx="712087" cy="462243"/>
            <a:chOff x="6193393" y="509908"/>
            <a:chExt cx="504056" cy="32720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F7CE51E4-F730-4434-90E6-BF84F313E6E5}"/>
                </a:ext>
              </a:extLst>
            </p:cNvPr>
            <p:cNvSpPr/>
            <p:nvPr/>
          </p:nvSpPr>
          <p:spPr>
            <a:xfrm>
              <a:off x="6281820" y="509908"/>
              <a:ext cx="327202" cy="327201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8E0C6506-8160-4A36-A6FF-6033114DA381}"/>
                </a:ext>
              </a:extLst>
            </p:cNvPr>
            <p:cNvSpPr txBox="1"/>
            <p:nvPr/>
          </p:nvSpPr>
          <p:spPr>
            <a:xfrm>
              <a:off x="6193393" y="564577"/>
              <a:ext cx="504056" cy="2178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7</a:t>
              </a:r>
              <a:r>
                <a:rPr lang="nl-BE" sz="900" dirty="0">
                  <a:solidFill>
                    <a:schemeClr val="bg1"/>
                  </a:solidFill>
                  <a:latin typeface="Flanders Art Sans Medium" panose="00000600000000000000" pitchFamily="50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7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4562"/>
              </p:ext>
            </p:extLst>
          </p:nvPr>
        </p:nvGraphicFramePr>
        <p:xfrm>
          <a:off x="230784" y="1188244"/>
          <a:ext cx="8454823" cy="2880320"/>
        </p:xfrm>
        <a:graphic>
          <a:graphicData uri="http://schemas.openxmlformats.org/drawingml/2006/table">
            <a:tbl>
              <a:tblPr firstRow="1"/>
              <a:tblGrid>
                <a:gridCol w="1621353">
                  <a:extLst>
                    <a:ext uri="{9D8B030D-6E8A-4147-A177-3AD203B41FA5}">
                      <a16:colId xmlns:a16="http://schemas.microsoft.com/office/drawing/2014/main" val="138656775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6285943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23929031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4193273471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056652975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18928856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44011509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767923268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547596270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824711379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561822065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2334195494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909105321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3639362782"/>
                    </a:ext>
                  </a:extLst>
                </a:gridCol>
                <a:gridCol w="488105">
                  <a:extLst>
                    <a:ext uri="{9D8B030D-6E8A-4147-A177-3AD203B41FA5}">
                      <a16:colId xmlns:a16="http://schemas.microsoft.com/office/drawing/2014/main" val="1087976877"/>
                    </a:ext>
                  </a:extLst>
                </a:gridCol>
              </a:tblGrid>
              <a:tr h="440961">
                <a:tc>
                  <a:txBody>
                    <a:bodyPr/>
                    <a:lstStyle/>
                    <a:p>
                      <a:pPr algn="l" fontAlgn="t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7" marR="7497" marT="74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 EUROPE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005419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Harbour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,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ship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7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9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C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26178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Heritage (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historic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buildings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and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D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5257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City (general), old cities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0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062206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Nature &amp;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beautiful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landscapes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3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8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0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551503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(First and second) world war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E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F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8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21664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Beer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5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8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0843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Art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and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artists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, museum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0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3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8220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History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/culture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7D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8908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Beach/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coast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FB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D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92965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Language/accent (Dutch)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EB4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C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4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D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A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4C3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43988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Tasty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food &amp; drinks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B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B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B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8C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8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86057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Chocolate &amp; pralines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BE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8D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76301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Architecture</a:t>
                      </a:r>
                    </a:p>
                  </a:txBody>
                  <a:tcPr marL="7497" marR="72000" marT="74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7%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EDB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E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6%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7497" marR="7497" marT="74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858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47983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C2AC03-723F-4BF7-97F0-4B533990E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familiar with Flanders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Q5. What are the 3 most important aspects Flanders is famous for?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CF4B275-8BA0-4710-9E53-EB43F9B24A52}"/>
              </a:ext>
            </a:extLst>
          </p:cNvPr>
          <p:cNvSpPr txBox="1">
            <a:spLocks/>
          </p:cNvSpPr>
          <p:nvPr/>
        </p:nvSpPr>
        <p:spPr bwMode="gray">
          <a:xfrm>
            <a:off x="143448" y="321575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007DC3"/>
                </a:solidFill>
              </a:rPr>
              <a:t>Spontaneous associations with “Flanders” </a:t>
            </a:r>
            <a:br>
              <a:rPr lang="en-US" sz="1600" dirty="0">
                <a:solidFill>
                  <a:srgbClr val="007DC3"/>
                </a:solidFill>
              </a:rPr>
            </a:br>
            <a:r>
              <a:rPr lang="en-US" sz="1600" dirty="0"/>
              <a:t>differ greatly from country </a:t>
            </a:r>
            <a:r>
              <a:rPr lang="en-US" sz="1600"/>
              <a:t>to country </a:t>
            </a:r>
            <a:r>
              <a:rPr lang="en-US" sz="1600">
                <a:latin typeface="FlandersArtSans-Regular" panose="00000500000000000000" pitchFamily="2" charset="0"/>
              </a:rPr>
              <a:t>(open-ended </a:t>
            </a:r>
            <a:r>
              <a:rPr lang="en-US" sz="1600" dirty="0">
                <a:latin typeface="FlandersArtSans-Regular" panose="00000500000000000000" pitchFamily="2" charset="0"/>
              </a:rPr>
              <a:t>question)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142AEE7-F436-4903-B1FD-3505A84A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894" y="1131590"/>
            <a:ext cx="183696" cy="1836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C9346CA-A63C-4172-9EAB-D75D15C95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13" y="1131590"/>
            <a:ext cx="183696" cy="1836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B6CD69-0275-40DF-95DC-A9B681B1E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246" y="1131590"/>
            <a:ext cx="183696" cy="1836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94C4849-EB59-4556-BE81-C00CC1EAC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827" y="1131590"/>
            <a:ext cx="183696" cy="18369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3EFCE0F-913F-4587-ABDD-57B884BC5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408" y="1131590"/>
            <a:ext cx="183696" cy="1836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C726DFD-8E8A-4D62-82B9-DF53674E5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3084" y="1131590"/>
            <a:ext cx="183696" cy="1836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BB50E3-D16B-42AD-A6E2-4A003A5B0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989" y="1131590"/>
            <a:ext cx="183696" cy="1836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B5E067E-1C12-4BE7-AE9B-74E5037DD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056" y="1131590"/>
            <a:ext cx="183696" cy="1836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54F81CC-9DEC-4133-9F86-E2D5D3A82E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1665" y="1131590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A15338F-4290-4C80-B06D-FAC8E600A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4570" y="1131590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3F24889-8A82-4E0B-B6CC-F960E4FD6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1732" y="1131590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435C956-4AB8-42C6-9ADC-5C3ED2C229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475" y="1131590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45E9B93-61FD-4E8D-BB8C-DB92867A07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3151" y="1131590"/>
            <a:ext cx="183696" cy="183696"/>
          </a:xfrm>
          <a:prstGeom prst="rect">
            <a:avLst/>
          </a:prstGeom>
        </p:spPr>
      </p:pic>
      <p:cxnSp>
        <p:nvCxnSpPr>
          <p:cNvPr id="24" name="Rechte verbindingslijn 7">
            <a:extLst>
              <a:ext uri="{FF2B5EF4-FFF2-40B4-BE49-F238E27FC236}">
                <a16:creationId xmlns:a16="http://schemas.microsoft.com/office/drawing/2014/main" id="{CF577881-9CF0-4495-B2B6-3E2739576C22}"/>
              </a:ext>
            </a:extLst>
          </p:cNvPr>
          <p:cNvCxnSpPr>
            <a:cxnSpLocks/>
          </p:cNvCxnSpPr>
          <p:nvPr/>
        </p:nvCxnSpPr>
        <p:spPr>
          <a:xfrm>
            <a:off x="7716076" y="1315286"/>
            <a:ext cx="0" cy="31286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/>
          <p:cNvSpPr txBox="1"/>
          <p:nvPr/>
        </p:nvSpPr>
        <p:spPr bwMode="gray">
          <a:xfrm>
            <a:off x="945560" y="1152248"/>
            <a:ext cx="135321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30%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French Fries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28%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University	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23%</a:t>
            </a:r>
          </a:p>
          <a:p>
            <a:pPr>
              <a:lnSpc>
                <a:spcPts val="700"/>
              </a:lnSpc>
              <a:spcBef>
                <a:spcPts val="300"/>
              </a:spcBef>
              <a:tabLst>
                <a:tab pos="628650" algn="l"/>
              </a:tabLst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</p:txBody>
      </p:sp>
      <p:sp>
        <p:nvSpPr>
          <p:cNvPr id="32" name="Tekstvak 31"/>
          <p:cNvSpPr txBox="1"/>
          <p:nvPr/>
        </p:nvSpPr>
        <p:spPr bwMode="gray">
          <a:xfrm>
            <a:off x="2490705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Chocol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 &amp;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pral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</p:txBody>
      </p:sp>
      <p:sp>
        <p:nvSpPr>
          <p:cNvPr id="33" name="Tekstvak 32"/>
          <p:cNvSpPr txBox="1"/>
          <p:nvPr/>
        </p:nvSpPr>
        <p:spPr bwMode="gray">
          <a:xfrm>
            <a:off x="4036047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34" name="Tekstvak 33"/>
          <p:cNvSpPr txBox="1"/>
          <p:nvPr/>
        </p:nvSpPr>
        <p:spPr bwMode="gray">
          <a:xfrm>
            <a:off x="5581389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WWI, WW2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52%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Flowers, poppies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71" name="Tekstvak 70"/>
          <p:cNvSpPr txBox="1"/>
          <p:nvPr/>
        </p:nvSpPr>
        <p:spPr bwMode="gray">
          <a:xfrm>
            <a:off x="7124778" y="11522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32%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History/cult.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Architecture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</p:txBody>
      </p:sp>
      <p:sp>
        <p:nvSpPr>
          <p:cNvPr id="72" name="Tekstvak 71"/>
          <p:cNvSpPr txBox="1"/>
          <p:nvPr/>
        </p:nvSpPr>
        <p:spPr bwMode="gray">
          <a:xfrm>
            <a:off x="182881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WWI, WW2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Ind./trade/crafts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sp>
        <p:nvSpPr>
          <p:cNvPr id="73" name="Tekstvak 72"/>
          <p:cNvSpPr txBox="1"/>
          <p:nvPr/>
        </p:nvSpPr>
        <p:spPr bwMode="gray">
          <a:xfrm>
            <a:off x="4907558" y="24524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Cycling (prof)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Sports/sp. events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12%</a:t>
            </a:r>
          </a:p>
        </p:txBody>
      </p:sp>
      <p:sp>
        <p:nvSpPr>
          <p:cNvPr id="74" name="Tekstvak 73"/>
          <p:cNvSpPr txBox="1"/>
          <p:nvPr/>
        </p:nvSpPr>
        <p:spPr bwMode="gray">
          <a:xfrm>
            <a:off x="1828818" y="2452448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Fashion &amp; design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25%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</p:txBody>
      </p:sp>
      <p:sp>
        <p:nvSpPr>
          <p:cNvPr id="75" name="Tekstvak 74"/>
          <p:cNvSpPr txBox="1"/>
          <p:nvPr/>
        </p:nvSpPr>
        <p:spPr bwMode="gray">
          <a:xfrm>
            <a:off x="7124778" y="3752393"/>
            <a:ext cx="1353600" cy="8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Dog of Flanders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51%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8%</a:t>
            </a:r>
          </a:p>
        </p:txBody>
      </p:sp>
      <p:sp>
        <p:nvSpPr>
          <p:cNvPr id="76" name="Tekstvak 75"/>
          <p:cNvSpPr txBox="1"/>
          <p:nvPr/>
        </p:nvSpPr>
        <p:spPr bwMode="gray">
          <a:xfrm>
            <a:off x="3368188" y="2458762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Beer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11%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Sports/sp. events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10%</a:t>
            </a:r>
          </a:p>
        </p:txBody>
      </p:sp>
      <p:sp>
        <p:nvSpPr>
          <p:cNvPr id="77" name="Tekstvak 76"/>
          <p:cNvSpPr txBox="1"/>
          <p:nvPr/>
        </p:nvSpPr>
        <p:spPr bwMode="gray">
          <a:xfrm>
            <a:off x="336818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	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Nature </a:t>
            </a: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landsc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18%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</p:txBody>
      </p:sp>
      <p:sp>
        <p:nvSpPr>
          <p:cNvPr id="78" name="Tekstvak 77"/>
          <p:cNvSpPr txBox="1"/>
          <p:nvPr/>
        </p:nvSpPr>
        <p:spPr bwMode="gray">
          <a:xfrm>
            <a:off x="4907558" y="3751943"/>
            <a:ext cx="1353600" cy="857190"/>
          </a:xfrm>
          <a:prstGeom prst="rect">
            <a:avLst/>
          </a:prstGeom>
          <a:solidFill>
            <a:srgbClr val="EDEBDD"/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 err="1">
                <a:latin typeface="FlandersArtSans-Regular" panose="00000500000000000000" pitchFamily="2" charset="0"/>
                <a:cs typeface="Arial" pitchFamily="34" charset="0"/>
              </a:rPr>
              <a:t>Harbour</a:t>
            </a: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, ship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22%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20%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Language/accent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17%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Coast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15%</a:t>
            </a:r>
          </a:p>
        </p:txBody>
      </p:sp>
      <p:sp>
        <p:nvSpPr>
          <p:cNvPr id="79" name="Tekstvak 78"/>
          <p:cNvSpPr txBox="1"/>
          <p:nvPr/>
        </p:nvSpPr>
        <p:spPr bwMode="gray">
          <a:xfrm>
            <a:off x="7124778" y="2433284"/>
            <a:ext cx="1353600" cy="857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80000" rIns="72000" bIns="72000" rtlCol="0">
            <a:spAutoFit/>
          </a:bodyPr>
          <a:lstStyle/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History/cult.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Tasty food/ drinks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19%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Heritage 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16%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Arts, museum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  <a:p>
            <a:pPr>
              <a:lnSpc>
                <a:spcPts val="700"/>
              </a:lnSpc>
              <a:spcBef>
                <a:spcPts val="300"/>
              </a:spcBef>
            </a:pPr>
            <a:r>
              <a:rPr lang="en-US" sz="700" cap="all" dirty="0">
                <a:latin typeface="FlandersArtSans-Regular" panose="00000500000000000000" pitchFamily="2" charset="0"/>
                <a:cs typeface="Arial" pitchFamily="34" charset="0"/>
              </a:rPr>
              <a:t>(old) Cities	</a:t>
            </a:r>
            <a:r>
              <a:rPr lang="en-US" sz="700" cap="all" dirty="0">
                <a:latin typeface="FlandersArtSans-Medium" panose="00000600000000000000" pitchFamily="2" charset="0"/>
                <a:cs typeface="Arial" pitchFamily="34" charset="0"/>
              </a:rPr>
              <a:t>14%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DFE3799-E03C-4E6D-AA26-CE5960E5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70" y="854617"/>
            <a:ext cx="518200" cy="520281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F09DA3B4-4875-4A5F-BDA5-4AA2F1A35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405" y="854616"/>
            <a:ext cx="518200" cy="520281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632F0754-6031-4C3A-9533-0643C90D1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747" y="854615"/>
            <a:ext cx="518200" cy="520281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C8328A72-4BAE-4B72-8741-ECA6363A0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431" y="858915"/>
            <a:ext cx="518200" cy="520281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700D6850-10CA-47A9-BB6A-0C10357EE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888" y="3388229"/>
            <a:ext cx="518200" cy="520281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8196104B-7D27-4248-9A9C-6D90ECEB6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431" y="2123476"/>
            <a:ext cx="518200" cy="52028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B803EDAE-F26D-4ADC-8064-9565C7571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089" y="854614"/>
            <a:ext cx="518200" cy="5202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DD63E611-7FE1-43CB-89A4-ED2A78D151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797" y="844670"/>
            <a:ext cx="252000" cy="252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83D26339-A7CD-404D-A84C-CA634D806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8139" y="853070"/>
            <a:ext cx="252000" cy="25200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3C8BDB2-5791-47B0-8652-0DC63FC67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4726" y="844670"/>
            <a:ext cx="252000" cy="25200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9D39AAA-AE48-4BE7-BBA5-3866C0EEF6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8937" y="844670"/>
            <a:ext cx="252000" cy="252000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6ECA0A60-3B34-4057-B60B-A7FD6B813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621" y="844064"/>
            <a:ext cx="252000" cy="252000"/>
          </a:xfrm>
          <a:prstGeom prst="rect">
            <a:avLst/>
          </a:prstGeom>
        </p:spPr>
      </p:pic>
      <p:sp>
        <p:nvSpPr>
          <p:cNvPr id="58" name="Title 3">
            <a:extLst>
              <a:ext uri="{FF2B5EF4-FFF2-40B4-BE49-F238E27FC236}">
                <a16:creationId xmlns:a16="http://schemas.microsoft.com/office/drawing/2014/main" id="{C901C8A0-02A3-492B-A1FA-6F07E0C8DB6E}"/>
              </a:ext>
            </a:extLst>
          </p:cNvPr>
          <p:cNvSpPr txBox="1">
            <a:spLocks/>
          </p:cNvSpPr>
          <p:nvPr/>
        </p:nvSpPr>
        <p:spPr bwMode="gray">
          <a:xfrm>
            <a:off x="143448" y="170890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Spontaneous associations with Flanders</a:t>
            </a:r>
            <a:br>
              <a:rPr lang="en-US" sz="1600" dirty="0"/>
            </a:br>
            <a:r>
              <a:rPr lang="en-US" sz="1600" cap="none" dirty="0">
                <a:latin typeface="FlandersArtSans-Regular" panose="00000500000000000000" pitchFamily="2" charset="0"/>
              </a:rPr>
              <a:t>top 5 per market -&gt; very different / country </a:t>
            </a:r>
            <a:endParaRPr lang="en-US" sz="1600" dirty="0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8A5EF2FC-BB65-47FF-871E-4919B0661684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F58FB2D-AC23-495E-92C3-CD276D5054AF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67E25558-792C-469D-A961-AE9D092B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888" y="2123477"/>
            <a:ext cx="518200" cy="520281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5DD423A3-3024-47E8-815D-8ABD69962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518" y="3396050"/>
            <a:ext cx="518200" cy="520281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44B021C4-60F1-406D-80F2-6D5057065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258" y="3391243"/>
            <a:ext cx="518200" cy="5202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F15A7E-9230-4003-867D-80F63C3901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4415" y="2123477"/>
            <a:ext cx="519887" cy="522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CB66A6-80D2-425B-8D84-1F3BD9B9DF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5675" y="2120464"/>
            <a:ext cx="519887" cy="522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8E47DE-47A7-440B-BDC1-8207EB857F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1634" y="3391054"/>
            <a:ext cx="519887" cy="522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7F36016-6DD8-402B-8AEE-C89D9F4000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49869" y="3362146"/>
            <a:ext cx="252000" cy="252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2BE41C7-77A9-40C9-9A66-60AAC5B4E4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5177" y="3365303"/>
            <a:ext cx="252000" cy="25200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E1CDD016-2AAD-4310-B76B-F2E2864170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89627" y="2135594"/>
            <a:ext cx="252000" cy="2520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E733BB72-A123-469C-935F-517B967BF3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00923" y="3361491"/>
            <a:ext cx="252000" cy="2520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AA36A1C2-C54B-4EB0-99F2-9F3DB84730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33961" y="2135594"/>
            <a:ext cx="252000" cy="252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0CCA01E0-B172-4E00-8A9A-2CFCE0C10C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9627" y="3370940"/>
            <a:ext cx="252000" cy="2520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DCA55110-4D8F-4A2C-BA07-363209DC9AC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87397" y="2135594"/>
            <a:ext cx="252000" cy="252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21CC2-F209-4B53-86B5-C0227F4BBB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49869" y="213559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51470"/>
            <a:ext cx="9000552" cy="576080"/>
          </a:xfrm>
        </p:spPr>
        <p:txBody>
          <a:bodyPr anchor="ctr"/>
          <a:lstStyle/>
          <a:p>
            <a:pPr algn="ctr"/>
            <a:r>
              <a:rPr lang="en-US" sz="1600"/>
              <a:t>Open-ended VS closed-ended </a:t>
            </a:r>
            <a:r>
              <a:rPr lang="en-US" sz="1600" dirty="0"/>
              <a:t>association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37199065"/>
              </p:ext>
            </p:extLst>
          </p:nvPr>
        </p:nvGraphicFramePr>
        <p:xfrm>
          <a:off x="1035925" y="1675920"/>
          <a:ext cx="3923189" cy="262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"/>
          <p:cNvGraphicFramePr/>
          <p:nvPr>
            <p:extLst>
              <p:ext uri="{D42A27DB-BD31-4B8C-83A1-F6EECF244321}">
                <p14:modId xmlns:p14="http://schemas.microsoft.com/office/powerpoint/2010/main" val="3464684394"/>
              </p:ext>
            </p:extLst>
          </p:nvPr>
        </p:nvGraphicFramePr>
        <p:xfrm>
          <a:off x="5076056" y="1675920"/>
          <a:ext cx="3165252" cy="262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43448" y="660666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Flanders is quite often associated with historical heritage, nature, chocolate &amp; pralines and food &amp; drinks.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Associations with fashion and diamonds </a:t>
            </a:r>
            <a:r>
              <a:rPr lang="en-US" sz="1200">
                <a:latin typeface="FlandersArtSans-Regular" panose="00000500000000000000" pitchFamily="2" charset="0"/>
              </a:rPr>
              <a:t>are made less often.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gray">
          <a:xfrm>
            <a:off x="2267744" y="1270046"/>
            <a:ext cx="1459551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AIDED ASSOCIATION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gray">
          <a:xfrm>
            <a:off x="5681906" y="1270046"/>
            <a:ext cx="1953552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Spontaneous ASSOCIATION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874502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familiar with Flanders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Medium" panose="00000600000000000000" pitchFamily="2" charset="0"/>
              </a:rPr>
              <a:t>Aided: </a:t>
            </a:r>
            <a:r>
              <a:rPr lang="en-US" dirty="0">
                <a:latin typeface="FlandersArtSans-Regular" panose="00000500000000000000" pitchFamily="2" charset="0"/>
              </a:rPr>
              <a:t>Q6. Do you associate Flanders (and/or a city in Flanders) with the topics below? and </a:t>
            </a:r>
            <a:r>
              <a:rPr lang="en-US" dirty="0" err="1">
                <a:latin typeface="FlandersArtSans-Regular" panose="00000500000000000000" pitchFamily="2" charset="0"/>
              </a:rPr>
              <a:t>spont</a:t>
            </a:r>
            <a:r>
              <a:rPr lang="en-US" dirty="0">
                <a:latin typeface="FlandersArtSans-Regular" panose="00000500000000000000" pitchFamily="2" charset="0"/>
              </a:rPr>
              <a:t>: Q5. What are the 3 most important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aspects Flanders is famous for?</a:t>
            </a:r>
          </a:p>
        </p:txBody>
      </p:sp>
    </p:spTree>
    <p:extLst>
      <p:ext uri="{BB962C8B-B14F-4D97-AF65-F5344CB8AC3E}">
        <p14:creationId xmlns:p14="http://schemas.microsoft.com/office/powerpoint/2010/main" val="201956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8" grpId="0">
        <p:bldAsOne/>
      </p:bldGraphic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>
            <p:custDataLst>
              <p:tags r:id="rId1"/>
            </p:custDataLst>
          </p:nvPr>
        </p:nvSpPr>
        <p:spPr bwMode="gray">
          <a:xfrm>
            <a:off x="143448" y="4005273"/>
            <a:ext cx="9000552" cy="5236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Knowledge about Flanders (or a city) is quite high. </a:t>
            </a:r>
            <a:r>
              <a:rPr lang="en-US" sz="1100">
                <a:solidFill>
                  <a:srgbClr val="007DC3"/>
                </a:solidFill>
                <a:latin typeface="FlandersArtSans-Medium" panose="00000600000000000000" pitchFamily="2" charset="0"/>
              </a:rPr>
              <a:t>The closer a </a:t>
            </a: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country, </a:t>
            </a:r>
            <a:b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</a:b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the better the </a:t>
            </a:r>
            <a:r>
              <a:rPr lang="en-US" sz="1100">
                <a:solidFill>
                  <a:srgbClr val="007DC3"/>
                </a:solidFill>
                <a:latin typeface="FlandersArtSans-Medium" panose="00000600000000000000" pitchFamily="2" charset="0"/>
              </a:rPr>
              <a:t>knowledge is about </a:t>
            </a:r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different aspects on Flanders</a:t>
            </a:r>
          </a:p>
        </p:txBody>
      </p:sp>
      <p:sp>
        <p:nvSpPr>
          <p:cNvPr id="10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>
            <a:off x="2049031" y="3810744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1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0800000">
            <a:off x="6802662" y="3808343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3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552259" y="967209"/>
            <a:ext cx="2160000" cy="2780061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Knowledge </a:t>
            </a:r>
            <a:r>
              <a:rPr lang="nl-BE" sz="1200" cap="all" dirty="0" err="1">
                <a:latin typeface="FlandersArtSans-Medium" panose="00000600000000000000" pitchFamily="2" charset="0"/>
              </a:rPr>
              <a:t>USP’s</a:t>
            </a:r>
            <a:endParaRPr lang="nl-BE" sz="1200" cap="all" dirty="0">
              <a:latin typeface="FlandersArtSans-Medium" panose="00000600000000000000" pitchFamily="2" charset="0"/>
            </a:endParaRP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Spontaneously Flanders is quite often associated with </a:t>
            </a:r>
            <a:r>
              <a:rPr lang="en-US" sz="11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historical heritage, nature and beautiful landscapes, WWI, beer </a:t>
            </a:r>
            <a:r>
              <a:rPr lang="en-US" sz="1100" dirty="0">
                <a:latin typeface="FlandersArtSans-Regular" panose="00000500000000000000" pitchFamily="2" charset="0"/>
              </a:rPr>
              <a:t>and</a:t>
            </a:r>
            <a:r>
              <a:rPr lang="en-US" sz="1100" dirty="0">
                <a:solidFill>
                  <a:schemeClr val="accent3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1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art &amp; artists</a:t>
            </a:r>
            <a:r>
              <a:rPr lang="en-US" sz="1100" dirty="0">
                <a:latin typeface="FlandersArtSans-Regular" panose="00000500000000000000" pitchFamily="2" charset="0"/>
              </a:rPr>
              <a:t>. </a:t>
            </a:r>
          </a:p>
          <a:p>
            <a:pPr>
              <a:lnSpc>
                <a:spcPts val="600"/>
              </a:lnSpc>
            </a:pPr>
            <a:endParaRPr lang="nl-BE" sz="1100" dirty="0">
              <a:latin typeface="FlandersArtSans-Regular" panose="00000500000000000000" pitchFamily="2" charset="0"/>
            </a:endParaRPr>
          </a:p>
          <a:p>
            <a:r>
              <a:rPr lang="en-US" sz="1100" dirty="0">
                <a:latin typeface="FlandersArtSans-Regular" panose="00000500000000000000" pitchFamily="2" charset="0"/>
              </a:rPr>
              <a:t>Spontaneous associations with</a:t>
            </a:r>
            <a:r>
              <a:rPr lang="en-US" sz="1100" dirty="0">
                <a:solidFill>
                  <a:schemeClr val="accent2"/>
                </a:solidFill>
                <a:latin typeface="FlandersArtSans-Regular" panose="00000500000000000000" pitchFamily="2" charset="0"/>
              </a:rPr>
              <a:t> </a:t>
            </a:r>
            <a:r>
              <a:rPr lang="en-US" sz="11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parks &amp; gardens, festivals and gastronomy </a:t>
            </a:r>
            <a:r>
              <a:rPr lang="en-US" sz="1100" dirty="0">
                <a:latin typeface="FlandersArtSans-Regular" panose="00000500000000000000" pitchFamily="2" charset="0"/>
              </a:rPr>
              <a:t>are </a:t>
            </a:r>
            <a:r>
              <a:rPr lang="en-US" sz="1100">
                <a:latin typeface="FlandersArtSans-Regular" panose="00000500000000000000" pitchFamily="2" charset="0"/>
              </a:rPr>
              <a:t>less common.</a:t>
            </a:r>
            <a:endParaRPr lang="nl-BE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4" name="Text Placeholder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5868144" y="967209"/>
            <a:ext cx="2160000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Spontaneous awareness with “Flanders” differs greatly from country to country.</a:t>
            </a: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198957" y="966886"/>
            <a:ext cx="2160240" cy="27716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000" cap="all" dirty="0" err="1">
                <a:latin typeface="FlandersArtSans-Medium" panose="00000600000000000000" pitchFamily="2" charset="0"/>
              </a:rPr>
              <a:t>Familiarity</a:t>
            </a:r>
            <a:endParaRPr lang="nl-BE" sz="1000" cap="all" dirty="0">
              <a:latin typeface="FlandersArtSans-Medium" panose="00000600000000000000" pitchFamily="2" charset="0"/>
            </a:endParaRPr>
          </a:p>
          <a:p>
            <a:pPr>
              <a:lnSpc>
                <a:spcPts val="6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 is </a:t>
            </a:r>
            <a:r>
              <a:rPr lang="nl-BE" sz="1000" dirty="0" err="1">
                <a:latin typeface="FlandersArtSans-Regular" panose="00000500000000000000" pitchFamily="2" charset="0"/>
              </a:rPr>
              <a:t>familiar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with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 or a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r>
              <a:rPr lang="nl-BE" sz="1000" dirty="0">
                <a:latin typeface="FlandersArtSans-Regular" panose="00000500000000000000" pitchFamily="2" charset="0"/>
              </a:rPr>
              <a:t> in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pPr>
              <a:lnSpc>
                <a:spcPts val="11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</a:t>
            </a:r>
            <a:r>
              <a:rPr lang="nl-BE" sz="1000" dirty="0" err="1">
                <a:latin typeface="FlandersArtSans-Regular" panose="00000500000000000000" pitchFamily="2" charset="0"/>
              </a:rPr>
              <a:t>visited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r>
              <a:rPr lang="nl-BE" sz="1000" dirty="0">
                <a:latin typeface="FlandersArtSans-Regular" panose="00000500000000000000" pitchFamily="2" charset="0"/>
              </a:rPr>
              <a:t> or a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r>
              <a:rPr lang="nl-BE" sz="1000" dirty="0">
                <a:latin typeface="FlandersArtSans-Regular" panose="00000500000000000000" pitchFamily="2" charset="0"/>
              </a:rPr>
              <a:t>                 in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pPr>
              <a:lnSpc>
                <a:spcPts val="600"/>
              </a:lnSpc>
            </a:pPr>
            <a:endParaRPr lang="nl-BE" sz="1200" dirty="0">
              <a:latin typeface="FlandersArtSans-Regular" panose="00000500000000000000" pitchFamily="2" charset="0"/>
            </a:endParaRPr>
          </a:p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Knowledge </a:t>
            </a:r>
            <a:br>
              <a:rPr lang="nl-BE" sz="1200" cap="all" dirty="0">
                <a:latin typeface="FlandersArtSans-Medium" panose="00000600000000000000" pitchFamily="2" charset="0"/>
              </a:rPr>
            </a:br>
            <a:r>
              <a:rPr lang="nl-BE" sz="1200" cap="all" dirty="0" err="1">
                <a:latin typeface="FlandersArtSans-Medium" panose="00000600000000000000" pitchFamily="2" charset="0"/>
              </a:rPr>
              <a:t>geographically</a:t>
            </a:r>
            <a:endParaRPr lang="nl-BE" sz="1200" cap="all" dirty="0">
              <a:latin typeface="FlandersArtSans-Medium" panose="00000600000000000000" pitchFamily="2" charset="0"/>
            </a:endParaRPr>
          </a:p>
          <a:p>
            <a:pPr>
              <a:lnSpc>
                <a:spcPts val="600"/>
              </a:lnSpc>
            </a:pPr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nl-BE" sz="1000" dirty="0">
                <a:latin typeface="FlandersArtSans-Regular" panose="00000500000000000000" pitchFamily="2" charset="0"/>
              </a:rPr>
              <a:t>The </a:t>
            </a:r>
            <a:r>
              <a:rPr lang="nl-BE" sz="1000" dirty="0" err="1">
                <a:latin typeface="FlandersArtSans-Regular" panose="00000500000000000000" pitchFamily="2" charset="0"/>
              </a:rPr>
              <a:t>highest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knowledge</a:t>
            </a:r>
            <a:r>
              <a:rPr lang="nl-BE" sz="1000" dirty="0">
                <a:latin typeface="FlandersArtSans-Regular" panose="00000500000000000000" pitchFamily="2" charset="0"/>
              </a:rPr>
              <a:t> scores: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1</a:t>
            </a:r>
            <a:r>
              <a:rPr lang="nl-BE" sz="1000" dirty="0">
                <a:latin typeface="FlandersArtSans-Regular" panose="00000500000000000000" pitchFamily="2" charset="0"/>
              </a:rPr>
              <a:t> The country Belgium 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2</a:t>
            </a:r>
            <a:r>
              <a:rPr lang="nl-BE" sz="1000" dirty="0">
                <a:latin typeface="FlandersArtSans-Regular" panose="00000500000000000000" pitchFamily="2" charset="0"/>
              </a:rPr>
              <a:t> The </a:t>
            </a:r>
            <a:r>
              <a:rPr lang="nl-BE" sz="1000" dirty="0" err="1">
                <a:latin typeface="FlandersArtSans-Regular" panose="00000500000000000000" pitchFamily="2" charset="0"/>
              </a:rPr>
              <a:t>city</a:t>
            </a:r>
            <a:r>
              <a:rPr lang="nl-BE" sz="1000" dirty="0">
                <a:latin typeface="FlandersArtSans-Regular" panose="00000500000000000000" pitchFamily="2" charset="0"/>
              </a:rPr>
              <a:t> of Brussels</a:t>
            </a:r>
          </a:p>
          <a:p>
            <a:pPr marL="180000" lvl="2" indent="0">
              <a:buNone/>
            </a:pPr>
            <a:r>
              <a:rPr lang="nl-BE" sz="1000" dirty="0">
                <a:latin typeface="FlandersArtSans-Medium" panose="00000600000000000000" pitchFamily="2" charset="0"/>
              </a:rPr>
              <a:t>3</a:t>
            </a:r>
            <a:r>
              <a:rPr lang="nl-BE" sz="1000" dirty="0">
                <a:latin typeface="FlandersArtSans-Regular" panose="00000500000000000000" pitchFamily="2" charset="0"/>
              </a:rPr>
              <a:t> The </a:t>
            </a:r>
            <a:r>
              <a:rPr lang="nl-BE" sz="1000" dirty="0" err="1">
                <a:latin typeface="FlandersArtSans-Regular" panose="00000500000000000000" pitchFamily="2" charset="0"/>
              </a:rPr>
              <a:t>region</a:t>
            </a:r>
            <a:r>
              <a:rPr lang="nl-BE" sz="1000" dirty="0">
                <a:latin typeface="FlandersArtSans-Regular" panose="00000500000000000000" pitchFamily="2" charset="0"/>
              </a:rPr>
              <a:t> </a:t>
            </a:r>
            <a:r>
              <a:rPr lang="nl-BE" sz="1000" dirty="0" err="1">
                <a:latin typeface="FlandersArtSans-Regular" panose="00000500000000000000" pitchFamily="2" charset="0"/>
              </a:rPr>
              <a:t>Flanders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en-US" sz="1200" dirty="0">
              <a:latin typeface="FlandersArtSans-Regular" panose="00000500000000000000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4488260" y="3808342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B24CC6F-A482-4862-BF5A-A50FF837D946}"/>
              </a:ext>
            </a:extLst>
          </p:cNvPr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knowledge</a:t>
            </a:r>
          </a:p>
        </p:txBody>
      </p:sp>
      <p:sp>
        <p:nvSpPr>
          <p:cNvPr id="18" name="Rechthoek 3">
            <a:extLst>
              <a:ext uri="{FF2B5EF4-FFF2-40B4-BE49-F238E27FC236}">
                <a16:creationId xmlns:a16="http://schemas.microsoft.com/office/drawing/2014/main" id="{BA5906E9-7AAB-41AD-83F1-FD459202A7E5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76485A7-D0A3-412E-A507-4D561F56E88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E9727FE2-90F8-48BF-9264-EEC7B2BE033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866663" y="2531548"/>
            <a:ext cx="2160000" cy="12157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The familiarity with ‘Flanders or one of the (art) cities’ is much higher (</a:t>
            </a:r>
            <a:r>
              <a:rPr lang="en-US" sz="1100" dirty="0">
                <a:latin typeface="FlandersArtSans-Medium" panose="00000600000000000000" pitchFamily="2" charset="0"/>
              </a:rPr>
              <a:t>94%</a:t>
            </a:r>
            <a:r>
              <a:rPr lang="en-US" sz="1100" dirty="0">
                <a:latin typeface="FlandersArtSans-Regular" panose="00000500000000000000" pitchFamily="2" charset="0"/>
              </a:rPr>
              <a:t>) than the familiarity with the brand ‘Flanders’ (</a:t>
            </a:r>
            <a:r>
              <a:rPr lang="en-US" sz="1100" dirty="0">
                <a:latin typeface="FlandersArtSans-Medium" panose="00000600000000000000" pitchFamily="2" charset="0"/>
              </a:rPr>
              <a:t>72%</a:t>
            </a:r>
            <a:r>
              <a:rPr lang="en-US" sz="1100" dirty="0">
                <a:latin typeface="FlandersArtSans-Regular" panose="00000500000000000000" pitchFamily="2" charset="0"/>
              </a:rPr>
              <a:t>).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E0BFF-84B5-4099-B817-066E7E67F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4891" y="1164868"/>
            <a:ext cx="883543" cy="466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73E17D0-8E9E-4DED-9089-8ADBF33F45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969" y="440748"/>
            <a:ext cx="821765" cy="821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3" name="Dia Asia">
            <a:extLst>
              <a:ext uri="{FF2B5EF4-FFF2-40B4-BE49-F238E27FC236}">
                <a16:creationId xmlns:a16="http://schemas.microsoft.com/office/drawing/2014/main" id="{E9CFD6E2-89C6-4238-A195-9B2C454033DB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32919454"/>
              </p:ext>
            </p:extLst>
          </p:nvPr>
        </p:nvGraphicFramePr>
        <p:xfrm>
          <a:off x="1309338" y="1297506"/>
          <a:ext cx="591068" cy="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Dia Asia">
            <a:extLst>
              <a:ext uri="{FF2B5EF4-FFF2-40B4-BE49-F238E27FC236}">
                <a16:creationId xmlns:a16="http://schemas.microsoft.com/office/drawing/2014/main" id="{6C8471B9-DC5A-4584-8AA3-F503958D8028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680861870"/>
              </p:ext>
            </p:extLst>
          </p:nvPr>
        </p:nvGraphicFramePr>
        <p:xfrm>
          <a:off x="1309338" y="1788233"/>
          <a:ext cx="591068" cy="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247748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Graphic spid="23" grpId="0">
        <p:bldAsOne/>
      </p:bldGraphic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686175"/>
            <a:ext cx="9144000" cy="1457325"/>
          </a:xfrm>
          <a:prstGeom prst="rect">
            <a:avLst/>
          </a:prstGeom>
        </p:spPr>
      </p:pic>
      <p:sp>
        <p:nvSpPr>
          <p:cNvPr id="18" name="Rechteck 36"/>
          <p:cNvSpPr/>
          <p:nvPr>
            <p:custDataLst>
              <p:tags r:id="rId1"/>
            </p:custDataLst>
          </p:nvPr>
        </p:nvSpPr>
        <p:spPr bwMode="gray">
          <a:xfrm>
            <a:off x="0" y="579013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THE STORY LINE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2049031" y="1707653"/>
            <a:ext cx="2376265" cy="2520279"/>
            <a:chOff x="729160" y="1707653"/>
            <a:chExt cx="2376265" cy="2520279"/>
          </a:xfrm>
        </p:grpSpPr>
        <p:sp>
          <p:nvSpPr>
            <p:cNvPr id="45" name="Rectangle 44"/>
            <p:cNvSpPr/>
            <p:nvPr/>
          </p:nvSpPr>
          <p:spPr bwMode="gray">
            <a:xfrm>
              <a:off x="729160" y="1707653"/>
              <a:ext cx="2376265" cy="2520279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4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1048831" y="3164813"/>
              <a:ext cx="1736923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What do travellers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KNOW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&amp; how do they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EXPERIENCE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Flanders?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4726894" y="1707654"/>
            <a:ext cx="2376265" cy="2520280"/>
            <a:chOff x="3407023" y="1707654"/>
            <a:chExt cx="2376265" cy="2520280"/>
          </a:xfrm>
        </p:grpSpPr>
        <p:sp>
          <p:nvSpPr>
            <p:cNvPr id="46" name="Rectangle 45"/>
            <p:cNvSpPr/>
            <p:nvPr/>
          </p:nvSpPr>
          <p:spPr bwMode="gray">
            <a:xfrm>
              <a:off x="3407023" y="1707654"/>
              <a:ext cx="2376265" cy="2520280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Rechteck 36"/>
            <p:cNvSpPr/>
            <p:nvPr>
              <p:custDataLst>
                <p:tags r:id="rId2"/>
              </p:custDataLst>
            </p:nvPr>
          </p:nvSpPr>
          <p:spPr bwMode="gray">
            <a:xfrm>
              <a:off x="3659050" y="3164813"/>
              <a:ext cx="1872210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How is Flanders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CONNECTED</a:t>
              </a:r>
              <a:r>
                <a:rPr lang="en-GB" sz="1400" dirty="0">
                  <a:solidFill>
                    <a:schemeClr val="accent1"/>
                  </a:solidFill>
                  <a:latin typeface="FlandersArtSans-Regular" panose="00000500000000000000" pitchFamily="2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to travellers?</a:t>
              </a:r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166" y="1814875"/>
            <a:ext cx="1230166" cy="133293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899" y="1891610"/>
            <a:ext cx="1088528" cy="1179470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</p:spTree>
    <p:extLst>
      <p:ext uri="{BB962C8B-B14F-4D97-AF65-F5344CB8AC3E}">
        <p14:creationId xmlns:p14="http://schemas.microsoft.com/office/powerpoint/2010/main" val="634571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31841"/>
              </p:ext>
            </p:extLst>
          </p:nvPr>
        </p:nvGraphicFramePr>
        <p:xfrm>
          <a:off x="1290869" y="713897"/>
          <a:ext cx="6768752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hoek 4"/>
          <p:cNvSpPr/>
          <p:nvPr/>
        </p:nvSpPr>
        <p:spPr>
          <a:xfrm>
            <a:off x="6655475" y="408395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score/4</a:t>
            </a:r>
          </a:p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(excl. no opinion)</a:t>
            </a:r>
            <a:endParaRPr lang="nl-BE" sz="1400" cap="all" dirty="0">
              <a:latin typeface="FlandersArtSans-Medium" panose="00000600000000000000" pitchFamily="2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69291"/>
              </p:ext>
            </p:extLst>
          </p:nvPr>
        </p:nvGraphicFramePr>
        <p:xfrm>
          <a:off x="6948264" y="903112"/>
          <a:ext cx="673100" cy="2490462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226830323"/>
                    </a:ext>
                  </a:extLst>
                </a:gridCol>
              </a:tblGrid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1699896182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1085989973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6230407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2611253163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225754492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2016776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3,2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94527026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3,1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513715825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2,7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72000" marB="72000" anchor="ctr"/>
                </a:tc>
                <a:extLst>
                  <a:ext uri="{0D108BD9-81ED-4DB2-BD59-A6C34878D82A}">
                    <a16:rowId xmlns:a16="http://schemas.microsoft.com/office/drawing/2014/main" val="369133036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844500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Q13. Here are a number of statements on characteristics of Flanders as a destination for a short break or holiday.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To which extent  do you agree/disagree with each statement? 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43448" y="3862889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Most people are convinced that Flanders has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a lot to offer</a:t>
            </a:r>
            <a:r>
              <a:rPr lang="en-US" sz="1200" dirty="0">
                <a:latin typeface="FlandersArtSans-Regular" panose="00000500000000000000" pitchFamily="2" charset="0"/>
              </a:rPr>
              <a:t>, is hospitable and is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easy to travel to</a:t>
            </a:r>
            <a:r>
              <a:rPr lang="en-US" sz="1200" dirty="0">
                <a:latin typeface="FlandersArtSans-Regular" panose="00000500000000000000" pitchFamily="2" charset="0"/>
              </a:rPr>
              <a:t>. </a:t>
            </a:r>
          </a:p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Almost 1 out of </a:t>
            </a:r>
            <a:r>
              <a:rPr lang="en-US" sz="1200">
                <a:latin typeface="FlandersArtSans-Regular" panose="00000500000000000000" pitchFamily="2" charset="0"/>
              </a:rPr>
              <a:t>2 people agree </a:t>
            </a:r>
            <a:r>
              <a:rPr lang="en-US" sz="1200" dirty="0">
                <a:latin typeface="FlandersArtSans-Regular" panose="00000500000000000000" pitchFamily="2" charset="0"/>
              </a:rPr>
              <a:t>with the statement that Flanders is a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busy/crowded region</a:t>
            </a:r>
            <a:r>
              <a:rPr lang="en-US" sz="1200" dirty="0">
                <a:latin typeface="FlandersArtSans-Regular" panose="00000500000000000000" pitchFamily="2" charset="0"/>
              </a:rPr>
              <a:t>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 rot="-1020000">
            <a:off x="839901" y="437660"/>
            <a:ext cx="1206038" cy="1103422"/>
            <a:chOff x="6193395" y="463328"/>
            <a:chExt cx="504056" cy="461168"/>
          </a:xfrm>
          <a:solidFill>
            <a:schemeClr val="bg2"/>
          </a:solidFill>
        </p:grpSpPr>
        <p:sp>
          <p:nvSpPr>
            <p:cNvPr id="14" name="Ovaal 13"/>
            <p:cNvSpPr/>
            <p:nvPr/>
          </p:nvSpPr>
          <p:spPr>
            <a:xfrm>
              <a:off x="6214839" y="463328"/>
              <a:ext cx="461170" cy="461168"/>
            </a:xfrm>
            <a:prstGeom prst="ellipse">
              <a:avLst/>
            </a:prstGeom>
            <a:solidFill>
              <a:srgbClr val="FFED0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6193395" y="571710"/>
              <a:ext cx="504056" cy="2444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100" dirty="0">
                  <a:latin typeface="FlandersArtSans-Bold" panose="00000800000000000000" pitchFamily="2" charset="0"/>
                </a:rPr>
                <a:t>FAMILIAR</a:t>
              </a:r>
              <a:r>
                <a:rPr lang="nl-BE" sz="900" dirty="0">
                  <a:latin typeface="FlandersArtSans-Bold" panose="00000800000000000000" pitchFamily="2" charset="0"/>
                </a:rPr>
                <a:t> </a:t>
              </a:r>
            </a:p>
            <a:p>
              <a:pPr algn="ctr"/>
              <a:r>
                <a:rPr lang="nl-BE" sz="900" dirty="0">
                  <a:latin typeface="FlandersArtSans-Regular" panose="00000500000000000000" pitchFamily="2" charset="0"/>
                </a:rPr>
                <a:t>WITH</a:t>
              </a:r>
            </a:p>
            <a:p>
              <a:pPr algn="ctr"/>
              <a:r>
                <a:rPr lang="nl-BE" sz="1200" dirty="0">
                  <a:latin typeface="FlandersArtSans-Regular" panose="00000500000000000000" pitchFamily="2" charset="0"/>
                </a:rPr>
                <a:t>FLANDERS</a:t>
              </a: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03FA8D4-F863-4584-99E8-21A4AD3F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93" y="990965"/>
            <a:ext cx="488037" cy="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3729343"/>
              </p:ext>
            </p:extLst>
          </p:nvPr>
        </p:nvGraphicFramePr>
        <p:xfrm>
          <a:off x="300523" y="901278"/>
          <a:ext cx="8208912" cy="303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96074"/>
              </p:ext>
            </p:extLst>
          </p:nvPr>
        </p:nvGraphicFramePr>
        <p:xfrm>
          <a:off x="7076616" y="1070660"/>
          <a:ext cx="673100" cy="2581209"/>
        </p:xfrm>
        <a:graphic>
          <a:graphicData uri="http://schemas.openxmlformats.org/drawingml/2006/table">
            <a:tbl>
              <a:tblPr>
                <a:tableStyleId>{C115FB49-3FBE-41CF-8DFC-A938FE5134F0}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250476746"/>
                    </a:ext>
                  </a:extLst>
                </a:gridCol>
              </a:tblGrid>
              <a:tr h="338381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370915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483554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3,4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308304"/>
                  </a:ext>
                </a:extLst>
              </a:tr>
              <a:tr h="40206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390978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39366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988738"/>
                  </a:ext>
                </a:extLst>
              </a:tr>
              <a:tr h="357563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u="none" strike="noStrike" dirty="0">
                          <a:effectLst/>
                          <a:latin typeface="FlandersArtSans-Medium" panose="00000600000000000000" pitchFamily="2" charset="0"/>
                        </a:rPr>
                        <a:t>3,3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464969"/>
                  </a:ext>
                </a:extLst>
              </a:tr>
            </a:tbl>
          </a:graphicData>
        </a:graphic>
      </p:graphicFrame>
      <p:grpSp>
        <p:nvGrpSpPr>
          <p:cNvPr id="9" name="Groep 8"/>
          <p:cNvGrpSpPr/>
          <p:nvPr/>
        </p:nvGrpSpPr>
        <p:grpSpPr>
          <a:xfrm rot="-1020000">
            <a:off x="402049" y="185811"/>
            <a:ext cx="1206038" cy="1103422"/>
            <a:chOff x="6193395" y="463328"/>
            <a:chExt cx="504056" cy="461168"/>
          </a:xfrm>
          <a:solidFill>
            <a:schemeClr val="bg2"/>
          </a:solidFill>
        </p:grpSpPr>
        <p:sp>
          <p:nvSpPr>
            <p:cNvPr id="10" name="Ovaal 9"/>
            <p:cNvSpPr/>
            <p:nvPr/>
          </p:nvSpPr>
          <p:spPr>
            <a:xfrm>
              <a:off x="6214839" y="463328"/>
              <a:ext cx="461170" cy="461168"/>
            </a:xfrm>
            <a:prstGeom prst="ellipse">
              <a:avLst/>
            </a:prstGeom>
            <a:solidFill>
              <a:srgbClr val="FFED0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193395" y="600652"/>
              <a:ext cx="504056" cy="186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1100" cap="all" dirty="0" err="1">
                  <a:latin typeface="FlandersArtSans-Bold" panose="00000800000000000000" pitchFamily="2" charset="0"/>
                </a:rPr>
                <a:t>visited</a:t>
              </a:r>
              <a:endParaRPr lang="nl-BE" sz="900" cap="all" dirty="0">
                <a:latin typeface="FlandersArtSans-Regular" panose="00000500000000000000" pitchFamily="2" charset="0"/>
              </a:endParaRPr>
            </a:p>
            <a:p>
              <a:pPr algn="ctr"/>
              <a:r>
                <a:rPr lang="nl-BE" sz="1200" dirty="0">
                  <a:latin typeface="FlandersArtSans-Regular" panose="00000500000000000000" pitchFamily="2" charset="0"/>
                </a:rPr>
                <a:t>FLANDERS</a:t>
              </a: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F82374-1183-4A57-9BC3-2302451FE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4437" y="4861996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who VISITED Flanders in the past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Q15. You mentioned that you stayed before in Flanders. Can you further explain your evaluation on the service during your most recent stay in Flanders? 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Based on your experience on your most recent stay in Flanders, to which extent  do you agree/disagree with each statement, Flanders offers a good service </a:t>
            </a:r>
            <a:br>
              <a:rPr lang="en-US" dirty="0">
                <a:latin typeface="FlandersArtSans-Regular" panose="00000500000000000000" pitchFamily="2" charset="0"/>
              </a:rPr>
            </a:br>
            <a:r>
              <a:rPr lang="en-US" dirty="0">
                <a:latin typeface="FlandersArtSans-Regular" panose="00000500000000000000" pitchFamily="2" charset="0"/>
              </a:rPr>
              <a:t>in terms of …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F56B584-12C9-4C8B-A087-72E8F769364C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CE23AB-4E89-4365-907B-8175D652FBF8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50506B-0B25-4948-8D6A-C9BC49BA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98" y="839606"/>
            <a:ext cx="480892" cy="480892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4805F86E-4954-4653-B214-75ABEF54183A}"/>
              </a:ext>
            </a:extLst>
          </p:cNvPr>
          <p:cNvSpPr/>
          <p:nvPr/>
        </p:nvSpPr>
        <p:spPr>
          <a:xfrm>
            <a:off x="143448" y="4105180"/>
            <a:ext cx="9000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People who visited Flanders in the past are – in general – </a:t>
            </a:r>
            <a:r>
              <a:rPr lang="en-US" sz="1200" dirty="0">
                <a:solidFill>
                  <a:srgbClr val="007DC3"/>
                </a:solidFill>
                <a:latin typeface="FlandersArtSans-Regular" panose="00000500000000000000" pitchFamily="2" charset="0"/>
              </a:rPr>
              <a:t>very satisfied with the service </a:t>
            </a:r>
            <a:r>
              <a:rPr lang="en-US" sz="1200" dirty="0">
                <a:latin typeface="FlandersArtSans-Regular" panose="00000500000000000000" pitchFamily="2" charset="0"/>
              </a:rPr>
              <a:t>they received during their stay.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C4C49DE-A9AC-4356-B46C-DCCA3ADEE57A}"/>
              </a:ext>
            </a:extLst>
          </p:cNvPr>
          <p:cNvSpPr/>
          <p:nvPr/>
        </p:nvSpPr>
        <p:spPr>
          <a:xfrm>
            <a:off x="6783827" y="501168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score/4</a:t>
            </a:r>
          </a:p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(excl. no opinion)</a:t>
            </a:r>
            <a:endParaRPr lang="nl-BE" sz="1400" cap="all" dirty="0">
              <a:latin typeface="FlandersArtSans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121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71781546"/>
              </p:ext>
            </p:extLst>
          </p:nvPr>
        </p:nvGraphicFramePr>
        <p:xfrm>
          <a:off x="676024" y="1488713"/>
          <a:ext cx="705643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33567592"/>
              </p:ext>
            </p:extLst>
          </p:nvPr>
        </p:nvGraphicFramePr>
        <p:xfrm>
          <a:off x="1763390" y="3733067"/>
          <a:ext cx="5616575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 bwMode="gray">
          <a:xfrm>
            <a:off x="7748362" y="1773835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7748362" y="2372759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7748362" y="3020831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3,7</a:t>
            </a:r>
            <a:endParaRPr lang="en-US" sz="12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089C137-227B-46E0-8E03-2441D04BC06D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8C5F7CB-2369-4FE5-B2BA-8E17C69F5BA0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CE4758C-994C-4D70-A255-F756715F6FC3}"/>
              </a:ext>
            </a:extLst>
          </p:cNvPr>
          <p:cNvSpPr/>
          <p:nvPr/>
        </p:nvSpPr>
        <p:spPr>
          <a:xfrm>
            <a:off x="7596336" y="1240036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score/5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13ACF63A-A386-46BE-ADAD-8728581187C6}"/>
              </a:ext>
            </a:extLst>
          </p:cNvPr>
          <p:cNvSpPr txBox="1">
            <a:spLocks/>
          </p:cNvSpPr>
          <p:nvPr/>
        </p:nvSpPr>
        <p:spPr bwMode="gray">
          <a:xfrm>
            <a:off x="143448" y="492618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The general satisfaction level about </a:t>
            </a:r>
            <a:br>
              <a:rPr lang="en-US" sz="1600" dirty="0"/>
            </a:br>
            <a:r>
              <a:rPr lang="en-US" sz="1600" dirty="0"/>
              <a:t>the last visit is relatively high.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D793C3D-7BC8-45F1-A46C-5B136C3BA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7456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who VISITED Flanders in the past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Q16. Did Flanders as a destination meet your expectations? Were you:</a:t>
            </a:r>
          </a:p>
        </p:txBody>
      </p:sp>
    </p:spTree>
    <p:extLst>
      <p:ext uri="{BB962C8B-B14F-4D97-AF65-F5344CB8AC3E}">
        <p14:creationId xmlns:p14="http://schemas.microsoft.com/office/powerpoint/2010/main" val="1905125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3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>
            <a:extLst>
              <a:ext uri="{FF2B5EF4-FFF2-40B4-BE49-F238E27FC236}">
                <a16:creationId xmlns:a16="http://schemas.microsoft.com/office/drawing/2014/main" id="{CE6F734B-C075-4A0E-AFF0-FA6C966A9D9D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143448" y="4005273"/>
            <a:ext cx="9000552" cy="5236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People in mature markets have a very positive image about Flanders and people who visited </a:t>
            </a:r>
          </a:p>
          <a:p>
            <a:pPr algn="ctr"/>
            <a:r>
              <a:rPr lang="en-US" sz="1100" dirty="0">
                <a:solidFill>
                  <a:srgbClr val="007DC3"/>
                </a:solidFill>
                <a:latin typeface="FlandersArtSans-Medium" panose="00000600000000000000" pitchFamily="2" charset="0"/>
              </a:rPr>
              <a:t>are also very positive about the experience they had during their visit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1AB49AC-32DC-44F1-93A2-9E2A358580CA}"/>
              </a:ext>
            </a:extLst>
          </p:cNvPr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experience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929FCF69-9818-4469-9983-07841F648816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F94998-ABE4-4164-ADD3-BFF4D5CA6FBB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F84F83-67BA-4AA4-8954-B3EF76E8811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3552259" y="967209"/>
            <a:ext cx="2160000" cy="27800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Service level</a:t>
            </a: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People who visited are very positive about the service they received </a:t>
            </a:r>
          </a:p>
          <a:p>
            <a:pPr algn="ctr"/>
            <a:endParaRPr lang="en-US" sz="11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1100" dirty="0">
                <a:latin typeface="FlandersArtSans-Regular" panose="00000500000000000000" pitchFamily="2" charset="0"/>
              </a:rPr>
              <a:t>Restaurants, museums and places to stay are best evaluated</a:t>
            </a:r>
          </a:p>
          <a:p>
            <a:pPr algn="ctr"/>
            <a:endParaRPr lang="en-US" sz="1100" dirty="0">
              <a:latin typeface="FlandersArtSans-Regular" panose="00000500000000000000" pitchFamily="2" charset="0"/>
            </a:endParaRPr>
          </a:p>
          <a:p>
            <a:pPr algn="ctr"/>
            <a:endParaRPr lang="en-US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  <a:p>
            <a:pPr algn="ctr"/>
            <a:endParaRPr lang="nl-BE" sz="11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BEF1A-5CCE-42DA-9C61-6569694D09E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68144" y="967209"/>
            <a:ext cx="2160000" cy="2771304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>
              <a:buNone/>
            </a:pPr>
            <a:endParaRPr lang="en-US" sz="12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r>
              <a:rPr lang="nl-BE" sz="1100" cap="all" dirty="0">
                <a:latin typeface="FlandersArtSans-Medium" panose="00000600000000000000" pitchFamily="2" charset="0"/>
              </a:rPr>
              <a:t>General </a:t>
            </a:r>
            <a:r>
              <a:rPr lang="en-GB" sz="1100" cap="all" dirty="0">
                <a:latin typeface="FlandersArtSans-Medium" panose="00000600000000000000" pitchFamily="2" charset="0"/>
              </a:rPr>
              <a:t>satisfaction</a:t>
            </a:r>
          </a:p>
          <a:p>
            <a:pPr marL="0" lvl="1" indent="0" algn="ctr">
              <a:buNone/>
            </a:pPr>
            <a:endParaRPr lang="nl-BE" sz="1100" cap="all" dirty="0">
              <a:latin typeface="FlandersArtSans-Medium" panose="000006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Dissatisfaction level about their last visit is very limited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0BE1E23-3883-4867-AFF9-B46B0C26294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198957" y="966886"/>
            <a:ext cx="2160240" cy="2771627"/>
          </a:xfrm>
          <a:prstGeom prst="rect">
            <a:avLst/>
          </a:prstGeom>
          <a:solidFill>
            <a:schemeClr val="bg1"/>
          </a:solidFill>
          <a:ln w="9525">
            <a:solidFill>
              <a:srgbClr val="8E858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Evaluation/Image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1000">
                <a:latin typeface="FlandersArtSans-Regular" panose="00000500000000000000" pitchFamily="2" charset="0"/>
              </a:rPr>
              <a:t>Travellers </a:t>
            </a:r>
            <a:r>
              <a:rPr lang="en-US" sz="1000" dirty="0">
                <a:latin typeface="FlandersArtSans-Regular" panose="00000500000000000000" pitchFamily="2" charset="0"/>
              </a:rPr>
              <a:t>are very positive </a:t>
            </a:r>
            <a:br>
              <a:rPr lang="en-US" sz="1000" dirty="0">
                <a:latin typeface="FlandersArtSans-Regular" panose="00000500000000000000" pitchFamily="2" charset="0"/>
              </a:rPr>
            </a:br>
            <a:r>
              <a:rPr lang="en-US" sz="1000" dirty="0">
                <a:latin typeface="FlandersArtSans-Regular" panose="00000500000000000000" pitchFamily="2" charset="0"/>
              </a:rPr>
              <a:t>about Flanders, even when </a:t>
            </a:r>
            <a:br>
              <a:rPr lang="en-US" sz="1000" dirty="0">
                <a:latin typeface="FlandersArtSans-Regular" panose="00000500000000000000" pitchFamily="2" charset="0"/>
              </a:rPr>
            </a:br>
            <a:r>
              <a:rPr lang="en-US" sz="1000" dirty="0">
                <a:latin typeface="FlandersArtSans-Regular" panose="00000500000000000000" pitchFamily="2" charset="0"/>
              </a:rPr>
              <a:t>they’ve never visited</a:t>
            </a:r>
            <a:endParaRPr lang="en-US" sz="1200" dirty="0">
              <a:latin typeface="FlandersArtSans-Regular" panose="00000500000000000000" pitchFamily="2" charset="0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292A6D5-002C-4C8E-8ACD-875F9458BD2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0800000">
            <a:off x="2049031" y="3810744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58018B1F-C00D-47E4-8409-7E3622AF8E6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10800000">
            <a:off x="6802662" y="3808343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54CC0BF7-5148-4A2C-82D2-9E2668A5839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4488260" y="3808342"/>
            <a:ext cx="288000" cy="14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900" b="1" dirty="0">
              <a:latin typeface="Arial" pitchFamily="34" charset="0"/>
              <a:cs typeface="+mn-cs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2DA7A2E-0386-4FB2-AC20-17CEF7948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048" y="2941348"/>
            <a:ext cx="485132" cy="48710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CE84361-7F2F-4AD9-80D0-943E56541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1459" y="2941348"/>
            <a:ext cx="491048" cy="49302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B47705E-EC3D-4E2E-A848-0017729BF3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8869" y="2941348"/>
            <a:ext cx="491048" cy="49302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D6E8A55-E096-421B-8182-758C37BDF4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4208" y="1200235"/>
            <a:ext cx="1006835" cy="1003958"/>
          </a:xfrm>
          <a:prstGeom prst="rect">
            <a:avLst/>
          </a:prstGeom>
        </p:spPr>
      </p:pic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C1D6E85F-E97E-4D70-9F01-83926B4FA356}"/>
              </a:ext>
            </a:extLst>
          </p:cNvPr>
          <p:cNvSpPr/>
          <p:nvPr/>
        </p:nvSpPr>
        <p:spPr bwMode="gray">
          <a:xfrm rot="10800000">
            <a:off x="1507382" y="2197344"/>
            <a:ext cx="429358" cy="1224259"/>
          </a:xfrm>
          <a:prstGeom prst="triangle">
            <a:avLst/>
          </a:prstGeom>
          <a:gradFill flip="none" rotWithShape="1">
            <a:gsLst>
              <a:gs pos="0">
                <a:srgbClr val="A8DD8E">
                  <a:tint val="66000"/>
                  <a:satMod val="160000"/>
                </a:srgbClr>
              </a:gs>
              <a:gs pos="50000">
                <a:srgbClr val="A8DD8E">
                  <a:tint val="44500"/>
                  <a:satMod val="160000"/>
                </a:srgbClr>
              </a:gs>
              <a:gs pos="100000">
                <a:srgbClr val="A8DD8E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A6B1A74-0B4B-40B6-9132-DB2402F8493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021841" y="2234156"/>
            <a:ext cx="1406259" cy="1068857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Hospitable 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Family friendly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Easy to travel to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Good service/quality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FlandersArtSans-Regular" panose="00000500000000000000" pitchFamily="2" charset="0"/>
              </a:rPr>
              <a:t>A lot to offer</a:t>
            </a:r>
          </a:p>
        </p:txBody>
      </p:sp>
    </p:spTree>
    <p:extLst>
      <p:ext uri="{BB962C8B-B14F-4D97-AF65-F5344CB8AC3E}">
        <p14:creationId xmlns:p14="http://schemas.microsoft.com/office/powerpoint/2010/main" val="322640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" y="269826"/>
            <a:ext cx="9144000" cy="10081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Connection with Flanders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2" name="Rechteck 36"/>
          <p:cNvSpPr/>
          <p:nvPr>
            <p:custDataLst>
              <p:tags r:id="rId2"/>
            </p:custDataLst>
          </p:nvPr>
        </p:nvSpPr>
        <p:spPr bwMode="gray">
          <a:xfrm>
            <a:off x="1922851" y="1467122"/>
            <a:ext cx="3137017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GB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visit intention</a:t>
            </a:r>
          </a:p>
        </p:txBody>
      </p:sp>
      <p:sp>
        <p:nvSpPr>
          <p:cNvPr id="14" name="Ovaal 13"/>
          <p:cNvSpPr/>
          <p:nvPr/>
        </p:nvSpPr>
        <p:spPr bwMode="gray">
          <a:xfrm>
            <a:off x="1691680" y="1637210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  <a:buFont typeface="Courier New" pitchFamily="49" charset="0"/>
              <a:buNone/>
            </a:pPr>
            <a:endParaRPr lang="nl-B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1397913"/>
            <a:ext cx="3134204" cy="33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3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0212412"/>
              </p:ext>
            </p:extLst>
          </p:nvPr>
        </p:nvGraphicFramePr>
        <p:xfrm>
          <a:off x="267094" y="1456265"/>
          <a:ext cx="3981855" cy="190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22423714"/>
              </p:ext>
            </p:extLst>
          </p:nvPr>
        </p:nvGraphicFramePr>
        <p:xfrm>
          <a:off x="4485145" y="1456265"/>
          <a:ext cx="3831272" cy="190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 bwMode="gray">
          <a:xfrm>
            <a:off x="4104285" y="1753448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3,1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103676" y="2410005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2,9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8177452" y="1753448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3,1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8177452" y="2423061"/>
            <a:ext cx="432048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10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2,8</a:t>
            </a:r>
            <a:endParaRPr lang="en-US" sz="1000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F7CDD95-7743-4767-816F-065AC0B8865E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A457E73-8D36-4578-A3D0-5568DCB8008C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E7B6A-935B-45C1-B8A4-1E070184E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66667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Q8. To what extent do you think Flanders is an attractive destination for a holiday?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Q9. Are you planning on coming to Flanders for a short break or holiday within the next 3 years?: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77CC4D6D-14BC-4EDF-8E48-73FA446C6770}"/>
              </a:ext>
            </a:extLst>
          </p:cNvPr>
          <p:cNvSpPr/>
          <p:nvPr/>
        </p:nvSpPr>
        <p:spPr>
          <a:xfrm>
            <a:off x="143448" y="3719651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Attraction level is quite high for short breaks.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Almost one in three will (probably) not visit Flanders in the next 3 years.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9C2F7D7-9A36-4EB8-98FE-11BFF85BB19C}"/>
              </a:ext>
            </a:extLst>
          </p:cNvPr>
          <p:cNvSpPr txBox="1">
            <a:spLocks/>
          </p:cNvSpPr>
          <p:nvPr/>
        </p:nvSpPr>
        <p:spPr bwMode="gray">
          <a:xfrm>
            <a:off x="1465933" y="1028216"/>
            <a:ext cx="158417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Level of attraction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C45F4481-42C8-4EC4-B4D8-C5BE9CB421CF}"/>
              </a:ext>
            </a:extLst>
          </p:cNvPr>
          <p:cNvSpPr txBox="1">
            <a:spLocks/>
          </p:cNvSpPr>
          <p:nvPr/>
        </p:nvSpPr>
        <p:spPr bwMode="gray">
          <a:xfrm>
            <a:off x="6067204" y="1028216"/>
            <a:ext cx="1194350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Visit intention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F87E1D7-76BB-43A7-8607-A99A27B89104}"/>
              </a:ext>
            </a:extLst>
          </p:cNvPr>
          <p:cNvSpPr/>
          <p:nvPr/>
        </p:nvSpPr>
        <p:spPr>
          <a:xfrm>
            <a:off x="3987927" y="974957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score/4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8C403BC-9836-40C6-B624-22A87E54C40C}"/>
              </a:ext>
            </a:extLst>
          </p:cNvPr>
          <p:cNvSpPr/>
          <p:nvPr/>
        </p:nvSpPr>
        <p:spPr>
          <a:xfrm>
            <a:off x="8012364" y="974957"/>
            <a:ext cx="736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cap="all" dirty="0">
                <a:latin typeface="FlandersArtSans-Medium" panose="00000600000000000000" pitchFamily="2" charset="0"/>
              </a:rPr>
              <a:t>average </a:t>
            </a:r>
            <a:br>
              <a:rPr lang="en-US" sz="1000" cap="all" dirty="0">
                <a:latin typeface="FlandersArtSans-Medium" panose="00000600000000000000" pitchFamily="2" charset="0"/>
              </a:rPr>
            </a:br>
            <a:r>
              <a:rPr lang="en-US" sz="1000" cap="all" dirty="0">
                <a:latin typeface="FlandersArtSans-Medium" panose="00000600000000000000" pitchFamily="2" charset="0"/>
              </a:rPr>
              <a:t>score/5</a:t>
            </a:r>
          </a:p>
        </p:txBody>
      </p:sp>
    </p:spTree>
    <p:extLst>
      <p:ext uri="{BB962C8B-B14F-4D97-AF65-F5344CB8AC3E}">
        <p14:creationId xmlns:p14="http://schemas.microsoft.com/office/powerpoint/2010/main" val="12894250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2" grpId="0"/>
      <p:bldP spid="17" grpId="0"/>
      <p:bldP spid="18" grpId="0"/>
      <p:bldP spid="19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27638"/>
              </p:ext>
            </p:extLst>
          </p:nvPr>
        </p:nvGraphicFramePr>
        <p:xfrm>
          <a:off x="443053" y="956386"/>
          <a:ext cx="8161403" cy="942069"/>
        </p:xfrm>
        <a:graphic>
          <a:graphicData uri="http://schemas.openxmlformats.org/drawingml/2006/table">
            <a:tbl>
              <a:tblPr/>
              <a:tblGrid>
                <a:gridCol w="944879">
                  <a:extLst>
                    <a:ext uri="{9D8B030D-6E8A-4147-A177-3AD203B41FA5}">
                      <a16:colId xmlns:a16="http://schemas.microsoft.com/office/drawing/2014/main" val="3107624849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274610361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80818357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46581841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627617334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537797638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86731562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614012616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4041544062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294529091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32270677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971887487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274369316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1980016075"/>
                    </a:ext>
                  </a:extLst>
                </a:gridCol>
                <a:gridCol w="515466">
                  <a:extLst>
                    <a:ext uri="{9D8B030D-6E8A-4147-A177-3AD203B41FA5}">
                      <a16:colId xmlns:a16="http://schemas.microsoft.com/office/drawing/2014/main" val="584970134"/>
                    </a:ext>
                  </a:extLst>
                </a:gridCol>
              </a:tblGrid>
              <a:tr h="448605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01847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Short break</a:t>
                      </a:r>
                    </a:p>
                  </a:txBody>
                  <a:tcPr marL="8693" marR="72000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31%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E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38%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F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DD3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D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6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54551"/>
                  </a:ext>
                </a:extLst>
              </a:tr>
              <a:tr h="269162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Longer</a:t>
                      </a:r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holiday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693" marR="72000" marT="8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7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5D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693" marR="8693" marT="86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74226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11901"/>
              </p:ext>
            </p:extLst>
          </p:nvPr>
        </p:nvGraphicFramePr>
        <p:xfrm>
          <a:off x="683565" y="2556472"/>
          <a:ext cx="7967219" cy="878532"/>
        </p:xfrm>
        <a:graphic>
          <a:graphicData uri="http://schemas.openxmlformats.org/drawingml/2006/table">
            <a:tbl>
              <a:tblPr/>
              <a:tblGrid>
                <a:gridCol w="672981">
                  <a:extLst>
                    <a:ext uri="{9D8B030D-6E8A-4147-A177-3AD203B41FA5}">
                      <a16:colId xmlns:a16="http://schemas.microsoft.com/office/drawing/2014/main" val="3140525864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399529467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417552710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933487975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60363532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883339186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193150800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376428397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96853517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86611459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430080796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678881184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661841813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1402380583"/>
                    </a:ext>
                  </a:extLst>
                </a:gridCol>
                <a:gridCol w="521017">
                  <a:extLst>
                    <a:ext uri="{9D8B030D-6E8A-4147-A177-3AD203B41FA5}">
                      <a16:colId xmlns:a16="http://schemas.microsoft.com/office/drawing/2014/main" val="2524574084"/>
                    </a:ext>
                  </a:extLst>
                </a:gridCol>
              </a:tblGrid>
              <a:tr h="439266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961472"/>
                  </a:ext>
                </a:extLst>
              </a:tr>
              <a:tr h="21963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Short break</a:t>
                      </a:r>
                    </a:p>
                  </a:txBody>
                  <a:tcPr marL="8682" marR="72000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10%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11%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B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E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2EB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91534"/>
                  </a:ext>
                </a:extLst>
              </a:tr>
              <a:tr h="219633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Longer</a:t>
                      </a:r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 </a:t>
                      </a:r>
                      <a:r>
                        <a:rPr lang="nl-B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holiday</a:t>
                      </a:r>
                      <a:endParaRPr lang="nl-BE" sz="7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682" marR="72000" marT="8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8%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9D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DC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1F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3EE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5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4%</a:t>
                      </a:r>
                    </a:p>
                  </a:txBody>
                  <a:tcPr marL="8682" marR="8682" marT="8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19989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866667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Q8. To what extent do you think Flanders is an attractive destination for a holiday?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Q9. Are you planning on coming to Flanders for a short break or holiday within the next 3 years?</a:t>
            </a:r>
          </a:p>
        </p:txBody>
      </p:sp>
      <p:sp>
        <p:nvSpPr>
          <p:cNvPr id="9" name="Rechthoek 8"/>
          <p:cNvSpPr/>
          <p:nvPr/>
        </p:nvSpPr>
        <p:spPr>
          <a:xfrm>
            <a:off x="143448" y="3672498"/>
            <a:ext cx="900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Flanders’ attraction level is highest in Spain and USA.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Dutch people show the biggest difference between short and longer stays: Flanders is only considered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as attractive for a short stay and visit intention for long stays is very limited. </a:t>
            </a:r>
            <a:endParaRPr lang="nl-BE" sz="1200" dirty="0">
              <a:latin typeface="FlandersArtSans-Regular" panose="000005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gray">
          <a:xfrm>
            <a:off x="539964" y="483518"/>
            <a:ext cx="158417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Level of attraction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835696" y="507203"/>
            <a:ext cx="2024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cap="all" dirty="0">
                <a:latin typeface="FlandersArtSans-Regular" panose="00000500000000000000" pitchFamily="2" charset="0"/>
              </a:rPr>
              <a:t>% very attractive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539964" y="2113037"/>
            <a:ext cx="1224136" cy="293592"/>
          </a:xfrm>
          <a:prstGeom prst="rect">
            <a:avLst/>
          </a:prstGeom>
          <a:solidFill>
            <a:srgbClr val="FFED00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Visit intention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763688" y="2136722"/>
            <a:ext cx="1003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cap="all" dirty="0">
                <a:latin typeface="FlandersArtSans-Regular" panose="00000500000000000000" pitchFamily="2" charset="0"/>
              </a:rPr>
              <a:t>% Definitely</a:t>
            </a:r>
          </a:p>
        </p:txBody>
      </p:sp>
      <p:cxnSp>
        <p:nvCxnSpPr>
          <p:cNvPr id="14" name="Straight Arrow Connector 5"/>
          <p:cNvCxnSpPr/>
          <p:nvPr/>
        </p:nvCxnSpPr>
        <p:spPr>
          <a:xfrm>
            <a:off x="2306758" y="1478257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760" y="879350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38" y="879350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84" y="879350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06" y="879350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828" y="879350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879350"/>
            <a:ext cx="183696" cy="1836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650" y="879350"/>
            <a:ext cx="183696" cy="1836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736" y="879350"/>
            <a:ext cx="183696" cy="18369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3362" y="879350"/>
            <a:ext cx="183696" cy="18369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7472" y="879350"/>
            <a:ext cx="183696" cy="183696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3116" y="879350"/>
            <a:ext cx="183696" cy="183696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1582" y="879350"/>
            <a:ext cx="183696" cy="183696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0294" y="879350"/>
            <a:ext cx="183696" cy="183696"/>
          </a:xfrm>
          <a:prstGeom prst="rect">
            <a:avLst/>
          </a:prstGeom>
        </p:spPr>
      </p:pic>
      <p:cxnSp>
        <p:nvCxnSpPr>
          <p:cNvPr id="31" name="Rechte verbindingslijn 7"/>
          <p:cNvCxnSpPr>
            <a:cxnSpLocks/>
          </p:cNvCxnSpPr>
          <p:nvPr/>
        </p:nvCxnSpPr>
        <p:spPr>
          <a:xfrm>
            <a:off x="7579853" y="1257313"/>
            <a:ext cx="0" cy="7586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Afbeelding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81" y="2465558"/>
            <a:ext cx="183696" cy="1836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96" y="2465558"/>
            <a:ext cx="183696" cy="183696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101" y="2465558"/>
            <a:ext cx="183696" cy="183696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286" y="2465558"/>
            <a:ext cx="183696" cy="183696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471" y="2465558"/>
            <a:ext cx="183696" cy="183696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731" y="2465558"/>
            <a:ext cx="183696" cy="183696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0656" y="2465558"/>
            <a:ext cx="183696" cy="183696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1952" y="2465558"/>
            <a:ext cx="183696" cy="183696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9916" y="2465558"/>
            <a:ext cx="183696" cy="183696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0841" y="2465558"/>
            <a:ext cx="183696" cy="183696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1211" y="2465558"/>
            <a:ext cx="183696" cy="183696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1766" y="2465558"/>
            <a:ext cx="183696" cy="183696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1026" y="2465558"/>
            <a:ext cx="183696" cy="183696"/>
          </a:xfrm>
          <a:prstGeom prst="rect">
            <a:avLst/>
          </a:prstGeom>
        </p:spPr>
      </p:pic>
      <p:cxnSp>
        <p:nvCxnSpPr>
          <p:cNvPr id="46" name="Rechte verbindingslijn 7"/>
          <p:cNvCxnSpPr>
            <a:cxnSpLocks/>
          </p:cNvCxnSpPr>
          <p:nvPr/>
        </p:nvCxnSpPr>
        <p:spPr>
          <a:xfrm>
            <a:off x="7607132" y="2771446"/>
            <a:ext cx="0" cy="7586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5"/>
          <p:cNvCxnSpPr/>
          <p:nvPr/>
        </p:nvCxnSpPr>
        <p:spPr>
          <a:xfrm>
            <a:off x="2306758" y="3068462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67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3724340"/>
              </p:ext>
            </p:extLst>
          </p:nvPr>
        </p:nvGraphicFramePr>
        <p:xfrm>
          <a:off x="2771800" y="1215551"/>
          <a:ext cx="5557703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 bwMode="gray">
          <a:xfrm>
            <a:off x="3779912" y="1061663"/>
            <a:ext cx="13525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000" cap="all" dirty="0">
                <a:solidFill>
                  <a:srgbClr val="92D050"/>
                </a:solidFill>
                <a:latin typeface="FlandersArtSans-Medium" panose="00000600000000000000" pitchFamily="2" charset="0"/>
                <a:cs typeface="Arial" pitchFamily="34" charset="0"/>
              </a:rPr>
              <a:t>% Yes</a:t>
            </a:r>
            <a:endParaRPr lang="en-US" sz="1000" cap="all" dirty="0" err="1">
              <a:solidFill>
                <a:srgbClr val="92D050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3448" y="424275"/>
            <a:ext cx="90005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travellers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with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a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visit</a:t>
            </a:r>
            <a:r>
              <a:rPr lang="nl-BE" sz="1600" cap="all" dirty="0">
                <a:latin typeface="FlandersArtSans-Bold" panose="00000800000000000000" pitchFamily="2" charset="0"/>
                <a:cs typeface="Arial" pitchFamily="34" charset="0"/>
              </a:rPr>
              <a:t> </a:t>
            </a:r>
            <a:r>
              <a:rPr lang="nl-BE" sz="1600" cap="all" dirty="0" err="1">
                <a:latin typeface="FlandersArtSans-Bold" panose="00000800000000000000" pitchFamily="2" charset="0"/>
                <a:cs typeface="Arial" pitchFamily="34" charset="0"/>
              </a:rPr>
              <a:t>intention</a:t>
            </a:r>
            <a:endParaRPr lang="en-US" sz="1600" cap="all" dirty="0" err="1">
              <a:latin typeface="FlandersArtSans-Bold" panose="00000800000000000000" pitchFamily="2" charset="0"/>
              <a:cs typeface="Arial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1E7A94E-95AA-45C8-BEAB-719B152F99FB}"/>
              </a:ext>
            </a:extLst>
          </p:cNvPr>
          <p:cNvSpPr/>
          <p:nvPr/>
        </p:nvSpPr>
        <p:spPr>
          <a:xfrm>
            <a:off x="143448" y="3963555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Of all ‘assets’ that VISIT</a:t>
            </a:r>
            <a:r>
              <a:rPr lang="en-US" sz="1200" dirty="0">
                <a:latin typeface="FlandersArtSans-Medium" panose="00000600000000000000" pitchFamily="2" charset="0"/>
              </a:rPr>
              <a:t>FLANDERS</a:t>
            </a:r>
            <a:r>
              <a:rPr lang="en-US" sz="1200" dirty="0">
                <a:latin typeface="FlandersArtSans-Regular" panose="00000500000000000000" pitchFamily="2" charset="0"/>
              </a:rPr>
              <a:t> is actively focusing on: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Historical heritage is the main driver to visit Flanders. Food &amp; drinks and art &amp; artists are also important drivers to visit.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B9F780-A374-451C-BEAB-5A728EA297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AND would (probably) visit Flanders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Q10. Which of the following aspects would be a reason for you to visit Flanders in the next few years? Multiple answers possible.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2150219-1B63-47CB-BAE0-F4E423C02FEA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8FD0D4-E03C-439F-A50A-6349B372AFE0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</p:spTree>
    <p:extLst>
      <p:ext uri="{BB962C8B-B14F-4D97-AF65-F5344CB8AC3E}">
        <p14:creationId xmlns:p14="http://schemas.microsoft.com/office/powerpoint/2010/main" val="20984517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9056247"/>
              </p:ext>
            </p:extLst>
          </p:nvPr>
        </p:nvGraphicFramePr>
        <p:xfrm>
          <a:off x="2699792" y="1230387"/>
          <a:ext cx="5400600" cy="21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4B7C43EC-2A52-4738-8E89-A4893C1EF617}"/>
              </a:ext>
            </a:extLst>
          </p:cNvPr>
          <p:cNvSpPr txBox="1"/>
          <p:nvPr/>
        </p:nvSpPr>
        <p:spPr bwMode="gray">
          <a:xfrm>
            <a:off x="3677215" y="1050280"/>
            <a:ext cx="13525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BE" sz="1000" cap="all" dirty="0">
                <a:solidFill>
                  <a:srgbClr val="F3A79C"/>
                </a:solidFill>
                <a:latin typeface="FlandersArtSans-Medium" panose="00000600000000000000" pitchFamily="2" charset="0"/>
                <a:cs typeface="Arial" pitchFamily="34" charset="0"/>
              </a:rPr>
              <a:t>% Yes</a:t>
            </a:r>
            <a:endParaRPr lang="en-US" sz="1000" cap="all" dirty="0" err="1">
              <a:solidFill>
                <a:srgbClr val="F3A79C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D7C76F5-6FDB-44EA-9181-F6CD2AB1597A}"/>
              </a:ext>
            </a:extLst>
          </p:cNvPr>
          <p:cNvSpPr/>
          <p:nvPr/>
        </p:nvSpPr>
        <p:spPr>
          <a:xfrm>
            <a:off x="143448" y="3818636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The attraction of other destinations is the main reason why people don’t visit Flanders. </a:t>
            </a:r>
            <a:br>
              <a:rPr lang="en-US" sz="1200" dirty="0">
                <a:latin typeface="FlandersArtSans-Regular" panose="00000500000000000000" pitchFamily="2" charset="0"/>
              </a:rPr>
            </a:br>
            <a:r>
              <a:rPr lang="en-US" sz="1200" dirty="0">
                <a:latin typeface="FlandersArtSans-Regular" panose="00000500000000000000" pitchFamily="2" charset="0"/>
              </a:rPr>
              <a:t>A limited knowledge of Flanders is another important reason.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613DB3-4FEE-4DDA-B476-17408EC8EE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AND would (probably) NOT visit Flanders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Q11. Why are you (probably) not planning to visit Flanders in the next few years?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04D3B0-4D50-4451-8B88-EF664CD25FE2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B6D309-1839-47D4-8F58-A918C23491B2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10B175D5-FFE9-4DBA-B1C2-BC44AD96FF2A}"/>
              </a:ext>
            </a:extLst>
          </p:cNvPr>
          <p:cNvSpPr txBox="1"/>
          <p:nvPr/>
        </p:nvSpPr>
        <p:spPr bwMode="gray">
          <a:xfrm>
            <a:off x="143448" y="424275"/>
            <a:ext cx="90005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cap="all" dirty="0" err="1">
                <a:latin typeface="FlandersArtSans-Bold" panose="00000800000000000000" pitchFamily="2" charset="0"/>
                <a:cs typeface="Arial" pitchFamily="34" charset="0"/>
              </a:rPr>
              <a:t>travellers</a:t>
            </a:r>
            <a:r>
              <a:rPr lang="en-US" sz="1600" cap="all" dirty="0">
                <a:latin typeface="FlandersArtSans-Bold" panose="00000800000000000000" pitchFamily="2" charset="0"/>
                <a:cs typeface="Arial" pitchFamily="34" charset="0"/>
              </a:rPr>
              <a:t> with </a:t>
            </a:r>
            <a:r>
              <a:rPr lang="en-US" sz="1600" cap="all" dirty="0">
                <a:solidFill>
                  <a:srgbClr val="F3A79C"/>
                </a:solidFill>
                <a:latin typeface="FlandersArtSans-Bold" panose="00000800000000000000" pitchFamily="2" charset="0"/>
                <a:cs typeface="Arial" pitchFamily="34" charset="0"/>
              </a:rPr>
              <a:t>no</a:t>
            </a:r>
            <a:r>
              <a:rPr lang="en-US" sz="1600" cap="all" dirty="0">
                <a:latin typeface="FlandersArtSans-Bold" panose="00000800000000000000" pitchFamily="2" charset="0"/>
                <a:cs typeface="Arial" pitchFamily="34" charset="0"/>
              </a:rPr>
              <a:t> visit intention</a:t>
            </a:r>
          </a:p>
        </p:txBody>
      </p:sp>
    </p:spTree>
    <p:extLst>
      <p:ext uri="{BB962C8B-B14F-4D97-AF65-F5344CB8AC3E}">
        <p14:creationId xmlns:p14="http://schemas.microsoft.com/office/powerpoint/2010/main" val="2700089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47978"/>
              </p:ext>
            </p:extLst>
          </p:nvPr>
        </p:nvGraphicFramePr>
        <p:xfrm>
          <a:off x="611281" y="811775"/>
          <a:ext cx="8064885" cy="1054625"/>
        </p:xfrm>
        <a:graphic>
          <a:graphicData uri="http://schemas.openxmlformats.org/drawingml/2006/table">
            <a:tbl>
              <a:tblPr firstRow="1"/>
              <a:tblGrid>
                <a:gridCol w="537659">
                  <a:extLst>
                    <a:ext uri="{9D8B030D-6E8A-4147-A177-3AD203B41FA5}">
                      <a16:colId xmlns:a16="http://schemas.microsoft.com/office/drawing/2014/main" val="4110356345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495919095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368187334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955097877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402027781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740839920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708896636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110486610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271576609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4259353862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987024711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439383056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2297710422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1223501938"/>
                    </a:ext>
                  </a:extLst>
                </a:gridCol>
                <a:gridCol w="537659">
                  <a:extLst>
                    <a:ext uri="{9D8B030D-6E8A-4147-A177-3AD203B41FA5}">
                      <a16:colId xmlns:a16="http://schemas.microsoft.com/office/drawing/2014/main" val="3642757943"/>
                    </a:ext>
                  </a:extLst>
                </a:gridCol>
              </a:tblGrid>
              <a:tr h="421850">
                <a:tc>
                  <a:txBody>
                    <a:bodyPr/>
                    <a:lstStyle/>
                    <a:p>
                      <a:pPr algn="l" fontAlgn="ctr"/>
                      <a:endParaRPr lang="nl-B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EUROPE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NL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FR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UK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ES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IT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NO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DK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SE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CH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AT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US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JP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500720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Flanders</a:t>
                      </a:r>
                      <a:endParaRPr lang="nl-BE" sz="800" b="0" i="0" u="none" strike="noStrike" dirty="0">
                        <a:solidFill>
                          <a:srgbClr val="000000"/>
                        </a:solidFill>
                        <a:effectLst/>
                        <a:latin typeface="FlandersArtSans-Regular" panose="00000500000000000000" pitchFamily="2" charset="0"/>
                      </a:endParaRP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E8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6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AB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D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3D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AC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76457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Brussels</a:t>
                      </a: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13%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25%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3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7C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C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4C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F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79D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EC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59%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54507"/>
                  </a:ext>
                </a:extLst>
              </a:tr>
              <a:tr h="210925">
                <a:tc>
                  <a:txBody>
                    <a:bodyPr/>
                    <a:lstStyle/>
                    <a:p>
                      <a:pPr algn="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Belgium</a:t>
                      </a:r>
                    </a:p>
                  </a:txBody>
                  <a:tcPr marL="8850" marR="72000" marT="8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Medium" panose="000006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EB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8%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EC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26%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CB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23%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C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30%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17%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FD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21%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3CB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24%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2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22%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8C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32%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ArtSans-Regular" panose="00000500000000000000" pitchFamily="2" charset="0"/>
                        </a:rPr>
                        <a:t>57%</a:t>
                      </a:r>
                    </a:p>
                  </a:txBody>
                  <a:tcPr marL="8850" marR="8850" marT="8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60893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802271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r>
              <a:rPr lang="en-US" dirty="0">
                <a:latin typeface="FlandersArtSans-Regular" panose="00000500000000000000" pitchFamily="2" charset="0"/>
              </a:rPr>
              <a:t>familiar with Flanders or a city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Q27. Would you avoid traveling to this region because of the terror attack of March 2016? (% yes)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8" name="Rechthoek 7"/>
          <p:cNvSpPr/>
          <p:nvPr/>
        </p:nvSpPr>
        <p:spPr>
          <a:xfrm>
            <a:off x="143448" y="3862227"/>
            <a:ext cx="900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1 out of 4 (or less) </a:t>
            </a:r>
            <a:r>
              <a:rPr lang="en-US" sz="1200">
                <a:latin typeface="FlandersArtSans-Regular" panose="00000500000000000000" pitchFamily="2" charset="0"/>
              </a:rPr>
              <a:t>European travellers </a:t>
            </a:r>
            <a:r>
              <a:rPr lang="en-US" sz="1200" dirty="0">
                <a:latin typeface="FlandersArtSans-Regular" panose="00000500000000000000" pitchFamily="2" charset="0"/>
              </a:rPr>
              <a:t>would avoid visiting Flanders, Belgium or Brussels because </a:t>
            </a:r>
          </a:p>
          <a:p>
            <a:pPr algn="ctr"/>
            <a:r>
              <a:rPr lang="en-US" sz="1200" dirty="0">
                <a:latin typeface="FlandersArtSans-Regular" panose="00000500000000000000" pitchFamily="2" charset="0"/>
              </a:rPr>
              <a:t>of </a:t>
            </a:r>
            <a:r>
              <a:rPr lang="en-US" sz="12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the terror attacks in 2016</a:t>
            </a:r>
            <a:r>
              <a:rPr lang="en-US" sz="1200" dirty="0">
                <a:latin typeface="FlandersArtSans-Regular" panose="00000500000000000000" pitchFamily="2" charset="0"/>
              </a:rPr>
              <a:t>. In Japan, the USA and Italy, however, this percentage is significantly higher.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235" y="683143"/>
            <a:ext cx="183696" cy="1836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645" y="683143"/>
            <a:ext cx="183696" cy="1836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515" y="683143"/>
            <a:ext cx="183696" cy="1836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8105" y="683143"/>
            <a:ext cx="183696" cy="18369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695" y="683143"/>
            <a:ext cx="183696" cy="1836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35" y="683143"/>
            <a:ext cx="183696" cy="18369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3285" y="683143"/>
            <a:ext cx="183696" cy="183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6416" y="683143"/>
            <a:ext cx="183696" cy="18369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2925" y="683143"/>
            <a:ext cx="183696" cy="18369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0875" y="683143"/>
            <a:ext cx="183696" cy="1836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6055" y="683143"/>
            <a:ext cx="183696" cy="1836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8825" y="683143"/>
            <a:ext cx="183696" cy="1836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8465" y="683143"/>
            <a:ext cx="183696" cy="183696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3480677" y="2211710"/>
            <a:ext cx="18802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cap="all" dirty="0">
                <a:latin typeface="FlandersArtSans-Medium" panose="00000600000000000000" pitchFamily="2" charset="0"/>
              </a:rPr>
              <a:t>Total </a:t>
            </a:r>
            <a:r>
              <a:rPr lang="en-US" sz="1100" cap="all" dirty="0" err="1">
                <a:latin typeface="FlandersArtSans-Medium" panose="00000600000000000000" pitchFamily="2" charset="0"/>
              </a:rPr>
              <a:t>europe</a:t>
            </a:r>
            <a:endParaRPr lang="en-US" sz="1100" cap="all" dirty="0">
              <a:latin typeface="FlandersArtSans-Medium" panose="00000600000000000000" pitchFamily="2" charset="0"/>
            </a:endParaRPr>
          </a:p>
        </p:txBody>
      </p:sp>
      <p:graphicFrame>
        <p:nvGraphicFramePr>
          <p:cNvPr id="26" name="Dia Asia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918257"/>
              </p:ext>
            </p:extLst>
          </p:nvPr>
        </p:nvGraphicFramePr>
        <p:xfrm>
          <a:off x="2504182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Dia Asia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5052052"/>
              </p:ext>
            </p:extLst>
          </p:nvPr>
        </p:nvGraphicFramePr>
        <p:xfrm>
          <a:off x="3880786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34" name="Groep 33"/>
          <p:cNvGrpSpPr/>
          <p:nvPr/>
        </p:nvGrpSpPr>
        <p:grpSpPr>
          <a:xfrm>
            <a:off x="2526795" y="3440326"/>
            <a:ext cx="3833209" cy="178532"/>
            <a:chOff x="2783082" y="3468616"/>
            <a:chExt cx="3833209" cy="178532"/>
          </a:xfrm>
        </p:grpSpPr>
        <p:sp>
          <p:nvSpPr>
            <p:cNvPr id="27" name="Rectangle 22"/>
            <p:cNvSpPr/>
            <p:nvPr/>
          </p:nvSpPr>
          <p:spPr bwMode="gray">
            <a:xfrm>
              <a:off x="2783082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Flanders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gray">
            <a:xfrm>
              <a:off x="4182299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brussels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3" name="Rectangle 22"/>
            <p:cNvSpPr/>
            <p:nvPr/>
          </p:nvSpPr>
          <p:spPr bwMode="gray">
            <a:xfrm>
              <a:off x="5581517" y="3468616"/>
              <a:ext cx="1034774" cy="17853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000" cap="all" dirty="0" err="1">
                  <a:solidFill>
                    <a:schemeClr val="tx1"/>
                  </a:solidFill>
                  <a:latin typeface="FlandersArtSans-Regular" panose="00000500000000000000" pitchFamily="2" charset="0"/>
                  <a:cs typeface="Arial" pitchFamily="34" charset="0"/>
                </a:rPr>
                <a:t>belgium</a:t>
              </a:r>
              <a:endParaRPr lang="en-US" sz="1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endParaRPr>
            </a:p>
          </p:txBody>
        </p:sp>
      </p:grpSp>
      <p:graphicFrame>
        <p:nvGraphicFramePr>
          <p:cNvPr id="35" name="Dia Asia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0324731"/>
              </p:ext>
            </p:extLst>
          </p:nvPr>
        </p:nvGraphicFramePr>
        <p:xfrm>
          <a:off x="5299179" y="2601947"/>
          <a:ext cx="108000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36" name="Rechte verbindingslijn 7"/>
          <p:cNvCxnSpPr>
            <a:cxnSpLocks/>
          </p:cNvCxnSpPr>
          <p:nvPr/>
        </p:nvCxnSpPr>
        <p:spPr>
          <a:xfrm>
            <a:off x="7596336" y="987574"/>
            <a:ext cx="0" cy="11219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98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Graphic spid="26" grpId="0">
        <p:bldAsOne/>
      </p:bldGraphic>
      <p:bldGraphic spid="28" grpId="0">
        <p:bldAsOne/>
      </p:bldGraphic>
      <p:bldGraphic spid="3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0" y="3686175"/>
            <a:ext cx="9144000" cy="1457325"/>
          </a:xfrm>
          <a:prstGeom prst="rect">
            <a:avLst/>
          </a:prstGeom>
        </p:spPr>
      </p:pic>
      <p:sp>
        <p:nvSpPr>
          <p:cNvPr id="6" name="Rechteck 36"/>
          <p:cNvSpPr/>
          <p:nvPr>
            <p:custDataLst>
              <p:tags r:id="rId1"/>
            </p:custDataLst>
          </p:nvPr>
        </p:nvSpPr>
        <p:spPr bwMode="gray">
          <a:xfrm>
            <a:off x="0" y="579013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METHODOLOGY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grpSp>
        <p:nvGrpSpPr>
          <p:cNvPr id="23" name="Groep 22"/>
          <p:cNvGrpSpPr/>
          <p:nvPr/>
        </p:nvGrpSpPr>
        <p:grpSpPr>
          <a:xfrm>
            <a:off x="899592" y="1521289"/>
            <a:ext cx="1440160" cy="1656183"/>
            <a:chOff x="899592" y="1521289"/>
            <a:chExt cx="1440160" cy="1656183"/>
          </a:xfrm>
        </p:grpSpPr>
        <p:sp>
          <p:nvSpPr>
            <p:cNvPr id="10" name="Rectangle 44"/>
            <p:cNvSpPr/>
            <p:nvPr/>
          </p:nvSpPr>
          <p:spPr bwMode="gray">
            <a:xfrm>
              <a:off x="899592" y="1521289"/>
              <a:ext cx="1440160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Rechteck 36"/>
            <p:cNvSpPr/>
            <p:nvPr>
              <p:custDataLst>
                <p:tags r:id="rId6"/>
              </p:custDataLst>
            </p:nvPr>
          </p:nvSpPr>
          <p:spPr bwMode="gray">
            <a:xfrm>
              <a:off x="1007604" y="2436408"/>
              <a:ext cx="1224136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Online research in </a:t>
              </a: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13 mature markets</a:t>
              </a:r>
              <a:endParaRPr lang="en-GB" sz="1400" dirty="0">
                <a:solidFill>
                  <a:srgbClr val="007DC3"/>
                </a:solidFill>
                <a:latin typeface="FlandersArtSans-Medium" panose="00000600000000000000" pitchFamily="2" charset="0"/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2560914" y="1526987"/>
            <a:ext cx="1440160" cy="3012536"/>
            <a:chOff x="2560914" y="1526987"/>
            <a:chExt cx="1440160" cy="3012536"/>
          </a:xfrm>
        </p:grpSpPr>
        <p:sp>
          <p:nvSpPr>
            <p:cNvPr id="12" name="Rectangle 44"/>
            <p:cNvSpPr/>
            <p:nvPr/>
          </p:nvSpPr>
          <p:spPr bwMode="gray">
            <a:xfrm>
              <a:off x="2560914" y="1526987"/>
              <a:ext cx="1440160" cy="3012536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Rechteck 36"/>
            <p:cNvSpPr/>
            <p:nvPr>
              <p:custDataLst>
                <p:tags r:id="rId5"/>
              </p:custDataLst>
            </p:nvPr>
          </p:nvSpPr>
          <p:spPr bwMode="gray">
            <a:xfrm>
              <a:off x="2860400" y="3390653"/>
              <a:ext cx="832457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People who </a:t>
              </a:r>
              <a:r>
                <a:rPr lang="en-US" sz="140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have </a:t>
              </a:r>
              <a:r>
                <a:rPr lang="en-US" sz="140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travelled </a:t>
              </a: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abroad 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in the past 3 years</a:t>
              </a:r>
              <a:endParaRPr lang="en-GB" sz="1400" dirty="0">
                <a:solidFill>
                  <a:schemeClr val="tx1"/>
                </a:solidFill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4217097" y="1532683"/>
            <a:ext cx="1284853" cy="1656183"/>
            <a:chOff x="4199201" y="1365111"/>
            <a:chExt cx="1284853" cy="1656183"/>
          </a:xfrm>
        </p:grpSpPr>
        <p:sp>
          <p:nvSpPr>
            <p:cNvPr id="14" name="Rectangle 44"/>
            <p:cNvSpPr/>
            <p:nvPr/>
          </p:nvSpPr>
          <p:spPr bwMode="gray">
            <a:xfrm>
              <a:off x="4199201" y="1365111"/>
              <a:ext cx="1284853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5" name="Rechteck 36"/>
            <p:cNvSpPr/>
            <p:nvPr>
              <p:custDataLst>
                <p:tags r:id="rId4"/>
              </p:custDataLst>
            </p:nvPr>
          </p:nvSpPr>
          <p:spPr bwMode="gray">
            <a:xfrm>
              <a:off x="4425399" y="1969221"/>
              <a:ext cx="832457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2400" dirty="0">
                  <a:solidFill>
                    <a:srgbClr val="007DC3"/>
                  </a:solidFill>
                  <a:latin typeface="FlandersArtSans-Bold" panose="00000800000000000000" pitchFamily="2" charset="0"/>
                </a:rPr>
                <a:t>1,000</a:t>
              </a:r>
              <a:r>
                <a:rPr lang="en-US" sz="1400" dirty="0">
                  <a:solidFill>
                    <a:srgbClr val="007DC3"/>
                  </a:solidFill>
                  <a:latin typeface="FlandersArtSans-Regular" panose="00000500000000000000" pitchFamily="2" charset="0"/>
                </a:rPr>
                <a:t> completes 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per country</a:t>
              </a:r>
              <a:endParaRPr lang="en-GB" sz="1400" dirty="0">
                <a:solidFill>
                  <a:schemeClr val="tx1"/>
                </a:solidFill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5712212" y="1507890"/>
            <a:ext cx="2478083" cy="1656183"/>
            <a:chOff x="5712212" y="1507890"/>
            <a:chExt cx="2478083" cy="1656183"/>
          </a:xfrm>
        </p:grpSpPr>
        <p:sp>
          <p:nvSpPr>
            <p:cNvPr id="16" name="Rectangle 44"/>
            <p:cNvSpPr/>
            <p:nvPr/>
          </p:nvSpPr>
          <p:spPr bwMode="gray">
            <a:xfrm>
              <a:off x="5712212" y="1507890"/>
              <a:ext cx="2478083" cy="1656183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7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6724527" y="1953579"/>
              <a:ext cx="1327436" cy="76551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Results are </a:t>
              </a:r>
              <a:b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</a:b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representatively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weighted</a:t>
              </a:r>
            </a:p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  <a:t>(socio demographics </a:t>
              </a:r>
              <a:b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</a:br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landersArtSans-Regular" panose="00000500000000000000" pitchFamily="2" charset="0"/>
                </a:rPr>
                <a:t>+ by market)</a:t>
              </a: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4217097" y="3397084"/>
            <a:ext cx="3973198" cy="1142439"/>
            <a:chOff x="4217097" y="3397084"/>
            <a:chExt cx="3973198" cy="1142439"/>
          </a:xfrm>
        </p:grpSpPr>
        <p:sp>
          <p:nvSpPr>
            <p:cNvPr id="18" name="Rectangle 44"/>
            <p:cNvSpPr/>
            <p:nvPr/>
          </p:nvSpPr>
          <p:spPr bwMode="gray">
            <a:xfrm>
              <a:off x="4217097" y="3397084"/>
              <a:ext cx="3973198" cy="1142439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9" name="Rechteck 36"/>
            <p:cNvSpPr/>
            <p:nvPr>
              <p:custDataLst>
                <p:tags r:id="rId2"/>
              </p:custDataLst>
            </p:nvPr>
          </p:nvSpPr>
          <p:spPr bwMode="gray">
            <a:xfrm>
              <a:off x="5490118" y="3731697"/>
              <a:ext cx="2494653" cy="4732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r>
                <a:rPr lang="en-US" sz="1400" cap="all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Totals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are made for the </a:t>
              </a:r>
              <a:b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</a:br>
              <a:r>
                <a:rPr lang="en-US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sum of the European markets</a:t>
              </a:r>
              <a:r>
                <a:rPr lang="en-US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, comparison can be made per market and with US and Japan</a:t>
              </a:r>
            </a:p>
          </p:txBody>
        </p:sp>
      </p:grpSp>
      <p:pic>
        <p:nvPicPr>
          <p:cNvPr id="25" name="Afbeelding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2784" y="1858178"/>
            <a:ext cx="927688" cy="1005191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9051" y="3461701"/>
            <a:ext cx="927688" cy="100519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2634" y="1928382"/>
            <a:ext cx="189785" cy="24384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3148" y="1665821"/>
            <a:ext cx="564045" cy="611168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1133" y="1878131"/>
            <a:ext cx="779615" cy="844747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8499" y="2276989"/>
            <a:ext cx="189785" cy="243845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9990" y="1991647"/>
            <a:ext cx="189785" cy="2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gray">
          <a:xfrm>
            <a:off x="143448" y="220892"/>
            <a:ext cx="9000552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Insights on visit intention</a:t>
            </a:r>
          </a:p>
        </p:txBody>
      </p:sp>
      <p:sp>
        <p:nvSpPr>
          <p:cNvPr id="7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552259" y="1203921"/>
            <a:ext cx="2160000" cy="3059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>
                <a:latin typeface="FlandersArtSans-Medium" panose="00000600000000000000" pitchFamily="2" charset="0"/>
              </a:rPr>
              <a:t>Assets &amp; Barriers</a:t>
            </a:r>
          </a:p>
          <a:p>
            <a:pPr algn="ctr"/>
            <a:endParaRPr lang="nl-BE" sz="1100" cap="all" dirty="0">
              <a:latin typeface="FlandersArtSans-Medium" panose="00000600000000000000" pitchFamily="2" charset="0"/>
            </a:endParaRPr>
          </a:p>
          <a:p>
            <a:pPr algn="ctr"/>
            <a:r>
              <a:rPr lang="en-US" sz="1000" dirty="0">
                <a:solidFill>
                  <a:srgbClr val="7CBF33"/>
                </a:solidFill>
                <a:latin typeface="FlandersArtSans-Regular" panose="00000500000000000000" pitchFamily="2" charset="0"/>
              </a:rPr>
              <a:t>Main assets </a:t>
            </a:r>
            <a:r>
              <a:rPr lang="en-US" sz="1000" dirty="0">
                <a:latin typeface="FlandersArtSans-Regular" panose="00000500000000000000" pitchFamily="2" charset="0"/>
              </a:rPr>
              <a:t>(of VISIT</a:t>
            </a:r>
            <a:r>
              <a:rPr lang="en-US" sz="1000" dirty="0">
                <a:latin typeface="FlandersArtSans-Medium" panose="00000600000000000000" pitchFamily="2" charset="0"/>
              </a:rPr>
              <a:t>FLANDERS</a:t>
            </a:r>
            <a:r>
              <a:rPr lang="en-US" sz="1000" dirty="0">
                <a:latin typeface="FlandersArtSans-Regular" panose="00000500000000000000" pitchFamily="2" charset="0"/>
              </a:rPr>
              <a:t> focus) = Heritage </a:t>
            </a:r>
            <a:r>
              <a:rPr lang="en-US" sz="1000">
                <a:latin typeface="FlandersArtSans-Regular" panose="00000500000000000000" pitchFamily="2" charset="0"/>
              </a:rPr>
              <a:t>&amp; Food and Drinks </a:t>
            </a:r>
            <a:r>
              <a:rPr lang="en-US" sz="1000" dirty="0">
                <a:latin typeface="FlandersArtSans-Regular" panose="00000500000000000000" pitchFamily="2" charset="0"/>
              </a:rPr>
              <a:t>&amp; Art. </a:t>
            </a: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endParaRPr lang="en-US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The 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attraction</a:t>
            </a:r>
            <a:r>
              <a:rPr lang="en-US" sz="900" dirty="0">
                <a:latin typeface="FlandersArtSans-Regular" panose="00000500000000000000" pitchFamily="2" charset="0"/>
              </a:rPr>
              <a:t> level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 of other destinations is </a:t>
            </a:r>
            <a:r>
              <a:rPr lang="en-US" sz="900" dirty="0">
                <a:latin typeface="FlandersArtSans-Regular" panose="00000500000000000000" pitchFamily="2" charset="0"/>
              </a:rPr>
              <a:t>the main barrier not to visit Flanders. This barrier is greatest in The Netherlands and France. Note that a </a:t>
            </a:r>
            <a:r>
              <a:rPr lang="en-US" sz="900" dirty="0">
                <a:solidFill>
                  <a:srgbClr val="F3A79C"/>
                </a:solidFill>
                <a:latin typeface="FlandersArtSans-Regular" panose="00000500000000000000" pitchFamily="2" charset="0"/>
              </a:rPr>
              <a:t>lack of knowledge</a:t>
            </a:r>
            <a:r>
              <a:rPr lang="en-US" sz="900" dirty="0">
                <a:latin typeface="FlandersArtSans-Regular" panose="00000500000000000000" pitchFamily="2" charset="0"/>
              </a:rPr>
              <a:t> about the region is a second important barrier</a:t>
            </a:r>
            <a:r>
              <a:rPr lang="en-US" sz="1000" dirty="0">
                <a:latin typeface="FlandersArtSans-Regular" panose="00000500000000000000" pitchFamily="2" charset="0"/>
              </a:rPr>
              <a:t>.</a:t>
            </a:r>
            <a:endParaRPr lang="nl-BE" sz="1000" dirty="0">
              <a:solidFill>
                <a:schemeClr val="accent3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8" name="Text Placeholder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5868144" y="1203920"/>
            <a:ext cx="2160000" cy="3059567"/>
          </a:xfrm>
          <a:prstGeom prst="rect">
            <a:avLst/>
          </a:prstGeom>
          <a:solidFill>
            <a:srgbClr val="F6F5EE"/>
          </a:solidFill>
          <a:ln w="9525">
            <a:noFill/>
          </a:ln>
        </p:spPr>
        <p:txBody>
          <a:bodyPr vert="horz" lIns="90000" tIns="72000" rIns="90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 algn="ctr">
              <a:buNone/>
            </a:pPr>
            <a:r>
              <a:rPr lang="nl-BE" sz="1100" cap="all" dirty="0">
                <a:latin typeface="FlandersArtSans-Medium" panose="00000600000000000000" pitchFamily="2" charset="0"/>
              </a:rPr>
              <a:t>Impact of </a:t>
            </a:r>
            <a:r>
              <a:rPr lang="nl-BE" sz="1100" cap="all" dirty="0" err="1">
                <a:latin typeface="FlandersArtSans-Medium" panose="00000600000000000000" pitchFamily="2" charset="0"/>
              </a:rPr>
              <a:t>terror</a:t>
            </a:r>
            <a:r>
              <a:rPr lang="nl-BE" sz="1100" cap="all" dirty="0">
                <a:latin typeface="FlandersArtSans-Medium" panose="00000600000000000000" pitchFamily="2" charset="0"/>
              </a:rPr>
              <a:t> attacks</a:t>
            </a:r>
          </a:p>
          <a:p>
            <a:pPr marL="0" lvl="1" indent="0" algn="ctr">
              <a:buNone/>
            </a:pPr>
            <a:endParaRPr lang="nl-BE" sz="1100" cap="all" dirty="0">
              <a:latin typeface="FlandersArtSans-Medium" panose="00000600000000000000" pitchFamily="2" charset="0"/>
            </a:endParaRPr>
          </a:p>
          <a:p>
            <a:pPr marL="0" lvl="1" indent="0" algn="ctr">
              <a:buNone/>
            </a:pPr>
            <a:r>
              <a:rPr lang="en-US" sz="1100" dirty="0">
                <a:latin typeface="FlandersArtSans-Regular" panose="00000500000000000000" pitchFamily="2" charset="0"/>
              </a:rPr>
              <a:t>1 out of 4 (or less) </a:t>
            </a:r>
            <a:r>
              <a:rPr lang="en-US" sz="1100">
                <a:latin typeface="FlandersArtSans-Regular" panose="00000500000000000000" pitchFamily="2" charset="0"/>
              </a:rPr>
              <a:t>European travellers </a:t>
            </a:r>
            <a:r>
              <a:rPr lang="en-US" sz="1100" dirty="0">
                <a:latin typeface="FlandersArtSans-Regular" panose="00000500000000000000" pitchFamily="2" charset="0"/>
              </a:rPr>
              <a:t>would avoid traveling to Flanders because of the terror attacks in 2016. This share is higher in the USA and Japan. </a:t>
            </a: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  <a:p>
            <a:pPr marL="0" lvl="1" indent="0" algn="ctr">
              <a:buNone/>
            </a:pPr>
            <a:endParaRPr lang="en-US" sz="1100" dirty="0">
              <a:latin typeface="FlandersArtSans-Regular" panose="00000500000000000000" pitchFamily="2" charset="0"/>
            </a:endParaRPr>
          </a:p>
        </p:txBody>
      </p:sp>
      <p:sp>
        <p:nvSpPr>
          <p:cNvPr id="9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98957" y="1203598"/>
            <a:ext cx="2160240" cy="3059890"/>
          </a:xfrm>
          <a:prstGeom prst="rect">
            <a:avLst/>
          </a:prstGeom>
          <a:solidFill>
            <a:schemeClr val="bg1"/>
          </a:solidFill>
          <a:ln w="9525">
            <a:solidFill>
              <a:srgbClr val="8E858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1200" cap="all" dirty="0" err="1">
                <a:latin typeface="FlandersArtSans-Medium" panose="00000600000000000000" pitchFamily="2" charset="0"/>
              </a:rPr>
              <a:t>Visit</a:t>
            </a:r>
            <a:r>
              <a:rPr lang="nl-BE" sz="1200" cap="all" dirty="0">
                <a:latin typeface="FlandersArtSans-Medium" panose="00000600000000000000" pitchFamily="2" charset="0"/>
              </a:rPr>
              <a:t> </a:t>
            </a:r>
            <a:r>
              <a:rPr lang="nl-BE" sz="1200" cap="all" dirty="0" err="1">
                <a:latin typeface="FlandersArtSans-Medium" panose="00000600000000000000" pitchFamily="2" charset="0"/>
              </a:rPr>
              <a:t>intention</a:t>
            </a:r>
            <a:endParaRPr lang="nl-BE" sz="1000" dirty="0">
              <a:latin typeface="FlandersArtSans-Regular" panose="00000500000000000000" pitchFamily="2" charset="0"/>
            </a:endParaRPr>
          </a:p>
          <a:p>
            <a:endParaRPr lang="nl-BE" sz="10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solidFill>
                  <a:srgbClr val="7CBF33"/>
                </a:solidFill>
                <a:latin typeface="FlandersArtSans-Medium" panose="00000600000000000000" pitchFamily="2" charset="0"/>
              </a:rPr>
              <a:t>1 out of 3 </a:t>
            </a:r>
          </a:p>
          <a:p>
            <a:pPr algn="ctr"/>
            <a:r>
              <a:rPr lang="en-US" sz="900">
                <a:latin typeface="FlandersArtSans-Regular" panose="00000500000000000000" pitchFamily="2" charset="0"/>
              </a:rPr>
              <a:t>European travellers </a:t>
            </a:r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would (probably) visit Flanders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in the next 3 years, </a:t>
            </a:r>
          </a:p>
          <a:p>
            <a:pPr algn="ctr"/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solidFill>
                  <a:srgbClr val="F3A79C"/>
                </a:solidFill>
                <a:latin typeface="FlandersArtSans-Medium" panose="00000600000000000000" pitchFamily="2" charset="0"/>
              </a:rPr>
              <a:t>1 out of 3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would not visit Flanders</a:t>
            </a:r>
          </a:p>
          <a:p>
            <a:pPr algn="ctr"/>
            <a:endParaRPr lang="en-US" sz="900" dirty="0">
              <a:latin typeface="FlandersArtSans-Regular" panose="00000500000000000000" pitchFamily="2" charset="0"/>
            </a:endParaRP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Americans have the highest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visit intention, while Dutch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people would only visit for a </a:t>
            </a:r>
          </a:p>
          <a:p>
            <a:pPr algn="ctr"/>
            <a:r>
              <a:rPr lang="en-US" sz="900" dirty="0">
                <a:latin typeface="FlandersArtSans-Regular" panose="00000500000000000000" pitchFamily="2" charset="0"/>
              </a:rPr>
              <a:t>short stay, but not for a longer holiday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057" y="2501292"/>
            <a:ext cx="491048" cy="4930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467" y="2501292"/>
            <a:ext cx="491048" cy="49302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647" y="2501112"/>
            <a:ext cx="491227" cy="493200"/>
          </a:xfrm>
          <a:prstGeom prst="rect">
            <a:avLst/>
          </a:prstGeom>
        </p:spPr>
      </p:pic>
      <p:grpSp>
        <p:nvGrpSpPr>
          <p:cNvPr id="22" name="Groep 21"/>
          <p:cNvGrpSpPr/>
          <p:nvPr/>
        </p:nvGrpSpPr>
        <p:grpSpPr>
          <a:xfrm>
            <a:off x="6242373" y="2988464"/>
            <a:ext cx="1481811" cy="1055410"/>
            <a:chOff x="6242373" y="3096926"/>
            <a:chExt cx="1481811" cy="1055410"/>
          </a:xfrm>
        </p:grpSpPr>
        <p:sp>
          <p:nvSpPr>
            <p:cNvPr id="10" name="Isosceles Triangle 20"/>
            <p:cNvSpPr/>
            <p:nvPr/>
          </p:nvSpPr>
          <p:spPr bwMode="gray">
            <a:xfrm rot="10800000">
              <a:off x="6242373" y="3128412"/>
              <a:ext cx="429358" cy="948783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B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ep 16"/>
            <p:cNvGrpSpPr/>
            <p:nvPr/>
          </p:nvGrpSpPr>
          <p:grpSpPr>
            <a:xfrm>
              <a:off x="6808051" y="3096926"/>
              <a:ext cx="252000" cy="1019410"/>
              <a:chOff x="6671767" y="3071288"/>
              <a:chExt cx="252000" cy="1019410"/>
            </a:xfrm>
          </p:grpSpPr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1767" y="3838698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1767" y="3071288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Afbeelding 1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1767" y="3454993"/>
                <a:ext cx="252000" cy="25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9" name="Rectangle 1"/>
            <p:cNvSpPr/>
            <p:nvPr/>
          </p:nvSpPr>
          <p:spPr bwMode="gray">
            <a:xfrm>
              <a:off x="7215936" y="3128412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56%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0" name="Rectangle 23"/>
            <p:cNvSpPr/>
            <p:nvPr/>
          </p:nvSpPr>
          <p:spPr bwMode="gray">
            <a:xfrm>
              <a:off x="7220128" y="3496374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36%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Rectangle 24"/>
            <p:cNvSpPr/>
            <p:nvPr/>
          </p:nvSpPr>
          <p:spPr bwMode="gray">
            <a:xfrm>
              <a:off x="7220128" y="3864336"/>
              <a:ext cx="504056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r>
                <a:rPr lang="nl-BE" sz="1200" dirty="0">
                  <a:solidFill>
                    <a:schemeClr val="tx1"/>
                  </a:solidFill>
                  <a:latin typeface="FlandersArtSans-Medium" panose="00000600000000000000" pitchFamily="2" charset="0"/>
                  <a:cs typeface="Arial" pitchFamily="34" charset="0"/>
                </a:rPr>
                <a:t>28%</a:t>
              </a:r>
              <a:endParaRPr lang="en-US" sz="1200" dirty="0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64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Mature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S1. In the past 3 years, did you travel abroad (staying at least one night) for a short break/holiday or business trip?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48" y="321575"/>
            <a:ext cx="9000552" cy="576080"/>
          </a:xfrm>
        </p:spPr>
        <p:txBody>
          <a:bodyPr anchor="t"/>
          <a:lstStyle/>
          <a:p>
            <a:pPr algn="ctr"/>
            <a:r>
              <a:rPr lang="en-US" sz="1600" dirty="0"/>
              <a:t>Proportion of population </a:t>
            </a:r>
            <a:r>
              <a:rPr lang="en-US" sz="1600"/>
              <a:t>that travelled </a:t>
            </a:r>
            <a:r>
              <a:rPr lang="en-US" sz="1600" dirty="0"/>
              <a:t>abroad </a:t>
            </a:r>
            <a:br>
              <a:rPr lang="en-US" sz="1600" dirty="0"/>
            </a:br>
            <a:r>
              <a:rPr lang="en-US" sz="1600" dirty="0"/>
              <a:t>in the past 3 years differs greatly per country.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83254804"/>
              </p:ext>
            </p:extLst>
          </p:nvPr>
        </p:nvGraphicFramePr>
        <p:xfrm>
          <a:off x="1714875" y="1569570"/>
          <a:ext cx="5756512" cy="21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hoek 4"/>
          <p:cNvSpPr/>
          <p:nvPr/>
        </p:nvSpPr>
        <p:spPr>
          <a:xfrm>
            <a:off x="1800740" y="1059582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landersArtSans-Regular" panose="00000500000000000000" pitchFamily="2" charset="0"/>
              </a:rPr>
              <a:t>If totals are shown, they are for this group of European countries</a:t>
            </a:r>
            <a:endParaRPr lang="nl-BE" sz="1200" dirty="0">
              <a:solidFill>
                <a:schemeClr val="bg2"/>
              </a:solidFill>
              <a:latin typeface="FlandersArtSans-Regular" panose="00000500000000000000" pitchFamily="2" charset="0"/>
            </a:endParaRPr>
          </a:p>
        </p:txBody>
      </p:sp>
      <p:cxnSp>
        <p:nvCxnSpPr>
          <p:cNvPr id="21" name="Rechte verbindingslijn 7"/>
          <p:cNvCxnSpPr/>
          <p:nvPr/>
        </p:nvCxnSpPr>
        <p:spPr>
          <a:xfrm>
            <a:off x="6495114" y="1161071"/>
            <a:ext cx="0" cy="28803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4" name="Tekstvak 23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183" y="3770069"/>
            <a:ext cx="183696" cy="18369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53" y="3770069"/>
            <a:ext cx="183696" cy="183696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523" y="3770069"/>
            <a:ext cx="183696" cy="183696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448" y="3770069"/>
            <a:ext cx="183696" cy="183696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863" y="3770069"/>
            <a:ext cx="183696" cy="183696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033" y="3770069"/>
            <a:ext cx="183696" cy="183696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278" y="3770069"/>
            <a:ext cx="183696" cy="183696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207" y="3770069"/>
            <a:ext cx="183696" cy="183696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4938" y="3770069"/>
            <a:ext cx="183696" cy="183696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9768" y="3770069"/>
            <a:ext cx="183696" cy="183696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2693" y="3770069"/>
            <a:ext cx="183696" cy="18369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618" y="3770069"/>
            <a:ext cx="183696" cy="183696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0108" y="3770069"/>
            <a:ext cx="183696" cy="183696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3956" y="1402502"/>
            <a:ext cx="4536000" cy="164441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 bwMode="gray">
          <a:xfrm>
            <a:off x="143448" y="4231576"/>
            <a:ext cx="9000552" cy="576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FlandersArtSans-Medium" panose="00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007DC3"/>
                </a:solidFill>
              </a:rPr>
              <a:t>Non European </a:t>
            </a:r>
            <a:r>
              <a:rPr lang="en-US" sz="1200" dirty="0"/>
              <a:t>residents </a:t>
            </a:r>
            <a:r>
              <a:rPr lang="en-US" sz="1200" dirty="0">
                <a:solidFill>
                  <a:srgbClr val="007DC3"/>
                </a:solidFill>
              </a:rPr>
              <a:t>travel less </a:t>
            </a:r>
            <a:r>
              <a:rPr lang="en-US" sz="1200" dirty="0"/>
              <a:t>abroad.</a:t>
            </a:r>
          </a:p>
        </p:txBody>
      </p:sp>
    </p:spTree>
    <p:extLst>
      <p:ext uri="{BB962C8B-B14F-4D97-AF65-F5344CB8AC3E}">
        <p14:creationId xmlns:p14="http://schemas.microsoft.com/office/powerpoint/2010/main" val="16669016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75"/>
            <a:ext cx="9144000" cy="1457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033" y="3021294"/>
            <a:ext cx="6867525" cy="21336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2195736" y="1006551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rgbClr val="373636"/>
                </a:solidFill>
                <a:latin typeface="FlandersArtSans-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  <a:t>In Depth </a:t>
            </a:r>
            <a:br>
              <a:rPr lang="en-US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Medium" panose="00000600000000000000" pitchFamily="2" charset="0"/>
              </a:rPr>
            </a:br>
            <a:r>
              <a:rPr lang="en-US" sz="60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695178"/>
            <a:ext cx="1526062" cy="39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115616" y="1105145"/>
            <a:ext cx="3348373" cy="3306267"/>
            <a:chOff x="729160" y="1707653"/>
            <a:chExt cx="2376265" cy="3306267"/>
          </a:xfrm>
        </p:grpSpPr>
        <p:sp>
          <p:nvSpPr>
            <p:cNvPr id="6" name="Rectangle 44"/>
            <p:cNvSpPr/>
            <p:nvPr/>
          </p:nvSpPr>
          <p:spPr bwMode="gray">
            <a:xfrm>
              <a:off x="729160" y="1707653"/>
              <a:ext cx="2376265" cy="3306267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hteck 36"/>
            <p:cNvSpPr/>
            <p:nvPr>
              <p:custDataLst>
                <p:tags r:id="rId5"/>
              </p:custDataLst>
            </p:nvPr>
          </p:nvSpPr>
          <p:spPr bwMode="gray">
            <a:xfrm>
              <a:off x="1048831" y="2918922"/>
              <a:ext cx="1736923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What do travellers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KNOW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&amp; how do they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EXPERIENCE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 Flanders?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748243" y="1105146"/>
            <a:ext cx="3348373" cy="3306266"/>
            <a:chOff x="3407023" y="1707654"/>
            <a:chExt cx="2376265" cy="3306266"/>
          </a:xfrm>
        </p:grpSpPr>
        <p:sp>
          <p:nvSpPr>
            <p:cNvPr id="9" name="Rectangle 45"/>
            <p:cNvSpPr/>
            <p:nvPr/>
          </p:nvSpPr>
          <p:spPr bwMode="gray">
            <a:xfrm>
              <a:off x="3407023" y="1707654"/>
              <a:ext cx="2376265" cy="3306266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Rechteck 36"/>
            <p:cNvSpPr/>
            <p:nvPr>
              <p:custDataLst>
                <p:tags r:id="rId4"/>
              </p:custDataLst>
            </p:nvPr>
          </p:nvSpPr>
          <p:spPr bwMode="gray">
            <a:xfrm>
              <a:off x="3659050" y="2920169"/>
              <a:ext cx="1872210" cy="72010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How is Flanders </a:t>
              </a:r>
              <a:r>
                <a:rPr lang="en-GB" sz="1400" dirty="0">
                  <a:solidFill>
                    <a:srgbClr val="007DC3"/>
                  </a:solidFill>
                  <a:latin typeface="FlandersArtSans-Medium" panose="00000600000000000000" pitchFamily="2" charset="0"/>
                </a:rPr>
                <a:t>CONNECTED</a:t>
              </a:r>
              <a:r>
                <a:rPr lang="en-GB" sz="1400" dirty="0">
                  <a:solidFill>
                    <a:schemeClr val="accent1"/>
                  </a:solidFill>
                  <a:latin typeface="FlandersArtSans-Regular" panose="00000500000000000000" pitchFamily="2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latin typeface="FlandersArtSans-Regular" panose="00000500000000000000" pitchFamily="2" charset="0"/>
                </a:rPr>
                <a:t>to travellers?</a:t>
              </a:r>
            </a:p>
          </p:txBody>
        </p:sp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6501" y="1303604"/>
            <a:ext cx="846603" cy="917333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4048" y="1243923"/>
            <a:ext cx="956762" cy="1036694"/>
          </a:xfrm>
          <a:prstGeom prst="rect">
            <a:avLst/>
          </a:prstGeom>
        </p:spPr>
      </p:pic>
      <p:sp>
        <p:nvSpPr>
          <p:cNvPr id="18" name="Rechteck 36"/>
          <p:cNvSpPr/>
          <p:nvPr>
            <p:custDataLst>
              <p:tags r:id="rId1"/>
            </p:custDataLst>
          </p:nvPr>
        </p:nvSpPr>
        <p:spPr bwMode="gray">
          <a:xfrm>
            <a:off x="1282302" y="3246778"/>
            <a:ext cx="2813149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well do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know the region(s), the cities, the country?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Do they know the USP ‘s of Flanders?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do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perceive Flanders? (Associations with Flanders)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was their journey experience?</a:t>
            </a:r>
            <a:endParaRPr lang="en-GB" sz="900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9" name="Rechteck 36"/>
          <p:cNvSpPr/>
          <p:nvPr>
            <p:custDataLst>
              <p:tags r:id="rId2"/>
            </p:custDataLst>
          </p:nvPr>
        </p:nvSpPr>
        <p:spPr bwMode="gray">
          <a:xfrm>
            <a:off x="4914930" y="3246778"/>
            <a:ext cx="2965661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What is the visit intention? For what type of journey?</a:t>
            </a:r>
          </a:p>
          <a:p>
            <a:pPr marL="171450" indent="-171450">
              <a:buFont typeface="FlandersArtSans-Regular" panose="00000500000000000000" pitchFamily="2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How well are </a:t>
            </a:r>
            <a:r>
              <a:rPr lang="en-US" sz="900" dirty="0" err="1">
                <a:solidFill>
                  <a:schemeClr val="tx1"/>
                </a:solidFill>
                <a:latin typeface="FlandersArtSans-Regular" panose="00000500000000000000" pitchFamily="2" charset="0"/>
              </a:rPr>
              <a:t>travellers</a:t>
            </a:r>
            <a:r>
              <a:rPr lang="en-US" sz="9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connected to Flanders? Which relationship do they have with Flanders?</a:t>
            </a:r>
          </a:p>
        </p:txBody>
      </p:sp>
      <p:sp>
        <p:nvSpPr>
          <p:cNvPr id="21" name="Rechteck 36"/>
          <p:cNvSpPr/>
          <p:nvPr>
            <p:custDataLst>
              <p:tags r:id="rId3"/>
            </p:custDataLst>
          </p:nvPr>
        </p:nvSpPr>
        <p:spPr bwMode="gray">
          <a:xfrm>
            <a:off x="0" y="231059"/>
            <a:ext cx="9144000" cy="7201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600" dirty="0">
                <a:solidFill>
                  <a:srgbClr val="FFE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THE STORY LINE</a:t>
            </a:r>
          </a:p>
        </p:txBody>
      </p:sp>
    </p:spTree>
    <p:extLst>
      <p:ext uri="{BB962C8B-B14F-4D97-AF65-F5344CB8AC3E}">
        <p14:creationId xmlns:p14="http://schemas.microsoft.com/office/powerpoint/2010/main" val="19727301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021294"/>
            <a:ext cx="6867525" cy="21336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0AC63EB1-11EF-4ED7-B2AC-FEB7E7DC2D0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59632" y="483518"/>
            <a:ext cx="7128792" cy="57608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  <a:t>Knowledge and Experience </a:t>
            </a:r>
            <a:b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</a:br>
            <a:r>
              <a:rPr lang="en-US" sz="3000" dirty="0">
                <a:solidFill>
                  <a:srgbClr val="FFED00"/>
                </a:solidFill>
                <a:latin typeface="FlandersArtSans-Medium" panose="00000600000000000000" pitchFamily="2" charset="0"/>
              </a:rPr>
              <a:t>of Flanders</a:t>
            </a:r>
          </a:p>
        </p:txBody>
      </p:sp>
      <p:sp>
        <p:nvSpPr>
          <p:cNvPr id="6" name="Rechteck 36">
            <a:extLst>
              <a:ext uri="{FF2B5EF4-FFF2-40B4-BE49-F238E27FC236}">
                <a16:creationId xmlns:a16="http://schemas.microsoft.com/office/drawing/2014/main" id="{E5823385-9056-4FF0-83F2-78A43B9ACFE4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1763688" y="1551308"/>
            <a:ext cx="2002969" cy="372370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Knowledge of:</a:t>
            </a:r>
            <a:endParaRPr lang="en-GB" sz="1400" cap="all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188756A9-889B-4F20-9638-800FE389419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763688" y="1971451"/>
            <a:ext cx="1899913" cy="212318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region(s), the cities, </a:t>
            </a:r>
            <a:b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en-US" sz="10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country and the USP‘s</a:t>
            </a:r>
            <a:endParaRPr lang="en-GB" sz="1000" cap="all" dirty="0">
              <a:solidFill>
                <a:schemeClr val="bg1"/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12" name="Rechteck 36">
            <a:extLst>
              <a:ext uri="{FF2B5EF4-FFF2-40B4-BE49-F238E27FC236}">
                <a16:creationId xmlns:a16="http://schemas.microsoft.com/office/drawing/2014/main" id="{6ED04E0E-0692-4CCF-9C1D-26D0E3E26BDC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3875527" y="1735592"/>
            <a:ext cx="1417918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Associations with Flanders</a:t>
            </a:r>
          </a:p>
        </p:txBody>
      </p:sp>
      <p:sp>
        <p:nvSpPr>
          <p:cNvPr id="13" name="Rechteck 36">
            <a:extLst>
              <a:ext uri="{FF2B5EF4-FFF2-40B4-BE49-F238E27FC236}">
                <a16:creationId xmlns:a16="http://schemas.microsoft.com/office/drawing/2014/main" id="{C9572B5E-2218-4DE3-B539-2D8963C1FC0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746370" y="1735592"/>
            <a:ext cx="1417918" cy="44817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14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The journey experience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CB25C5E-D8A2-491C-BC26-E44B32D4029B}"/>
              </a:ext>
            </a:extLst>
          </p:cNvPr>
          <p:cNvSpPr/>
          <p:nvPr/>
        </p:nvSpPr>
        <p:spPr bwMode="gray">
          <a:xfrm>
            <a:off x="2659644" y="246518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B985E09-CC3A-48F3-8BAE-22C11D7EAAF1}"/>
              </a:ext>
            </a:extLst>
          </p:cNvPr>
          <p:cNvSpPr/>
          <p:nvPr/>
        </p:nvSpPr>
        <p:spPr bwMode="gray">
          <a:xfrm>
            <a:off x="4550775" y="246518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285B8605-D9AE-436A-ADDF-092F7D832284}"/>
              </a:ext>
            </a:extLst>
          </p:cNvPr>
          <p:cNvSpPr/>
          <p:nvPr/>
        </p:nvSpPr>
        <p:spPr bwMode="gray">
          <a:xfrm>
            <a:off x="6401329" y="2468027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nl-B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5EC0D4B-4F69-44C8-BC3A-499903D714C0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13645" y="2519187"/>
            <a:ext cx="1837130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5064E36-7C2C-41CC-954D-BDF892C90771}"/>
              </a:ext>
            </a:extLst>
          </p:cNvPr>
          <p:cNvCxnSpPr>
            <a:cxnSpLocks/>
          </p:cNvCxnSpPr>
          <p:nvPr/>
        </p:nvCxnSpPr>
        <p:spPr>
          <a:xfrm flipH="1">
            <a:off x="4658775" y="2519187"/>
            <a:ext cx="1837130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3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98439"/>
            <a:ext cx="8424936" cy="576080"/>
          </a:xfrm>
        </p:spPr>
        <p:txBody>
          <a:bodyPr/>
          <a:lstStyle/>
          <a:p>
            <a:pPr algn="ctr"/>
            <a:r>
              <a:rPr lang="en-US" dirty="0"/>
              <a:t>About 5 out of 10 European </a:t>
            </a:r>
            <a:r>
              <a:rPr lang="en-US" dirty="0" err="1"/>
              <a:t>travellers</a:t>
            </a:r>
            <a:r>
              <a:rPr lang="en-US" dirty="0"/>
              <a:t> have </a:t>
            </a:r>
            <a:r>
              <a:rPr lang="en-US" dirty="0">
                <a:solidFill>
                  <a:srgbClr val="007DC3"/>
                </a:solidFill>
              </a:rPr>
              <a:t>visited </a:t>
            </a:r>
            <a:r>
              <a:rPr lang="en-US" dirty="0"/>
              <a:t>Flanders/Brussels or a city within Flanders. More than 9 out of 10 are (quite) familiar with Flanders.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4742201" y="3428531"/>
            <a:ext cx="2683935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cap="all" dirty="0" err="1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Visited</a:t>
            </a:r>
            <a:endParaRPr lang="en-US" sz="2000" cap="all" dirty="0">
              <a:solidFill>
                <a:schemeClr val="tx1"/>
              </a:solidFill>
              <a:latin typeface="FlandersArtSans-Medium" panose="00000600000000000000" pitchFamily="2" charset="0"/>
              <a:cs typeface="Arial" pitchFamily="34" charset="0"/>
            </a:endParaRPr>
          </a:p>
        </p:txBody>
      </p:sp>
      <p:graphicFrame>
        <p:nvGraphicFramePr>
          <p:cNvPr id="10" name="Dia Asia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18074"/>
              </p:ext>
            </p:extLst>
          </p:nvPr>
        </p:nvGraphicFramePr>
        <p:xfrm>
          <a:off x="4860032" y="1580737"/>
          <a:ext cx="24482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 bwMode="gray">
          <a:xfrm>
            <a:off x="5270676" y="3787429"/>
            <a:ext cx="16269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FlandersArtSans-Regular" panose="00000500000000000000" pitchFamily="2" charset="0"/>
              </a:rPr>
              <a:t>% that visited</a:t>
            </a:r>
            <a:r>
              <a:rPr lang="en-US" sz="1000" dirty="0">
                <a:latin typeface="FlandersArtSans-Regular" panose="00000500000000000000" pitchFamily="2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1933889" y="3433317"/>
            <a:ext cx="2683935" cy="2376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nl-BE" sz="2000" cap="all" dirty="0" err="1">
                <a:solidFill>
                  <a:schemeClr val="tx1"/>
                </a:solidFill>
                <a:latin typeface="FlandersArtSans-Medium" panose="00000600000000000000" pitchFamily="2" charset="0"/>
                <a:cs typeface="Arial" pitchFamily="34" charset="0"/>
              </a:rPr>
              <a:t>Familiar</a:t>
            </a:r>
            <a:r>
              <a:rPr lang="nl-BE" sz="2000" cap="all" dirty="0">
                <a:solidFill>
                  <a:schemeClr val="tx1"/>
                </a:solidFill>
                <a:latin typeface="FlandersArtSans-Regular" panose="00000500000000000000" pitchFamily="2" charset="0"/>
                <a:cs typeface="Arial" pitchFamily="34" charset="0"/>
              </a:rPr>
              <a:t>*</a:t>
            </a:r>
            <a:endParaRPr lang="en-US" sz="2000" cap="all" dirty="0">
              <a:solidFill>
                <a:schemeClr val="tx1"/>
              </a:solidFill>
              <a:latin typeface="FlandersArtSans-Regular" panose="00000500000000000000" pitchFamily="2" charset="0"/>
              <a:cs typeface="Arial" pitchFamily="34" charset="0"/>
            </a:endParaRPr>
          </a:p>
        </p:txBody>
      </p:sp>
      <p:graphicFrame>
        <p:nvGraphicFramePr>
          <p:cNvPr id="14" name="Dia Asia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7512955"/>
              </p:ext>
            </p:extLst>
          </p:nvPr>
        </p:nvGraphicFramePr>
        <p:xfrm>
          <a:off x="2051720" y="1580737"/>
          <a:ext cx="244827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 bwMode="gray">
          <a:xfrm>
            <a:off x="2043204" y="3787429"/>
            <a:ext cx="2465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000">
                <a:latin typeface="FlandersArtSans-Regular" panose="00000500000000000000" pitchFamily="2" charset="0"/>
              </a:rPr>
              <a:t>% that visited or are </a:t>
            </a:r>
            <a:r>
              <a:rPr lang="en-US" sz="1000" dirty="0">
                <a:latin typeface="FlandersArtSans-Regular" panose="00000500000000000000" pitchFamily="2" charset="0"/>
              </a:rPr>
              <a:t>very familiar with</a:t>
            </a:r>
            <a:endParaRPr lang="en-US" sz="1000" dirty="0">
              <a:latin typeface="FlandersArtSans-Regular" panose="000005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5841793" y="4632991"/>
            <a:ext cx="3096344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  <a:buFont typeface="Courier New" pitchFamily="49" charset="0"/>
              <a:buNone/>
            </a:pPr>
            <a:r>
              <a:rPr lang="en-US" sz="8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*Familiar = visited </a:t>
            </a:r>
            <a:r>
              <a:rPr lang="en-US" sz="80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or heard</a:t>
            </a:r>
            <a:r>
              <a:rPr lang="en-US" sz="800" dirty="0">
                <a:solidFill>
                  <a:schemeClr val="bg2"/>
                </a:solidFill>
                <a:latin typeface="FlandersArtSans-Regular" panose="00000500000000000000" pitchFamily="2" charset="0"/>
                <a:cs typeface="Arial" pitchFamily="34" charset="0"/>
              </a:rPr>
              <a:t>/read about it AND can picture 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all </a:t>
            </a:r>
            <a:r>
              <a:rPr lang="en-US" dirty="0" err="1">
                <a:latin typeface="FlandersArtSans-Regular" panose="00000500000000000000" pitchFamily="2" charset="0"/>
              </a:rPr>
              <a:t>travellers</a:t>
            </a:r>
            <a:r>
              <a:rPr lang="en-US" dirty="0">
                <a:latin typeface="FlandersArtSans-Regular" panose="00000500000000000000" pitchFamily="2" charset="0"/>
              </a:rPr>
              <a:t> </a:t>
            </a: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 </a:t>
            </a:r>
          </a:p>
        </p:txBody>
      </p:sp>
      <p:sp>
        <p:nvSpPr>
          <p:cNvPr id="16" name="Rechthoek 3"/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95804-41B1-482E-8CAD-EB5A72B5C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348" y="1929724"/>
            <a:ext cx="1132713" cy="11327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A89991-1DB8-4811-813B-97A54BBD0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1970365"/>
            <a:ext cx="941884" cy="9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1" grpId="0"/>
      <p:bldP spid="13" grpId="0"/>
      <p:bldGraphic spid="14" grpId="0">
        <p:bldAsOne/>
      </p:bldGraphic>
      <p:bldP spid="1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el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36950"/>
              </p:ext>
            </p:extLst>
          </p:nvPr>
        </p:nvGraphicFramePr>
        <p:xfrm>
          <a:off x="2049030" y="3272034"/>
          <a:ext cx="6320693" cy="668504"/>
        </p:xfrm>
        <a:graphic>
          <a:graphicData uri="http://schemas.openxmlformats.org/drawingml/2006/table">
            <a:tbl>
              <a:tblPr/>
              <a:tblGrid>
                <a:gridCol w="614237">
                  <a:extLst>
                    <a:ext uri="{9D8B030D-6E8A-4147-A177-3AD203B41FA5}">
                      <a16:colId xmlns:a16="http://schemas.microsoft.com/office/drawing/2014/main" val="254776351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506332844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68473430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41120582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00528822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614544957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273322258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975186690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426742257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32291891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38665447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850240609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388162387"/>
                    </a:ext>
                  </a:extLst>
                </a:gridCol>
              </a:tblGrid>
              <a:tr h="334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FR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JP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330478"/>
                  </a:ext>
                </a:extLst>
              </a:tr>
              <a:tr h="334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4D4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9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68149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58532"/>
              </p:ext>
            </p:extLst>
          </p:nvPr>
        </p:nvGraphicFramePr>
        <p:xfrm>
          <a:off x="2049029" y="1595275"/>
          <a:ext cx="6320693" cy="660076"/>
        </p:xfrm>
        <a:graphic>
          <a:graphicData uri="http://schemas.openxmlformats.org/drawingml/2006/table">
            <a:tbl>
              <a:tblPr/>
              <a:tblGrid>
                <a:gridCol w="614237">
                  <a:extLst>
                    <a:ext uri="{9D8B030D-6E8A-4147-A177-3AD203B41FA5}">
                      <a16:colId xmlns:a16="http://schemas.microsoft.com/office/drawing/2014/main" val="182818628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871414845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860123843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4044998805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69309609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685811386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87132113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396299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43586871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226712172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2615496658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579166037"/>
                    </a:ext>
                  </a:extLst>
                </a:gridCol>
                <a:gridCol w="475538">
                  <a:extLst>
                    <a:ext uri="{9D8B030D-6E8A-4147-A177-3AD203B41FA5}">
                      <a16:colId xmlns:a16="http://schemas.microsoft.com/office/drawing/2014/main" val="115634332"/>
                    </a:ext>
                  </a:extLst>
                </a:gridCol>
              </a:tblGrid>
              <a:tr h="33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FR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DK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 Medium" panose="020B0604020202020204" charset="0"/>
                        </a:rPr>
                        <a:t>JP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463884"/>
                  </a:ext>
                </a:extLst>
              </a:tr>
              <a:tr h="330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B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C2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E5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C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landers Art Sans" panose="020B060402020202020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28560"/>
                  </a:ext>
                </a:extLst>
              </a:tr>
            </a:tbl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A485E6C4-FB4E-4402-B7CB-924447A6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8" y="267494"/>
            <a:ext cx="8749032" cy="576080"/>
          </a:xfrm>
        </p:spPr>
        <p:txBody>
          <a:bodyPr/>
          <a:lstStyle/>
          <a:p>
            <a:pPr algn="ctr"/>
            <a:r>
              <a:rPr lang="en-US" dirty="0"/>
              <a:t>People from the </a:t>
            </a:r>
            <a:r>
              <a:rPr lang="en-US" dirty="0" err="1">
                <a:solidFill>
                  <a:srgbClr val="007DC3"/>
                </a:solidFill>
              </a:rPr>
              <a:t>neighbouring</a:t>
            </a:r>
            <a:r>
              <a:rPr lang="en-US" dirty="0">
                <a:solidFill>
                  <a:srgbClr val="007DC3"/>
                </a:solidFill>
              </a:rPr>
              <a:t> countries </a:t>
            </a:r>
            <a:r>
              <a:rPr lang="en-US" dirty="0"/>
              <a:t>have visited Flanders (or a city within Flanders) the most AND are quite familiar with Flanders.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61B51-CDF8-40AE-B16F-45D6B0749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688" y="4776784"/>
            <a:ext cx="8496300" cy="144462"/>
          </a:xfrm>
        </p:spPr>
        <p:txBody>
          <a:bodyPr/>
          <a:lstStyle/>
          <a:p>
            <a:r>
              <a:rPr lang="en-US" dirty="0">
                <a:latin typeface="FlandersArtSans-Medium" panose="00000600000000000000" pitchFamily="2" charset="0"/>
              </a:rPr>
              <a:t>Base</a:t>
            </a:r>
            <a:r>
              <a:rPr lang="en-US" dirty="0">
                <a:latin typeface="FlandersArtSans-Regular" panose="00000500000000000000" pitchFamily="2" charset="0"/>
              </a:rPr>
              <a:t>: European market – </a:t>
            </a:r>
            <a:r>
              <a:rPr lang="en-US">
                <a:latin typeface="FlandersArtSans-Regular" panose="00000500000000000000" pitchFamily="2" charset="0"/>
              </a:rPr>
              <a:t>all travellers </a:t>
            </a:r>
            <a:endParaRPr lang="en-US" dirty="0">
              <a:latin typeface="FlandersArtSans-Regular" panose="00000500000000000000" pitchFamily="2" charset="0"/>
            </a:endParaRPr>
          </a:p>
          <a:p>
            <a:r>
              <a:rPr lang="en-US" dirty="0">
                <a:latin typeface="FlandersArtSans-Regular" panose="00000500000000000000" pitchFamily="2" charset="0"/>
              </a:rPr>
              <a:t>Q1. Are you familiar with one of the following regions/cities? % </a:t>
            </a:r>
            <a:r>
              <a:rPr lang="en-US">
                <a:latin typeface="FlandersArtSans-Regular" panose="00000500000000000000" pitchFamily="2" charset="0"/>
              </a:rPr>
              <a:t>that visited</a:t>
            </a:r>
            <a:r>
              <a:rPr lang="en-US" dirty="0">
                <a:latin typeface="FlandersArtSans-Regular" panose="00000500000000000000" pitchFamily="2" charset="0"/>
              </a:rPr>
              <a:t>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ED18560-6128-496F-BE25-9DC3CBF939DA}"/>
              </a:ext>
            </a:extLst>
          </p:cNvPr>
          <p:cNvSpPr/>
          <p:nvPr/>
        </p:nvSpPr>
        <p:spPr>
          <a:xfrm>
            <a:off x="0" y="0"/>
            <a:ext cx="143448" cy="51435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B8B97D-89D0-47EA-BB7D-2B46AA31EDF7}"/>
              </a:ext>
            </a:extLst>
          </p:cNvPr>
          <p:cNvSpPr txBox="1"/>
          <p:nvPr/>
        </p:nvSpPr>
        <p:spPr>
          <a:xfrm>
            <a:off x="267094" y="4608179"/>
            <a:ext cx="178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Regular" panose="00000500000000000000" pitchFamily="2" charset="0"/>
              </a:rPr>
              <a:t>VISIT</a:t>
            </a:r>
            <a:r>
              <a:rPr lang="nl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landersArtSans-Medium" panose="00000600000000000000" pitchFamily="2" charset="0"/>
              </a:rPr>
              <a:t>FLANDERS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C3DFE1F-88DC-4EB7-BBAC-E7DA332C1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974" y="1433754"/>
            <a:ext cx="183696" cy="1836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15BE00-0674-431D-AFBC-82BBEE1EA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651" y="1433754"/>
            <a:ext cx="183696" cy="1836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B134CA-7061-43CC-BD60-AB759213D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8390" y="1433754"/>
            <a:ext cx="183696" cy="1836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58A809-3E22-4A38-ADB3-70EE6B18A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713" y="1433754"/>
            <a:ext cx="183696" cy="18369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22AB51-2338-428D-BE5F-62B77C469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036" y="1433754"/>
            <a:ext cx="183696" cy="18369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A6BDEE-2411-48B2-812C-027D9260D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67" y="1433754"/>
            <a:ext cx="183696" cy="18369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F25431-16E7-4F9A-A50D-43D51AA2B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359" y="1433754"/>
            <a:ext cx="183696" cy="1836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503463-2BF7-4B3D-8A7C-FA9EEECF0B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1624" y="1433754"/>
            <a:ext cx="183696" cy="18369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6199C97-F3CE-41B8-BD99-8F00A5ABA3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7744" y="1433754"/>
            <a:ext cx="183696" cy="18369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687AC01-32A2-4E15-8610-B5322C9091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9682" y="1433754"/>
            <a:ext cx="183696" cy="1836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5636283-1BA8-46F5-A8D9-596D83A9CE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0328" y="1433754"/>
            <a:ext cx="183696" cy="18369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7A78D04-4D56-409B-9089-7018B0C7CC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1297" y="1433754"/>
            <a:ext cx="183696" cy="18369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868E1C5-5657-409E-B733-CB42A95E0A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0005" y="1433754"/>
            <a:ext cx="183696" cy="18369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9E04B0A-2FED-4A6A-BCC1-7578E17AC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089" y="3114300"/>
            <a:ext cx="183696" cy="18369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8D2773-A2C9-45EF-9985-708EC1649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963" y="3114300"/>
            <a:ext cx="183696" cy="18369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1958BEC-36CD-4745-B665-3AE4B1B87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081" y="3114300"/>
            <a:ext cx="183696" cy="18369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C5ED7FE-C63F-4BD1-95BA-6F5C572D0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207" y="3114300"/>
            <a:ext cx="183696" cy="18369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E7668C6-2D1F-480A-97B2-0BE5941E4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7333" y="3114300"/>
            <a:ext cx="183696" cy="18369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683E929-9ABA-406E-A5C8-1E6FD4039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955" y="3114300"/>
            <a:ext cx="183696" cy="18369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D3B54BA1-9B2D-495A-A681-0AB95D993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7459" y="3114300"/>
            <a:ext cx="183696" cy="18369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E4228E5-C7C8-402E-982E-2DB2D0A90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44" y="3114300"/>
            <a:ext cx="183696" cy="18369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B9C27F9-FA94-4813-A0C0-4D0D96BFD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6829" y="3114300"/>
            <a:ext cx="183696" cy="183696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E4B1245-9B09-4367-B34B-E33B28F35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7585" y="3114300"/>
            <a:ext cx="183696" cy="183696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55373E5-49A1-436F-9181-6A2987C7CC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7837" y="3114300"/>
            <a:ext cx="183696" cy="183696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7D7A26-6457-45A5-B8B9-03895321DA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8215" y="3114300"/>
            <a:ext cx="183696" cy="183696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70E1BD40-A814-4709-9B48-3587E45BF0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7711" y="3114300"/>
            <a:ext cx="183696" cy="183696"/>
          </a:xfrm>
          <a:prstGeom prst="rect">
            <a:avLst/>
          </a:prstGeom>
        </p:spPr>
      </p:pic>
      <p:cxnSp>
        <p:nvCxnSpPr>
          <p:cNvPr id="40" name="Rechte verbindingslijn 7">
            <a:extLst>
              <a:ext uri="{FF2B5EF4-FFF2-40B4-BE49-F238E27FC236}">
                <a16:creationId xmlns:a16="http://schemas.microsoft.com/office/drawing/2014/main" id="{2AE25E63-86D0-4F3B-93B0-43D4F1337FB2}"/>
              </a:ext>
            </a:extLst>
          </p:cNvPr>
          <p:cNvCxnSpPr>
            <a:cxnSpLocks/>
          </p:cNvCxnSpPr>
          <p:nvPr/>
        </p:nvCxnSpPr>
        <p:spPr>
          <a:xfrm>
            <a:off x="7416692" y="1425596"/>
            <a:ext cx="0" cy="10021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7">
            <a:extLst>
              <a:ext uri="{FF2B5EF4-FFF2-40B4-BE49-F238E27FC236}">
                <a16:creationId xmlns:a16="http://schemas.microsoft.com/office/drawing/2014/main" id="{3AC8E1E9-6216-4D4E-AD87-B8475F6D5927}"/>
              </a:ext>
            </a:extLst>
          </p:cNvPr>
          <p:cNvCxnSpPr>
            <a:cxnSpLocks/>
          </p:cNvCxnSpPr>
          <p:nvPr/>
        </p:nvCxnSpPr>
        <p:spPr>
          <a:xfrm>
            <a:off x="7416692" y="3152934"/>
            <a:ext cx="0" cy="915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Groep 44">
            <a:extLst>
              <a:ext uri="{FF2B5EF4-FFF2-40B4-BE49-F238E27FC236}">
                <a16:creationId xmlns:a16="http://schemas.microsoft.com/office/drawing/2014/main" id="{869A5390-81E4-4905-BB95-A6B97D035E10}"/>
              </a:ext>
            </a:extLst>
          </p:cNvPr>
          <p:cNvGrpSpPr/>
          <p:nvPr/>
        </p:nvGrpSpPr>
        <p:grpSpPr>
          <a:xfrm>
            <a:off x="652395" y="1060727"/>
            <a:ext cx="1224564" cy="1566957"/>
            <a:chOff x="652395" y="1252393"/>
            <a:chExt cx="1224564" cy="1566957"/>
          </a:xfrm>
        </p:grpSpPr>
        <p:graphicFrame>
          <p:nvGraphicFramePr>
            <p:cNvPr id="37" name="Dia Asia">
              <a:extLst>
                <a:ext uri="{FF2B5EF4-FFF2-40B4-BE49-F238E27FC236}">
                  <a16:creationId xmlns:a16="http://schemas.microsoft.com/office/drawing/2014/main" id="{69EEA65B-F324-4E80-9129-DE41511854EA}"/>
                </a:ext>
              </a:extLst>
            </p:cNvPr>
            <p:cNvGraphicFramePr/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2736742850"/>
                </p:ext>
              </p:extLst>
            </p:nvPr>
          </p:nvGraphicFramePr>
          <p:xfrm>
            <a:off x="660643" y="1652503"/>
            <a:ext cx="1208068" cy="817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C8C30A0-CD59-4B50-AC51-879C16506BE1}"/>
                </a:ext>
              </a:extLst>
            </p:cNvPr>
            <p:cNvSpPr/>
            <p:nvPr/>
          </p:nvSpPr>
          <p:spPr>
            <a:xfrm>
              <a:off x="933496" y="1252393"/>
              <a:ext cx="662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TOTAL</a:t>
              </a:r>
            </a:p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Europe</a:t>
              </a:r>
              <a:endParaRPr lang="nl-BE" sz="1000" cap="all" dirty="0">
                <a:latin typeface="FlandersArtSans-Bold" panose="00000800000000000000" pitchFamily="2" charset="0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7243314-40C5-40B6-BF1E-28091E603BF1}"/>
                </a:ext>
              </a:extLst>
            </p:cNvPr>
            <p:cNvSpPr/>
            <p:nvPr/>
          </p:nvSpPr>
          <p:spPr>
            <a:xfrm>
              <a:off x="652395" y="2480796"/>
              <a:ext cx="12245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FlandersArtSans-Regular" panose="00000500000000000000" pitchFamily="2" charset="0"/>
                </a:rPr>
                <a:t>Flanders, or Brussels or one of the other cities</a:t>
              </a:r>
              <a:endParaRPr lang="nl-BE" sz="800" dirty="0">
                <a:latin typeface="FlandersArtSans-Regular" panose="00000500000000000000" pitchFamily="2" charset="0"/>
              </a:endParaRPr>
            </a:p>
          </p:txBody>
        </p: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97F4DE08-3115-4DF1-B8D1-79F2A56B6923}"/>
              </a:ext>
            </a:extLst>
          </p:cNvPr>
          <p:cNvGrpSpPr/>
          <p:nvPr/>
        </p:nvGrpSpPr>
        <p:grpSpPr>
          <a:xfrm>
            <a:off x="648271" y="2824069"/>
            <a:ext cx="1224564" cy="1582995"/>
            <a:chOff x="648271" y="2844837"/>
            <a:chExt cx="1224564" cy="1582995"/>
          </a:xfrm>
        </p:grpSpPr>
        <p:graphicFrame>
          <p:nvGraphicFramePr>
            <p:cNvPr id="36" name="Dia Asia">
              <a:extLst>
                <a:ext uri="{FF2B5EF4-FFF2-40B4-BE49-F238E27FC236}">
                  <a16:creationId xmlns:a16="http://schemas.microsoft.com/office/drawing/2014/main" id="{0ED35F93-1933-419E-8F85-92D2F12E21DA}"/>
                </a:ext>
              </a:extLst>
            </p:cNvPr>
            <p:cNvGraphicFramePr/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572063836"/>
                </p:ext>
              </p:extLst>
            </p:nvPr>
          </p:nvGraphicFramePr>
          <p:xfrm>
            <a:off x="656519" y="3260258"/>
            <a:ext cx="1208068" cy="817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11434FA-19CC-415A-9F48-AB41E212B4D4}"/>
                </a:ext>
              </a:extLst>
            </p:cNvPr>
            <p:cNvSpPr/>
            <p:nvPr/>
          </p:nvSpPr>
          <p:spPr>
            <a:xfrm>
              <a:off x="929372" y="2844837"/>
              <a:ext cx="662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TOTAL</a:t>
              </a:r>
            </a:p>
            <a:p>
              <a:pPr algn="ctr"/>
              <a:r>
                <a:rPr lang="en-US" sz="1000" cap="all" dirty="0">
                  <a:latin typeface="FlandersArtSans-Bold" panose="00000800000000000000" pitchFamily="2" charset="0"/>
                </a:rPr>
                <a:t>Europe</a:t>
              </a:r>
              <a:endParaRPr lang="nl-BE" sz="1000" cap="all" dirty="0">
                <a:latin typeface="FlandersArtSans-Bold" panose="00000800000000000000" pitchFamily="2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A16F2579-ACD3-4768-9BD9-096FBB35C9F7}"/>
                </a:ext>
              </a:extLst>
            </p:cNvPr>
            <p:cNvSpPr/>
            <p:nvPr/>
          </p:nvSpPr>
          <p:spPr>
            <a:xfrm>
              <a:off x="648271" y="4089278"/>
              <a:ext cx="12245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FlandersArtSans-Regular" panose="00000500000000000000" pitchFamily="2" charset="0"/>
                </a:rPr>
                <a:t>Flanders, or Brussels or one of the other cities</a:t>
              </a:r>
              <a:endParaRPr lang="nl-BE" sz="800" dirty="0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74E18F27-BD88-4691-8451-D27572506B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466" y="1647510"/>
            <a:ext cx="432000" cy="432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3F3E8F3-6521-422B-B526-AE1D8D80C5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466" y="3435395"/>
            <a:ext cx="432000" cy="432000"/>
          </a:xfrm>
          <a:prstGeom prst="rect">
            <a:avLst/>
          </a:prstGeom>
        </p:spPr>
      </p:pic>
      <p:sp>
        <p:nvSpPr>
          <p:cNvPr id="50" name="Rechthoek 49"/>
          <p:cNvSpPr/>
          <p:nvPr/>
        </p:nvSpPr>
        <p:spPr>
          <a:xfrm>
            <a:off x="199446" y="1290619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cap="all" dirty="0">
              <a:latin typeface="FlandersArtSans-Bold" panose="00000800000000000000" pitchFamily="2" charset="0"/>
            </a:endParaRPr>
          </a:p>
          <a:p>
            <a:pPr algn="ctr"/>
            <a:r>
              <a:rPr lang="en-US" sz="800" cap="all" dirty="0">
                <a:latin typeface="FlandersArtSans-Light" panose="00000400000000000000" pitchFamily="2" charset="0"/>
              </a:rPr>
              <a:t>FAMILIAR</a:t>
            </a:r>
            <a:endParaRPr lang="nl-BE" sz="1000" cap="all" dirty="0">
              <a:latin typeface="FlandersArtSans-Light" panose="00000400000000000000" pitchFamily="2" charset="0"/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231198" y="309087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cap="all" dirty="0">
              <a:latin typeface="FlandersArtSans-Bold" panose="00000800000000000000" pitchFamily="2" charset="0"/>
            </a:endParaRPr>
          </a:p>
          <a:p>
            <a:pPr algn="ctr"/>
            <a:r>
              <a:rPr lang="en-US" sz="800" cap="all" dirty="0">
                <a:latin typeface="FlandersArtSans-Light" panose="00000400000000000000" pitchFamily="2" charset="0"/>
              </a:rPr>
              <a:t>VISITED</a:t>
            </a:r>
            <a:endParaRPr lang="nl-BE" sz="1000" cap="all" dirty="0"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_PPT_Template_Office2007-2010_16-9.potx"/>
  <p:tag name="VCTMASTER" val="GfK Group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z3AewxkEy_bO9hM4Dwmg"/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GfK PowerPoint_template_16_9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GfK Group">
    <a:dk1>
      <a:srgbClr val="000000"/>
    </a:dk1>
    <a:lt1>
      <a:srgbClr val="FFFFFF"/>
    </a:lt1>
    <a:dk2>
      <a:srgbClr val="E55A00"/>
    </a:dk2>
    <a:lt2>
      <a:srgbClr val="8E8581"/>
    </a:lt2>
    <a:accent1>
      <a:srgbClr val="264283"/>
    </a:accent1>
    <a:accent2>
      <a:srgbClr val="007DC3"/>
    </a:accent2>
    <a:accent3>
      <a:srgbClr val="A2AD00"/>
    </a:accent3>
    <a:accent4>
      <a:srgbClr val="C1BB00"/>
    </a:accent4>
    <a:accent5>
      <a:srgbClr val="9B1F23"/>
    </a:accent5>
    <a:accent6>
      <a:srgbClr val="DC291E"/>
    </a:accent6>
    <a:hlink>
      <a:srgbClr val="A2AD00"/>
    </a:hlink>
    <a:folHlink>
      <a:srgbClr val="C1BB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-document" ma:contentTypeID="0x010100617423B993D90F48805880873DF8CC9D" ma:contentTypeVersion="21" ma:contentTypeDescription="Een nieuw document maken." ma:contentTypeScope="" ma:versionID="deffe98b0016706a80735d041437e097">
  <xsd:schema xmlns:xsd="http://www.w3.org/2001/XMLSchema" xmlns:xs="http://www.w3.org/2001/XMLSchema" xmlns:p="http://schemas.microsoft.com/office/2006/metadata/properties" xmlns:ns2="c83250c0-b06e-43b8-aa1e-38f9e1d211f0" xmlns:ns3="7eef7304-92a9-4e8e-a171-c5fdd3dba16f" xmlns:ns4="34d1d7c7-70a8-4962-9245-fc06a1bc8cb8" targetNamespace="http://schemas.microsoft.com/office/2006/metadata/properties" ma:root="true" ma:fieldsID="d7fdc307c0b54d22312a5f1bd4b70ffb" ns2:_="" ns3:_="" ns4:_="">
    <xsd:import namespace="c83250c0-b06e-43b8-aa1e-38f9e1d211f0"/>
    <xsd:import namespace="7eef7304-92a9-4e8e-a171-c5fdd3dba16f"/>
    <xsd:import namespace="34d1d7c7-70a8-4962-9245-fc06a1bc8cb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h5f48be477d94c348ae4b16f2bbd7764" minOccurs="0"/>
                <xsd:element ref="ns2:i1a0120ab196419586f355702bc63412" minOccurs="0"/>
                <xsd:element ref="ns2:ia202c6775d94d56a407de0f3d3a831f" minOccurs="0"/>
                <xsd:element ref="ns2:e13e706a531a4775a289da51fc41e853" minOccurs="0"/>
                <xsd:element ref="ns2:d9a073102d99460185d2a527798db1a3" minOccurs="0"/>
                <xsd:element ref="ns2:o6b187a2f769487ea44a5cbfb4e4db00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250c0-b06e-43b8-aa1e-38f9e1d211f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099947f9-e86a-47aa-ba42-622008c1a930}" ma:internalName="TaxCatchAll" ma:showField="CatchAllData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99947f9-e86a-47aa-ba42-622008c1a930}" ma:internalName="TaxCatchAllLabel" ma:readOnly="true" ma:showField="CatchAllDataLabel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5f48be477d94c348ae4b16f2bbd7764" ma:index="16" ma:taxonomy="true" ma:internalName="h5f48be477d94c348ae4b16f2bbd7764" ma:taxonomyFieldName="Document_x0020_status" ma:displayName="Document status" ma:default="22;#Draft|d2c5986f-1c62-42af-b979-ee62ea3de0cf" ma:fieldId="{15f48be4-77d9-4c34-8ae4-b16f2bbd7764}" ma:sspId="dc7f1770-a70f-49e5-b54c-bcd373ecb550" ma:termSetId="95de886c-8a70-4964-81a5-1f8e3dedf8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a0120ab196419586f355702bc63412" ma:index="17" nillable="true" ma:taxonomy="true" ma:internalName="i1a0120ab196419586f355702bc63412" ma:taxonomyFieldName="Jaartal" ma:displayName="Jaartal" ma:default="17;#2019|62864017-7437-4f70-a2d4-8ee6f3737a0c" ma:fieldId="{21a0120a-b196-4195-86f3-55702bc63412}" ma:sspId="dc7f1770-a70f-49e5-b54c-bcd373ecb550" ma:termSetId="5ad05c0f-a645-404d-bd3b-45e6b3aef3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202c6775d94d56a407de0f3d3a831f" ma:index="18" ma:taxonomy="true" ma:internalName="ia202c6775d94d56a407de0f3d3a831f" ma:taxonomyFieldName="publiek" ma:displayName="Publiek" ma:default="11;#Iedereen|613499d3-92e7-4b79-bb95-13a095146a5e" ma:fieldId="{2a202c67-75d9-4d56-a407-de0f3d3a831f}" ma:sspId="dc7f1770-a70f-49e5-b54c-bcd373ecb550" ma:termSetId="fffb6cc6-ffdd-402a-bfa1-cba7dd0379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3e706a531a4775a289da51fc41e853" ma:index="19" ma:taxonomy="true" ma:internalName="e13e706a531a4775a289da51fc41e853" ma:taxonomyFieldName="Taal_x002e_" ma:displayName="Taal" ma:default="10;#Nederlands|9b99b39c-8acc-495e-9f29-fbf22be0ce46" ma:fieldId="{e13e706a-531a-4775-a289-da51fc41e853}" ma:sspId="dc7f1770-a70f-49e5-b54c-bcd373ecb550" ma:termSetId="66362ebe-7da6-4c2a-8c86-ef89fb5beb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a073102d99460185d2a527798db1a3" ma:index="20" ma:taxonomy="true" ma:internalName="d9a073102d99460185d2a527798db1a3" ma:taxonomyFieldName="Vertrouwelijk" ma:displayName="Vertrouwelijk" ma:default="23;#Nee|0600f0c8-084b-4f1d-a651-03e2befc4206" ma:fieldId="{d9a07310-2d99-4601-85d2-a527798db1a3}" ma:sspId="dc7f1770-a70f-49e5-b54c-bcd373ecb550" ma:termSetId="fb870e52-36ce-4787-8f6d-daaca7941d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b187a2f769487ea44a5cbfb4e4db00" ma:index="21" nillable="true" ma:taxonomy="true" ma:internalName="o6b187a2f769487ea44a5cbfb4e4db00" ma:taxonomyFieldName="bewaartermijn0" ma:displayName="Bewaartermijn" ma:readOnly="false" ma:default="" ma:fieldId="{86b187a2-f769-487e-a44a-5cbfb4e4db00}" ma:sspId="dc7f1770-a70f-49e5-b54c-bcd373ecb550" ma:termSetId="3083b170-f2e0-457e-94a1-178253ef116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f7304-92a9-4e8e-a171-c5fdd3dba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1d7c7-70a8-4962-9245-fc06a1bc8cb8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250c0-b06e-43b8-aa1e-38f9e1d211f0">
      <Value>10</Value>
      <Value>11</Value>
      <Value>17</Value>
      <Value>23</Value>
      <Value>22</Value>
    </TaxCatchAll>
    <ia202c6775d94d56a407de0f3d3a831f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Iedereen</TermName>
          <TermId xmlns="http://schemas.microsoft.com/office/infopath/2007/PartnerControls">613499d3-92e7-4b79-bb95-13a095146a5e</TermId>
        </TermInfo>
      </Terms>
    </ia202c6775d94d56a407de0f3d3a831f>
    <e13e706a531a4775a289da51fc41e85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9b99b39c-8acc-495e-9f29-fbf22be0ce46</TermId>
        </TermInfo>
      </Terms>
    </e13e706a531a4775a289da51fc41e853>
    <d9a073102d99460185d2a527798db1a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Nee</TermName>
          <TermId xmlns="http://schemas.microsoft.com/office/infopath/2007/PartnerControls">0600f0c8-084b-4f1d-a651-03e2befc4206</TermId>
        </TermInfo>
      </Terms>
    </d9a073102d99460185d2a527798db1a3>
    <i1a0120ab196419586f355702bc63412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62864017-7437-4f70-a2d4-8ee6f3737a0c</TermId>
        </TermInfo>
      </Terms>
    </i1a0120ab196419586f355702bc63412>
    <o6b187a2f769487ea44a5cbfb4e4db00 xmlns="c83250c0-b06e-43b8-aa1e-38f9e1d211f0">
      <Terms xmlns="http://schemas.microsoft.com/office/infopath/2007/PartnerControls"/>
    </o6b187a2f769487ea44a5cbfb4e4db00>
    <h5f48be477d94c348ae4b16f2bbd7764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d2c5986f-1c62-42af-b979-ee62ea3de0cf</TermId>
        </TermInfo>
      </Terms>
    </h5f48be477d94c348ae4b16f2bbd776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85548-A868-41E6-84DC-EC994B511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250c0-b06e-43b8-aa1e-38f9e1d211f0"/>
    <ds:schemaRef ds:uri="7eef7304-92a9-4e8e-a171-c5fdd3dba16f"/>
    <ds:schemaRef ds:uri="34d1d7c7-70a8-4962-9245-fc06a1bc8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3044BF-A435-4394-AA7A-C500776C88E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4d1d7c7-70a8-4962-9245-fc06a1bc8cb8"/>
    <ds:schemaRef ds:uri="7eef7304-92a9-4e8e-a171-c5fdd3dba16f"/>
    <ds:schemaRef ds:uri="http://purl.org/dc/terms/"/>
    <ds:schemaRef ds:uri="c83250c0-b06e-43b8-aa1e-38f9e1d211f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CCC1B3-4CD5-4833-95A6-6904C602C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3185</Words>
  <Application>Microsoft Office PowerPoint</Application>
  <PresentationFormat>Diavoorstelling (16:9)</PresentationFormat>
  <Paragraphs>1177</Paragraphs>
  <Slides>30</Slides>
  <Notes>30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1" baseType="lpstr">
      <vt:lpstr>FlandersArtSans-Regular</vt:lpstr>
      <vt:lpstr>Flanders Art Sans</vt:lpstr>
      <vt:lpstr>Wingdings</vt:lpstr>
      <vt:lpstr>Courier New</vt:lpstr>
      <vt:lpstr>FlandersArtSans-Medium</vt:lpstr>
      <vt:lpstr>FlandersArtSans-Light</vt:lpstr>
      <vt:lpstr>Arial</vt:lpstr>
      <vt:lpstr>Flanders Art Sans Medium</vt:lpstr>
      <vt:lpstr>FlandersArtSans-Bold</vt:lpstr>
      <vt:lpstr>GfK PowerPoint_template_16_9</vt:lpstr>
      <vt:lpstr>think-cell Slide</vt:lpstr>
      <vt:lpstr>PowerPoint-presentatie</vt:lpstr>
      <vt:lpstr>PowerPoint-presentatie</vt:lpstr>
      <vt:lpstr>PowerPoint-presentatie</vt:lpstr>
      <vt:lpstr>Proportion of population that travelled abroad  in the past 3 years differs greatly per country. </vt:lpstr>
      <vt:lpstr>PowerPoint-presentatie</vt:lpstr>
      <vt:lpstr>PowerPoint-presentatie</vt:lpstr>
      <vt:lpstr>Knowledge and Experience  of Flanders</vt:lpstr>
      <vt:lpstr>About 5 out of 10 European travellers have visited Flanders/Brussels or a city within Flanders. More than 9 out of 10 are (quite) familiar with Flanders.</vt:lpstr>
      <vt:lpstr>People from the neighbouring countries have visited Flanders (or a city within Flanders) the most AND are quite familiar with Flanders. </vt:lpstr>
      <vt:lpstr>Familiarity with Belgium, Brussels, Flanders and the most important cities (EUROPEAN MARKETS)</vt:lpstr>
      <vt:lpstr>Familiarity is highest with Belgium, Brussels and Flanders.  Mechelen and Ypres are the least known.  (results for European markets)</vt:lpstr>
      <vt:lpstr>PowerPoint-presentatie</vt:lpstr>
      <vt:lpstr>PowerPoint-presentatie</vt:lpstr>
      <vt:lpstr>Important remark</vt:lpstr>
      <vt:lpstr>PowerPoint-presentatie</vt:lpstr>
      <vt:lpstr>PowerPoint-presentatie</vt:lpstr>
      <vt:lpstr>PowerPoint-presentatie</vt:lpstr>
      <vt:lpstr>Open-ended VS closed-ended association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[Subtitle of presentation]</dc:subject>
  <dc:creator/>
  <cp:keywords>PowerPoint; template; template 16:9</cp:keywords>
  <cp:lastModifiedBy/>
  <cp:revision>2</cp:revision>
  <dcterms:created xsi:type="dcterms:W3CDTF">2016-11-21T13:12:47Z</dcterms:created>
  <dcterms:modified xsi:type="dcterms:W3CDTF">2019-10-15T12:26:06Z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4;#Not applicable|457da623-78f9-49de-8564-b1618c49ba59</vt:lpwstr>
  </property>
  <property fmtid="{D5CDD505-2E9C-101B-9397-08002B2CF9AE}" pid="3" name="Countries">
    <vt:lpwstr>3;#Global|3eaca359-c4b3-4b51-a927-e9852da92384</vt:lpwstr>
  </property>
  <property fmtid="{D5CDD505-2E9C-101B-9397-08002B2CF9AE}" pid="4" name="TaxKeyword">
    <vt:lpwstr>1781;#PowerPoint|50a0b034-169b-4062-b9b1-f0dd9c5b2843;#464;#template|14e0894c-c65f-40d3-8c04-dc2c7cb9794d;#353;#template 16:9|feef3289-4d16-4292-b8f5-4aa93f02d2bc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0x010100617423B993D90F48805880873DF8CC9D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6;#Not applicable|1b0d69d1-6137-41de-9ae5-e5925610d8cb</vt:lpwstr>
  </property>
  <property fmtid="{D5CDD505-2E9C-101B-9397-08002B2CF9AE}" pid="11" name="Methodology">
    <vt:lpwstr/>
  </property>
  <property fmtid="{D5CDD505-2E9C-101B-9397-08002B2CF9AE}" pid="12" name="Order">
    <vt:r8>7900</vt:r8>
  </property>
  <property fmtid="{D5CDD505-2E9C-101B-9397-08002B2CF9AE}" pid="13" name="FunctionalArea">
    <vt:lpwstr>2;#Marketing ＆ Communication|e229bc12-4e91-4e55-875a-11b465ca0b0f</vt:lpwstr>
  </property>
  <property fmtid="{D5CDD505-2E9C-101B-9397-08002B2CF9AE}" pid="14" name="ExpertContent">
    <vt:lpwstr/>
  </property>
  <property fmtid="{D5CDD505-2E9C-101B-9397-08002B2CF9AE}" pid="15" name="Products">
    <vt:lpwstr>5;#Not applicable|15480a47-f0f1-4795-a643-bf3b2e95805c</vt:lpwstr>
  </property>
  <property fmtid="{D5CDD505-2E9C-101B-9397-08002B2CF9AE}" pid="16" name="gNetLanguages">
    <vt:lpwstr>8;#English|914398da-6a81-430b-8d1c-6a7bd1227f71</vt:lpwstr>
  </property>
  <property fmtid="{D5CDD505-2E9C-101B-9397-08002B2CF9AE}" pid="17" name="_dlc_DocIdItemGuid">
    <vt:lpwstr>ade58784-99f4-40c9-a423-333f8399160f</vt:lpwstr>
  </property>
  <property fmtid="{D5CDD505-2E9C-101B-9397-08002B2CF9AE}" pid="18" name="publiek">
    <vt:lpwstr>11;#Iedereen|613499d3-92e7-4b79-bb95-13a095146a5e</vt:lpwstr>
  </property>
  <property fmtid="{D5CDD505-2E9C-101B-9397-08002B2CF9AE}" pid="19" name="bewaartermijn0">
    <vt:lpwstr/>
  </property>
  <property fmtid="{D5CDD505-2E9C-101B-9397-08002B2CF9AE}" pid="20" name="Vertrouwelijk">
    <vt:lpwstr>23;#Nee|0600f0c8-084b-4f1d-a651-03e2befc4206</vt:lpwstr>
  </property>
  <property fmtid="{D5CDD505-2E9C-101B-9397-08002B2CF9AE}" pid="21" name="Taal.">
    <vt:lpwstr>10;#Nederlands|9b99b39c-8acc-495e-9f29-fbf22be0ce46</vt:lpwstr>
  </property>
  <property fmtid="{D5CDD505-2E9C-101B-9397-08002B2CF9AE}" pid="22" name="Document status">
    <vt:lpwstr>22;#Draft|d2c5986f-1c62-42af-b979-ee62ea3de0cf</vt:lpwstr>
  </property>
  <property fmtid="{D5CDD505-2E9C-101B-9397-08002B2CF9AE}" pid="23" name="Jaartal">
    <vt:lpwstr>17;#2019|62864017-7437-4f70-a2d4-8ee6f3737a0c</vt:lpwstr>
  </property>
</Properties>
</file>